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 id="2147483671" r:id="rId2"/>
  </p:sldMasterIdLst>
  <p:notesMasterIdLst>
    <p:notesMasterId r:id="rId40"/>
  </p:notesMasterIdLst>
  <p:handoutMasterIdLst>
    <p:handoutMasterId r:id="rId41"/>
  </p:handoutMasterIdLst>
  <p:sldIdLst>
    <p:sldId id="341" r:id="rId3"/>
    <p:sldId id="256" r:id="rId4"/>
    <p:sldId id="257" r:id="rId5"/>
    <p:sldId id="309" r:id="rId6"/>
    <p:sldId id="310" r:id="rId7"/>
    <p:sldId id="307" r:id="rId8"/>
    <p:sldId id="311" r:id="rId9"/>
    <p:sldId id="312" r:id="rId10"/>
    <p:sldId id="313" r:id="rId11"/>
    <p:sldId id="314" r:id="rId12"/>
    <p:sldId id="315" r:id="rId13"/>
    <p:sldId id="316" r:id="rId14"/>
    <p:sldId id="317" r:id="rId15"/>
    <p:sldId id="318" r:id="rId16"/>
    <p:sldId id="338" r:id="rId17"/>
    <p:sldId id="319" r:id="rId18"/>
    <p:sldId id="320" r:id="rId19"/>
    <p:sldId id="329" r:id="rId20"/>
    <p:sldId id="330" r:id="rId21"/>
    <p:sldId id="331" r:id="rId22"/>
    <p:sldId id="333" r:id="rId23"/>
    <p:sldId id="332" r:id="rId24"/>
    <p:sldId id="322" r:id="rId25"/>
    <p:sldId id="323" r:id="rId26"/>
    <p:sldId id="324" r:id="rId27"/>
    <p:sldId id="325" r:id="rId28"/>
    <p:sldId id="326" r:id="rId29"/>
    <p:sldId id="328" r:id="rId30"/>
    <p:sldId id="334" r:id="rId31"/>
    <p:sldId id="335" r:id="rId32"/>
    <p:sldId id="327" r:id="rId33"/>
    <p:sldId id="337" r:id="rId34"/>
    <p:sldId id="342" r:id="rId35"/>
    <p:sldId id="336" r:id="rId36"/>
    <p:sldId id="343" r:id="rId37"/>
    <p:sldId id="273" r:id="rId38"/>
    <p:sldId id="33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ch, Tiffany" initials="WT" lastIdx="2" clrIdx="0">
    <p:extLst>
      <p:ext uri="{19B8F6BF-5375-455C-9EA6-DF929625EA0E}">
        <p15:presenceInfo xmlns:p15="http://schemas.microsoft.com/office/powerpoint/2012/main" userId="S-1-5-21-39923707-745173988-622671684-1674" providerId="AD"/>
      </p:ext>
    </p:extLst>
  </p:cmAuthor>
  <p:cmAuthor id="2" name="Jonathan Grate" initials="JG" lastIdx="11" clrIdx="1">
    <p:extLst>
      <p:ext uri="{19B8F6BF-5375-455C-9EA6-DF929625EA0E}">
        <p15:presenceInfo xmlns:p15="http://schemas.microsoft.com/office/powerpoint/2012/main" userId="S-1-5-21-39923707-745173988-622671684-87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2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33059-A592-44D7-AF41-8C51B937B934}" v="43" dt="2025-01-07T14:30:49.462"/>
    <p1510:client id="{79753650-0687-065A-1634-6C60A628329B}" v="865" dt="2025-01-07T15:33:29.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3939" autoAdjust="0"/>
  </p:normalViewPr>
  <p:slideViewPr>
    <p:cSldViewPr snapToGrid="0">
      <p:cViewPr varScale="1">
        <p:scale>
          <a:sx n="113" d="100"/>
          <a:sy n="113" d="100"/>
        </p:scale>
        <p:origin x="456" y="102"/>
      </p:cViewPr>
      <p:guideLst/>
    </p:cSldViewPr>
  </p:slideViewPr>
  <p:outlineViewPr>
    <p:cViewPr>
      <p:scale>
        <a:sx n="33" d="100"/>
        <a:sy n="33" d="100"/>
      </p:scale>
      <p:origin x="0" y="-7740"/>
    </p:cViewPr>
  </p:outlin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0CF6EC-8FE4-4762-A4E6-48DB751CF7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0702A9B-2002-4C45-9BD3-EA1B9D7EAC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5DF2DC-D29F-4D9D-9CC3-B4E1D105B4BE}" type="datetimeFigureOut">
              <a:rPr lang="en-US" smtClean="0"/>
              <a:t>1/17/2025</a:t>
            </a:fld>
            <a:endParaRPr lang="en-US" dirty="0"/>
          </a:p>
        </p:txBody>
      </p:sp>
      <p:sp>
        <p:nvSpPr>
          <p:cNvPr id="4" name="Footer Placeholder 3">
            <a:extLst>
              <a:ext uri="{FF2B5EF4-FFF2-40B4-BE49-F238E27FC236}">
                <a16:creationId xmlns:a16="http://schemas.microsoft.com/office/drawing/2014/main" id="{F1C1E2BC-113A-4C60-A308-B39B8989C1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D1CC671-410D-4FFD-A976-DE642A324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745229-1658-4728-A2C7-E112671A80E7}" type="slidenum">
              <a:rPr lang="en-US" smtClean="0"/>
              <a:t>‹#›</a:t>
            </a:fld>
            <a:endParaRPr lang="en-US" dirty="0"/>
          </a:p>
        </p:txBody>
      </p:sp>
    </p:spTree>
    <p:extLst>
      <p:ext uri="{BB962C8B-B14F-4D97-AF65-F5344CB8AC3E}">
        <p14:creationId xmlns:p14="http://schemas.microsoft.com/office/powerpoint/2010/main" val="1242978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7C1DB-7B7E-43FD-B0C7-EBF38C812296}" type="datetimeFigureOut">
              <a:rPr lang="en-US" smtClean="0"/>
              <a:t>1/17/2025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BD50E-9410-4332-BD96-7F500BE4138E}" type="slidenum">
              <a:rPr lang="en-US" smtClean="0"/>
              <a:t>‹#›</a:t>
            </a:fld>
            <a:endParaRPr lang="en-US" dirty="0"/>
          </a:p>
        </p:txBody>
      </p:sp>
    </p:spTree>
    <p:extLst>
      <p:ext uri="{BB962C8B-B14F-4D97-AF65-F5344CB8AC3E}">
        <p14:creationId xmlns:p14="http://schemas.microsoft.com/office/powerpoint/2010/main" val="155743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1</a:t>
            </a:fld>
            <a:endParaRPr lang="en-US" dirty="0"/>
          </a:p>
        </p:txBody>
      </p:sp>
    </p:spTree>
    <p:extLst>
      <p:ext uri="{BB962C8B-B14F-4D97-AF65-F5344CB8AC3E}">
        <p14:creationId xmlns:p14="http://schemas.microsoft.com/office/powerpoint/2010/main" val="411057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oppins" panose="00000500000000000000" pitchFamily="2" charset="0"/>
              </a:rPr>
              <a:t>Management uses quality information to support the internal control system. Effective information and communication are vital for an entity to achieve its objectives. Entity management needs access to relevant and reliable communication related to internal as well as external events.</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21</a:t>
            </a:fld>
            <a:endParaRPr lang="en-US" dirty="0"/>
          </a:p>
        </p:txBody>
      </p:sp>
    </p:spTree>
    <p:extLst>
      <p:ext uri="{BB962C8B-B14F-4D97-AF65-F5344CB8AC3E}">
        <p14:creationId xmlns:p14="http://schemas.microsoft.com/office/powerpoint/2010/main" val="206537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oppins" panose="00000500000000000000" pitchFamily="2" charset="0"/>
              </a:rPr>
              <a:t>Finally, since internal control is a dynamic process that has to be adapted continually to the risks and changes an entity faces, monitoring of the internal control system is essential in helping internal control remain aligned with changing objectives, environment, laws, resources and risks. Internal control monitoring assesses the quality of performance over time and promptly resolves the findings of audits and other reviews. Corrective actions are a necessary complement to control activities in order to achieve objectives.</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22</a:t>
            </a:fld>
            <a:endParaRPr lang="en-US" dirty="0"/>
          </a:p>
        </p:txBody>
      </p:sp>
    </p:spTree>
    <p:extLst>
      <p:ext uri="{BB962C8B-B14F-4D97-AF65-F5344CB8AC3E}">
        <p14:creationId xmlns:p14="http://schemas.microsoft.com/office/powerpoint/2010/main" val="2042643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little time going over each one here and explain will go into further detail on some of these on the next few slides.</a:t>
            </a:r>
          </a:p>
        </p:txBody>
      </p:sp>
      <p:sp>
        <p:nvSpPr>
          <p:cNvPr id="4" name="Slide Number Placeholder 3"/>
          <p:cNvSpPr>
            <a:spLocks noGrp="1"/>
          </p:cNvSpPr>
          <p:nvPr>
            <p:ph type="sldNum" sz="quarter" idx="10"/>
          </p:nvPr>
        </p:nvSpPr>
        <p:spPr/>
        <p:txBody>
          <a:bodyPr/>
          <a:lstStyle/>
          <a:p>
            <a:fld id="{CBB2C01E-B8E4-4B56-8F57-98A8A6803604}" type="slidenum">
              <a:rPr lang="en-US" smtClean="0"/>
              <a:t>23</a:t>
            </a:fld>
            <a:endParaRPr lang="en-US" dirty="0"/>
          </a:p>
        </p:txBody>
      </p:sp>
    </p:spTree>
    <p:extLst>
      <p:ext uri="{BB962C8B-B14F-4D97-AF65-F5344CB8AC3E}">
        <p14:creationId xmlns:p14="http://schemas.microsoft.com/office/powerpoint/2010/main" val="422257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24</a:t>
            </a:fld>
            <a:endParaRPr lang="en-US" dirty="0"/>
          </a:p>
        </p:txBody>
      </p:sp>
    </p:spTree>
    <p:extLst>
      <p:ext uri="{BB962C8B-B14F-4D97-AF65-F5344CB8AC3E}">
        <p14:creationId xmlns:p14="http://schemas.microsoft.com/office/powerpoint/2010/main" val="252608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25</a:t>
            </a:fld>
            <a:endParaRPr lang="en-US" dirty="0"/>
          </a:p>
        </p:txBody>
      </p:sp>
    </p:spTree>
    <p:extLst>
      <p:ext uri="{BB962C8B-B14F-4D97-AF65-F5344CB8AC3E}">
        <p14:creationId xmlns:p14="http://schemas.microsoft.com/office/powerpoint/2010/main" val="150025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09E8D-6C33-4B7E-9678-A9D08F0C95D6}" type="slidenum">
              <a:rPr lang="en-US" smtClean="0"/>
              <a:t>26</a:t>
            </a:fld>
            <a:endParaRPr lang="en-US" dirty="0"/>
          </a:p>
        </p:txBody>
      </p:sp>
    </p:spTree>
    <p:extLst>
      <p:ext uri="{BB962C8B-B14F-4D97-AF65-F5344CB8AC3E}">
        <p14:creationId xmlns:p14="http://schemas.microsoft.com/office/powerpoint/2010/main" val="175880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27</a:t>
            </a:fld>
            <a:endParaRPr lang="en-US" dirty="0"/>
          </a:p>
        </p:txBody>
      </p:sp>
    </p:spTree>
    <p:extLst>
      <p:ext uri="{BB962C8B-B14F-4D97-AF65-F5344CB8AC3E}">
        <p14:creationId xmlns:p14="http://schemas.microsoft.com/office/powerpoint/2010/main" val="3680586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28</a:t>
            </a:fld>
            <a:endParaRPr lang="en-US" dirty="0"/>
          </a:p>
        </p:txBody>
      </p:sp>
    </p:spTree>
    <p:extLst>
      <p:ext uri="{BB962C8B-B14F-4D97-AF65-F5344CB8AC3E}">
        <p14:creationId xmlns:p14="http://schemas.microsoft.com/office/powerpoint/2010/main" val="2699107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Reconciliations are often an underappreciated internal control. When performed correctly and routinely, they provide a powerful control to identify and correct errors on a timely basis. Agencies should reconcile all funds and accounts on at least a monthly basis and record any necessary adjustments in a timely manner </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29</a:t>
            </a:fld>
            <a:endParaRPr lang="en-US" dirty="0"/>
          </a:p>
        </p:txBody>
      </p:sp>
    </p:spTree>
    <p:extLst>
      <p:ext uri="{BB962C8B-B14F-4D97-AF65-F5344CB8AC3E}">
        <p14:creationId xmlns:p14="http://schemas.microsoft.com/office/powerpoint/2010/main" val="105365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Written procedures serve various functions. They provide written notice to all employees of the agency’s expectations and practices; provide direction in the correct way of processing transactions; serve as reference material; and provide a training tool for new employees. Written procedures also provide a source of continuity and a basis for uniformity. Without clear, written and current procedures, an internal control structure is weaker because practices, controls, guidelines and processes may not be applied consistently, correctly and uniformly throughout the agency. </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30</a:t>
            </a:fld>
            <a:endParaRPr lang="en-US" dirty="0"/>
          </a:p>
        </p:txBody>
      </p:sp>
    </p:spTree>
    <p:extLst>
      <p:ext uri="{BB962C8B-B14F-4D97-AF65-F5344CB8AC3E}">
        <p14:creationId xmlns:p14="http://schemas.microsoft.com/office/powerpoint/2010/main" val="41619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2</a:t>
            </a:fld>
            <a:endParaRPr lang="en-US" dirty="0"/>
          </a:p>
        </p:txBody>
      </p:sp>
    </p:spTree>
    <p:extLst>
      <p:ext uri="{BB962C8B-B14F-4D97-AF65-F5344CB8AC3E}">
        <p14:creationId xmlns:p14="http://schemas.microsoft.com/office/powerpoint/2010/main" val="82126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31</a:t>
            </a:fld>
            <a:endParaRPr lang="en-US" dirty="0"/>
          </a:p>
        </p:txBody>
      </p:sp>
    </p:spTree>
    <p:extLst>
      <p:ext uri="{BB962C8B-B14F-4D97-AF65-F5344CB8AC3E}">
        <p14:creationId xmlns:p14="http://schemas.microsoft.com/office/powerpoint/2010/main" val="2146328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33</a:t>
            </a:fld>
            <a:endParaRPr lang="en-US" dirty="0"/>
          </a:p>
        </p:txBody>
      </p:sp>
    </p:spTree>
    <p:extLst>
      <p:ext uri="{BB962C8B-B14F-4D97-AF65-F5344CB8AC3E}">
        <p14:creationId xmlns:p14="http://schemas.microsoft.com/office/powerpoint/2010/main" val="3921855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34</a:t>
            </a:fld>
            <a:endParaRPr lang="en-US" dirty="0"/>
          </a:p>
        </p:txBody>
      </p:sp>
    </p:spTree>
    <p:extLst>
      <p:ext uri="{BB962C8B-B14F-4D97-AF65-F5344CB8AC3E}">
        <p14:creationId xmlns:p14="http://schemas.microsoft.com/office/powerpoint/2010/main" val="3692171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35</a:t>
            </a:fld>
            <a:endParaRPr lang="en-US" dirty="0"/>
          </a:p>
        </p:txBody>
      </p:sp>
    </p:spTree>
    <p:extLst>
      <p:ext uri="{BB962C8B-B14F-4D97-AF65-F5344CB8AC3E}">
        <p14:creationId xmlns:p14="http://schemas.microsoft.com/office/powerpoint/2010/main" val="2249921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6014A8-AD71-46F2-ABE7-653F5C47965B}" type="slidenum">
              <a:rPr lang="en-US" smtClean="0"/>
              <a:t>36</a:t>
            </a:fld>
            <a:endParaRPr lang="en-US" dirty="0"/>
          </a:p>
        </p:txBody>
      </p:sp>
    </p:spTree>
    <p:extLst>
      <p:ext uri="{BB962C8B-B14F-4D97-AF65-F5344CB8AC3E}">
        <p14:creationId xmlns:p14="http://schemas.microsoft.com/office/powerpoint/2010/main" val="489450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6014A8-AD71-46F2-ABE7-653F5C47965B}" type="slidenum">
              <a:rPr lang="en-US" smtClean="0"/>
              <a:t>37</a:t>
            </a:fld>
            <a:endParaRPr lang="en-US" dirty="0"/>
          </a:p>
        </p:txBody>
      </p:sp>
    </p:spTree>
    <p:extLst>
      <p:ext uri="{BB962C8B-B14F-4D97-AF65-F5344CB8AC3E}">
        <p14:creationId xmlns:p14="http://schemas.microsoft.com/office/powerpoint/2010/main" val="318800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3</a:t>
            </a:fld>
            <a:endParaRPr lang="en-US" dirty="0"/>
          </a:p>
        </p:txBody>
      </p:sp>
    </p:spTree>
    <p:extLst>
      <p:ext uri="{BB962C8B-B14F-4D97-AF65-F5344CB8AC3E}">
        <p14:creationId xmlns:p14="http://schemas.microsoft.com/office/powerpoint/2010/main" val="250289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in Booth – Are you setting the proper tone at top or are you “giving out free</a:t>
            </a:r>
            <a:r>
              <a:rPr lang="en-US" baseline="0" dirty="0"/>
              <a:t> money” like the man in the booth</a:t>
            </a:r>
          </a:p>
          <a:p>
            <a:r>
              <a:rPr lang="en-US" baseline="0" dirty="0"/>
              <a:t>No controls the money is free for the taking</a:t>
            </a:r>
          </a:p>
          <a:p>
            <a:r>
              <a:rPr lang="en-US" baseline="0" dirty="0"/>
              <a:t>When you have proper controls in place and the eyes are watching then less likely for employees to commit fraud</a:t>
            </a:r>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7</a:t>
            </a:fld>
            <a:endParaRPr lang="en-US" dirty="0"/>
          </a:p>
        </p:txBody>
      </p:sp>
    </p:spTree>
    <p:extLst>
      <p:ext uri="{BB962C8B-B14F-4D97-AF65-F5344CB8AC3E}">
        <p14:creationId xmlns:p14="http://schemas.microsoft.com/office/powerpoint/2010/main" val="62156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latin typeface="Segoe UI" panose="020B0502040204020203" pitchFamily="34" charset="0"/>
              </a:rPr>
              <a:t>Fraud undermines the government’s ability to deliver services and achieve intended outcomes. Money and services are diverted away from those who need it and the services delivered can be substandard or unsafe. This can lead to program failure. </a:t>
            </a:r>
          </a:p>
          <a:p>
            <a:pPr marL="285750" indent="-285750">
              <a:buFont typeface="Arial" panose="020B0604020202020204" pitchFamily="34" charset="0"/>
              <a:buChar char="•"/>
            </a:pPr>
            <a:r>
              <a:rPr lang="en-US" sz="1800" b="0" i="0" u="none" strike="noStrike" baseline="0" dirty="0">
                <a:latin typeface="Segoe UI" panose="020B0502040204020203" pitchFamily="34" charset="0"/>
              </a:rPr>
              <a:t>Fraud can affect any entity. However, when it is handled poorly, fraud can result in an erosion of trust in government and industries, and lead to a loss of economic reputation. This is particularly true when fraud is facilitated by corruption.</a:t>
            </a:r>
          </a:p>
          <a:p>
            <a:pPr marL="285750" indent="-285750">
              <a:buFont typeface="Arial" panose="020B0604020202020204" pitchFamily="34" charset="0"/>
              <a:buChar char="•"/>
            </a:pPr>
            <a:r>
              <a:rPr lang="en-US" sz="1800" b="0" i="0" u="none" strike="noStrike" baseline="0" dirty="0">
                <a:latin typeface="Segoe UI" panose="020B0502040204020203" pitchFamily="34" charset="0"/>
              </a:rPr>
              <a:t>Studies have shown Government entities generally lose between 0.5% and 5% of their spending to fraud and related loss based on international estimates. </a:t>
            </a:r>
          </a:p>
          <a:p>
            <a:pPr marL="285750" indent="-285750">
              <a:buFont typeface="Arial" panose="020B0604020202020204" pitchFamily="34" charset="0"/>
              <a:buChar char="•"/>
            </a:pPr>
            <a:r>
              <a:rPr lang="en-US" sz="1800" b="0" i="0" u="none" strike="noStrike" baseline="0" dirty="0">
                <a:latin typeface="Segoe UI" panose="020B0502040204020203" pitchFamily="34" charset="0"/>
              </a:rPr>
              <a:t>Costs for dealing with fraud against government programs are significant and go well beyond the direct financial loss. They can include assessment, detection, investigation and response costs as well as potential restitution. In addition, further costs can include program reviews and audits, and retrofitting or redesigning programs. </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15</a:t>
            </a:fld>
            <a:endParaRPr lang="en-US" dirty="0"/>
          </a:p>
        </p:txBody>
      </p:sp>
    </p:spTree>
    <p:extLst>
      <p:ext uri="{BB962C8B-B14F-4D97-AF65-F5344CB8AC3E}">
        <p14:creationId xmlns:p14="http://schemas.microsoft.com/office/powerpoint/2010/main" val="146945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5 components of Internal Controls</a:t>
            </a:r>
          </a:p>
          <a:p>
            <a:r>
              <a:rPr lang="en-US" dirty="0"/>
              <a:t>The control environment is the culture, values, and expectations that organizations put into place</a:t>
            </a:r>
          </a:p>
          <a:p>
            <a:r>
              <a:rPr lang="en-US" sz="1200" b="0" i="0" kern="1200" dirty="0">
                <a:solidFill>
                  <a:schemeClr val="tx1"/>
                </a:solidFill>
                <a:effectLst/>
                <a:latin typeface="+mn-lt"/>
                <a:ea typeface="+mn-ea"/>
                <a:cs typeface="+mn-cs"/>
              </a:rPr>
              <a:t>Management must be aware of and deal with the risks the organization faces. It must set objectives, integrated with other activities so that the organization is operating in concert. Management must also establish mechanisms to identify, analyze and manage the related risks. What can go wrong and what assets do we need to protect?</a:t>
            </a:r>
            <a:endParaRPr lang="en-US" dirty="0"/>
          </a:p>
          <a:p>
            <a:r>
              <a:rPr lang="en-US" dirty="0"/>
              <a:t>Control activities are the policies and procedures put into place to run operations, accomplish goals, and prevent fraud</a:t>
            </a:r>
          </a:p>
          <a:p>
            <a:r>
              <a:rPr lang="en-US" dirty="0"/>
              <a:t>Communications are essential for every organization. They rely on quality of information and effectiveness of dissemination. </a:t>
            </a:r>
            <a:r>
              <a:rPr lang="en-US" sz="1200" b="0" i="0" kern="1200" dirty="0">
                <a:solidFill>
                  <a:schemeClr val="tx1"/>
                </a:solidFill>
                <a:effectLst/>
                <a:latin typeface="+mn-lt"/>
                <a:ea typeface="+mn-ea"/>
                <a:cs typeface="+mn-cs"/>
              </a:rPr>
              <a:t>To be useful, information must be reliable and it must be communicated to those who need it. For example, supervisors must communicate duties and responsibilities to the employees that report to them and employees must be able to alert management to potential problems</a:t>
            </a:r>
            <a:endParaRPr lang="en-US" dirty="0"/>
          </a:p>
          <a:p>
            <a:r>
              <a:rPr lang="en-US" dirty="0"/>
              <a:t>Establishing controls is not enough. Once they are in place, you</a:t>
            </a:r>
            <a:r>
              <a:rPr lang="en-US" baseline="0" dirty="0"/>
              <a:t> </a:t>
            </a:r>
            <a:r>
              <a:rPr lang="en-US" dirty="0"/>
              <a:t>need to verify the effectiveness of the controls. </a:t>
            </a:r>
            <a:r>
              <a:rPr lang="en-US" sz="1200" b="0" i="0" kern="1200" dirty="0">
                <a:solidFill>
                  <a:schemeClr val="tx1"/>
                </a:solidFill>
                <a:effectLst/>
                <a:latin typeface="+mn-lt"/>
                <a:ea typeface="+mn-ea"/>
                <a:cs typeface="+mn-cs"/>
              </a:rPr>
              <a:t>After implementing internal controls, organizations must monitor their effectiveness periodically to ensure that controls continue to be adequate and continue to function properly. Management must also revisit previously identified problems to ensure that they are corrected.  Next let’s look at the 17 principles of Internal Controls per GAO.</a:t>
            </a:r>
            <a:endParaRPr lang="en-US" dirty="0"/>
          </a:p>
        </p:txBody>
      </p:sp>
      <p:sp>
        <p:nvSpPr>
          <p:cNvPr id="4" name="Slide Number Placeholder 3"/>
          <p:cNvSpPr>
            <a:spLocks noGrp="1"/>
          </p:cNvSpPr>
          <p:nvPr>
            <p:ph type="sldNum" sz="quarter" idx="10"/>
          </p:nvPr>
        </p:nvSpPr>
        <p:spPr/>
        <p:txBody>
          <a:bodyPr/>
          <a:lstStyle/>
          <a:p>
            <a:fld id="{65DBD50E-9410-4332-BD96-7F500BE4138E}" type="slidenum">
              <a:rPr lang="en-US" smtClean="0"/>
              <a:t>17</a:t>
            </a:fld>
            <a:endParaRPr lang="en-US" dirty="0"/>
          </a:p>
        </p:txBody>
      </p:sp>
    </p:spTree>
    <p:extLst>
      <p:ext uri="{BB962C8B-B14F-4D97-AF65-F5344CB8AC3E}">
        <p14:creationId xmlns:p14="http://schemas.microsoft.com/office/powerpoint/2010/main" val="76945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oppins" panose="00000500000000000000" pitchFamily="2" charset="0"/>
              </a:rPr>
              <a:t>The control environment is the foundation for an internal control system. It provides the discipline and structure that affect the overall quality of internal control. It influences how objectives are defined and how control activities are structured. The oversight body and management establish and maintain an environment throughout the entity that sets a positive attitude toward internal control.</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18</a:t>
            </a:fld>
            <a:endParaRPr lang="en-US" dirty="0"/>
          </a:p>
        </p:txBody>
      </p:sp>
    </p:spTree>
    <p:extLst>
      <p:ext uri="{BB962C8B-B14F-4D97-AF65-F5344CB8AC3E}">
        <p14:creationId xmlns:p14="http://schemas.microsoft.com/office/powerpoint/2010/main" val="88168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oppins" panose="00000500000000000000" pitchFamily="2" charset="0"/>
              </a:rPr>
              <a:t>Having established an effective control environment, management assesses the risks facing the entity as it seeks to achieve its objectives. This assessment provides the basis for developing appropriate risk responses.</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19</a:t>
            </a:fld>
            <a:endParaRPr lang="en-US" dirty="0"/>
          </a:p>
        </p:txBody>
      </p:sp>
    </p:spTree>
    <p:extLst>
      <p:ext uri="{BB962C8B-B14F-4D97-AF65-F5344CB8AC3E}">
        <p14:creationId xmlns:p14="http://schemas.microsoft.com/office/powerpoint/2010/main" val="229660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oppins" panose="00000500000000000000" pitchFamily="2" charset="0"/>
              </a:rPr>
              <a:t>Control activities are the actions management establishes through policies and procedures to achieve objectives and respond to risks in the internal control system, which includes the entity’s information system.</a:t>
            </a:r>
            <a:endParaRPr lang="en-US" dirty="0"/>
          </a:p>
        </p:txBody>
      </p:sp>
      <p:sp>
        <p:nvSpPr>
          <p:cNvPr id="4" name="Slide Number Placeholder 3"/>
          <p:cNvSpPr>
            <a:spLocks noGrp="1"/>
          </p:cNvSpPr>
          <p:nvPr>
            <p:ph type="sldNum" sz="quarter" idx="5"/>
          </p:nvPr>
        </p:nvSpPr>
        <p:spPr/>
        <p:txBody>
          <a:bodyPr/>
          <a:lstStyle/>
          <a:p>
            <a:fld id="{65DBD50E-9410-4332-BD96-7F500BE4138E}" type="slidenum">
              <a:rPr lang="en-US" smtClean="0"/>
              <a:t>20</a:t>
            </a:fld>
            <a:endParaRPr lang="en-US" dirty="0"/>
          </a:p>
        </p:txBody>
      </p:sp>
    </p:spTree>
    <p:extLst>
      <p:ext uri="{BB962C8B-B14F-4D97-AF65-F5344CB8AC3E}">
        <p14:creationId xmlns:p14="http://schemas.microsoft.com/office/powerpoint/2010/main" val="403722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56BB-5F5A-945A-6120-DE51E9279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4F21D-0FDB-1989-B6FA-C468DB36D3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C898B5-B1AC-BB4B-AC7A-BE06FEC7AE35}"/>
              </a:ext>
            </a:extLst>
          </p:cNvPr>
          <p:cNvSpPr>
            <a:spLocks noGrp="1"/>
          </p:cNvSpPr>
          <p:nvPr>
            <p:ph type="dt" sz="half" idx="10"/>
          </p:nvPr>
        </p:nvSpPr>
        <p:spPr/>
        <p:txBody>
          <a:bodyPr/>
          <a:lstStyle/>
          <a:p>
            <a:fld id="{F5E00C0E-72F8-4A8F-9629-00B895984262}" type="datetimeFigureOut">
              <a:rPr lang="en-US" smtClean="0"/>
              <a:t>1/17/2025</a:t>
            </a:fld>
            <a:endParaRPr lang="en-US" dirty="0"/>
          </a:p>
        </p:txBody>
      </p:sp>
      <p:sp>
        <p:nvSpPr>
          <p:cNvPr id="5" name="Footer Placeholder 4">
            <a:extLst>
              <a:ext uri="{FF2B5EF4-FFF2-40B4-BE49-F238E27FC236}">
                <a16:creationId xmlns:a16="http://schemas.microsoft.com/office/drawing/2014/main" id="{F6D25013-F95E-9756-E387-0263A49917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6DC477-B16E-2A55-7BAA-154D39745A93}"/>
              </a:ext>
            </a:extLst>
          </p:cNvPr>
          <p:cNvSpPr>
            <a:spLocks noGrp="1"/>
          </p:cNvSpPr>
          <p:nvPr>
            <p:ph type="sldNum" sz="quarter" idx="12"/>
          </p:nvPr>
        </p:nvSpPr>
        <p:spPr/>
        <p:txBody>
          <a:bodyPr/>
          <a:lstStyle/>
          <a:p>
            <a:fld id="{1B766091-D466-4745-A908-C4EBA2DF53C5}" type="slidenum">
              <a:rPr lang="en-US" smtClean="0"/>
              <a:t>‹#›</a:t>
            </a:fld>
            <a:endParaRPr lang="en-US" dirty="0"/>
          </a:p>
        </p:txBody>
      </p:sp>
    </p:spTree>
    <p:extLst>
      <p:ext uri="{BB962C8B-B14F-4D97-AF65-F5344CB8AC3E}">
        <p14:creationId xmlns:p14="http://schemas.microsoft.com/office/powerpoint/2010/main" val="241683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5EB7-18E7-9E2F-654C-4B107CB99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2CF4E0-6B31-F27E-82F5-74433BAEC0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25132-8347-A433-1A29-C7FC61C6B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F6D5E-EB91-A99C-95DC-E4C04FAC5A2C}"/>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6" name="Footer Placeholder 5">
            <a:extLst>
              <a:ext uri="{FF2B5EF4-FFF2-40B4-BE49-F238E27FC236}">
                <a16:creationId xmlns:a16="http://schemas.microsoft.com/office/drawing/2014/main" id="{FD3F9B92-8CC2-C58B-6373-C3E2CB6251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A87DD0-3DBB-8AF0-02FC-7F8A296C559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05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3D7C-C874-8D1A-A123-37569E852D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5532-FC19-A6B7-FB01-A5C7A1D3A8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CB555-C240-2DDA-83E8-E1274554C557}"/>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5" name="Footer Placeholder 4">
            <a:extLst>
              <a:ext uri="{FF2B5EF4-FFF2-40B4-BE49-F238E27FC236}">
                <a16:creationId xmlns:a16="http://schemas.microsoft.com/office/drawing/2014/main" id="{40531C9C-946A-058A-C1BC-55EF9789FB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0BA139-08B7-830E-BDB2-67F8E57D0F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718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7CF665-C4CF-71AB-26A5-E613CDCF0A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B1B46-E0B4-F082-0285-BDBE395C9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0A52C-3494-F490-BED6-7775431E445A}"/>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5" name="Footer Placeholder 4">
            <a:extLst>
              <a:ext uri="{FF2B5EF4-FFF2-40B4-BE49-F238E27FC236}">
                <a16:creationId xmlns:a16="http://schemas.microsoft.com/office/drawing/2014/main" id="{DEF91B75-F836-1007-8C53-0ED822FA97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D890D2-34EE-3910-76E3-135C5F79589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389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C307-ECEC-C03D-99E5-BDEDF7046A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FE0D8E-F94F-D256-CA3A-621415CA1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9F942F-490D-522F-AAD2-A7FAC18751E0}"/>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5" name="Footer Placeholder 4">
            <a:extLst>
              <a:ext uri="{FF2B5EF4-FFF2-40B4-BE49-F238E27FC236}">
                <a16:creationId xmlns:a16="http://schemas.microsoft.com/office/drawing/2014/main" id="{DE493E6D-9645-0ABF-26E0-B33D2CD745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7D8487-2B70-A1A9-6E64-B432F117DE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63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29DC-EB25-D873-62AA-57452B01A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B1027-5C88-8346-A430-4464C34B93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1727A-4A83-9A70-ECB5-3A0C29DF9621}"/>
              </a:ext>
            </a:extLst>
          </p:cNvPr>
          <p:cNvSpPr>
            <a:spLocks noGrp="1"/>
          </p:cNvSpPr>
          <p:nvPr>
            <p:ph type="dt" sz="half" idx="10"/>
          </p:nvPr>
        </p:nvSpPr>
        <p:spPr/>
        <p:txBody>
          <a:bodyPr/>
          <a:lstStyle/>
          <a:p>
            <a:fld id="{52647F38-B617-4D2F-AE0A-013F0C4D2C57}" type="datetimeFigureOut">
              <a:rPr lang="en-US" smtClean="0"/>
              <a:t>1/17/2025</a:t>
            </a:fld>
            <a:endParaRPr lang="en-US" dirty="0"/>
          </a:p>
        </p:txBody>
      </p:sp>
      <p:sp>
        <p:nvSpPr>
          <p:cNvPr id="5" name="Footer Placeholder 4">
            <a:extLst>
              <a:ext uri="{FF2B5EF4-FFF2-40B4-BE49-F238E27FC236}">
                <a16:creationId xmlns:a16="http://schemas.microsoft.com/office/drawing/2014/main" id="{0E57042F-75BD-7457-3C77-B3521A5B2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11CD85-2ED2-44A3-1713-DB1921C069A1}"/>
              </a:ext>
            </a:extLst>
          </p:cNvPr>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883367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C8DB-4FCB-E2DF-2F23-0FC6DB5D2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E57470-1130-EF97-C294-19E4D0573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7FC07-F755-90CD-39B9-F9E6742FFAB7}"/>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5" name="Footer Placeholder 4">
            <a:extLst>
              <a:ext uri="{FF2B5EF4-FFF2-40B4-BE49-F238E27FC236}">
                <a16:creationId xmlns:a16="http://schemas.microsoft.com/office/drawing/2014/main" id="{85B9CD61-CA92-D51D-CC84-EC6B3420C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694534-0FEC-CFFD-B57E-0B0F69F02B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103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55E0-41F3-B0FE-1244-3133ED6B6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B6C9B-D632-472B-CBEC-D09F7BA0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12D854-D3FD-F9A8-3F05-6595F1755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8A294-ECD0-3CF3-F647-375FE8A62022}"/>
              </a:ext>
            </a:extLst>
          </p:cNvPr>
          <p:cNvSpPr>
            <a:spLocks noGrp="1"/>
          </p:cNvSpPr>
          <p:nvPr>
            <p:ph type="dt" sz="half" idx="10"/>
          </p:nvPr>
        </p:nvSpPr>
        <p:spPr/>
        <p:txBody>
          <a:bodyPr/>
          <a:lstStyle/>
          <a:p>
            <a:fld id="{05BFA754-D5C3-4E66-96A6-867B257F58DC}" type="datetimeFigureOut">
              <a:rPr lang="en-US" smtClean="0"/>
              <a:t>1/17/2025</a:t>
            </a:fld>
            <a:endParaRPr lang="en-US" dirty="0"/>
          </a:p>
        </p:txBody>
      </p:sp>
      <p:sp>
        <p:nvSpPr>
          <p:cNvPr id="6" name="Footer Placeholder 5">
            <a:extLst>
              <a:ext uri="{FF2B5EF4-FFF2-40B4-BE49-F238E27FC236}">
                <a16:creationId xmlns:a16="http://schemas.microsoft.com/office/drawing/2014/main" id="{FC4371E8-2D17-DAA5-A05B-5F26A80B3C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F3EEE6-01FE-E855-B99F-B54D44C2EE44}"/>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44088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D1B6-7957-2B80-AFA1-9A2C06F956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EB867B-E26A-E563-D761-6B1A47B5F5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1A784-687F-37F2-21D3-31BA32483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96AB3-04D6-AE92-0FCE-E352180C89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DAAB4-0F10-5D29-1D0F-95E4852A6A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223991-A4A2-F80A-DFA4-92788BEED45E}"/>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8" name="Footer Placeholder 7">
            <a:extLst>
              <a:ext uri="{FF2B5EF4-FFF2-40B4-BE49-F238E27FC236}">
                <a16:creationId xmlns:a16="http://schemas.microsoft.com/office/drawing/2014/main" id="{264C288C-0F28-146F-EAFA-0613C88DF2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6110AF-2068-4D05-13A3-F441067222C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808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72EA-3629-A862-4A0D-E9F8E003DF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3A0169-2DCC-B07A-721C-171CA7DA09D6}"/>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4" name="Footer Placeholder 3">
            <a:extLst>
              <a:ext uri="{FF2B5EF4-FFF2-40B4-BE49-F238E27FC236}">
                <a16:creationId xmlns:a16="http://schemas.microsoft.com/office/drawing/2014/main" id="{C12550D5-299C-85C1-19E8-D75CF33FFE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025E2C-AE9C-E830-6307-092E6411D21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403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908BC-772A-9050-1040-6DDAB6ECE4DE}"/>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3" name="Footer Placeholder 2">
            <a:extLst>
              <a:ext uri="{FF2B5EF4-FFF2-40B4-BE49-F238E27FC236}">
                <a16:creationId xmlns:a16="http://schemas.microsoft.com/office/drawing/2014/main" id="{E1617F08-E4E9-88A5-5BA6-65FFEA4006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2F134A-9756-6779-AB1D-82D08FCD191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772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CD67-CE9F-525A-71BD-05794CAF7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0EF86-5A81-463B-F522-039F336F1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21182-2D3A-C88F-C763-322E358A2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B2513F-F2FD-3BE5-E00B-78F02D7F01E5}"/>
              </a:ext>
            </a:extLst>
          </p:cNvPr>
          <p:cNvSpPr>
            <a:spLocks noGrp="1"/>
          </p:cNvSpPr>
          <p:nvPr>
            <p:ph type="dt" sz="half" idx="10"/>
          </p:nvPr>
        </p:nvSpPr>
        <p:spPr/>
        <p:txBody>
          <a:bodyPr/>
          <a:lstStyle/>
          <a:p>
            <a:fld id="{B61BEF0D-F0BB-DE4B-95CE-6DB70DBA9567}" type="datetimeFigureOut">
              <a:rPr lang="en-US" smtClean="0"/>
              <a:pPr/>
              <a:t>1/17/2025</a:t>
            </a:fld>
            <a:endParaRPr lang="en-US" dirty="0"/>
          </a:p>
        </p:txBody>
      </p:sp>
      <p:sp>
        <p:nvSpPr>
          <p:cNvPr id="6" name="Footer Placeholder 5">
            <a:extLst>
              <a:ext uri="{FF2B5EF4-FFF2-40B4-BE49-F238E27FC236}">
                <a16:creationId xmlns:a16="http://schemas.microsoft.com/office/drawing/2014/main" id="{3CAB8FEE-CC33-8738-BAB2-ACE64D41F1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064AD4-336E-993E-E666-834919586D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09824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A6F6C-36F6-4E12-AA60-B2F938FB0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64287D-8A07-4C3A-8729-BDBDB3669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87EF6-AE8E-4F27-92A4-CACF26D06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00C0E-72F8-4A8F-9629-00B895984262}" type="datetimeFigureOut">
              <a:rPr lang="en-US" smtClean="0"/>
              <a:t>1/17/2025</a:t>
            </a:fld>
            <a:endParaRPr lang="en-US" dirty="0"/>
          </a:p>
        </p:txBody>
      </p:sp>
      <p:sp>
        <p:nvSpPr>
          <p:cNvPr id="5" name="Footer Placeholder 4">
            <a:extLst>
              <a:ext uri="{FF2B5EF4-FFF2-40B4-BE49-F238E27FC236}">
                <a16:creationId xmlns:a16="http://schemas.microsoft.com/office/drawing/2014/main" id="{C1496913-DA60-43A1-8A25-BB1CE8A2B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055514E-6558-46AF-BAA8-16B429407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66091-D466-4745-A908-C4EBA2DF53C5}" type="slidenum">
              <a:rPr lang="en-US" smtClean="0"/>
              <a:t>‹#›</a:t>
            </a:fld>
            <a:endParaRPr lang="en-US" dirty="0"/>
          </a:p>
        </p:txBody>
      </p:sp>
      <p:pic>
        <p:nvPicPr>
          <p:cNvPr id="8" name="Picture 7">
            <a:extLst>
              <a:ext uri="{FF2B5EF4-FFF2-40B4-BE49-F238E27FC236}">
                <a16:creationId xmlns:a16="http://schemas.microsoft.com/office/drawing/2014/main" id="{2707E573-6084-4895-BD81-97D509AEAB3B}"/>
              </a:ext>
            </a:extLst>
          </p:cNvPr>
          <p:cNvPicPr>
            <a:picLocks noChangeAspect="1"/>
          </p:cNvPicPr>
          <p:nvPr userDrawn="1"/>
        </p:nvPicPr>
        <p:blipFill>
          <a:blip r:embed="rId4"/>
          <a:stretch>
            <a:fillRect/>
          </a:stretch>
        </p:blipFill>
        <p:spPr>
          <a:xfrm>
            <a:off x="0" y="6096000"/>
            <a:ext cx="12192000" cy="762000"/>
          </a:xfrm>
          <a:prstGeom prst="rect">
            <a:avLst/>
          </a:prstGeom>
        </p:spPr>
      </p:pic>
    </p:spTree>
    <p:extLst>
      <p:ext uri="{BB962C8B-B14F-4D97-AF65-F5344CB8AC3E}">
        <p14:creationId xmlns:p14="http://schemas.microsoft.com/office/powerpoint/2010/main" val="301843570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B2A999-BE58-61A3-2745-DAFE79D6E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2C3D9-A6BA-D2F5-E989-20198E8E4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83D8D-8FBF-2692-7372-03F15AE91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00C0E-72F8-4A8F-9629-00B895984262}" type="datetimeFigureOut">
              <a:rPr lang="en-US" smtClean="0"/>
              <a:t>1/17/2025</a:t>
            </a:fld>
            <a:endParaRPr lang="en-US" dirty="0"/>
          </a:p>
        </p:txBody>
      </p:sp>
      <p:sp>
        <p:nvSpPr>
          <p:cNvPr id="5" name="Footer Placeholder 4">
            <a:extLst>
              <a:ext uri="{FF2B5EF4-FFF2-40B4-BE49-F238E27FC236}">
                <a16:creationId xmlns:a16="http://schemas.microsoft.com/office/drawing/2014/main" id="{90A91BD3-195A-454D-558A-C988578DD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31EDD2-17A9-78D3-6BE6-91EF25882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66091-D466-4745-A908-C4EBA2DF53C5}" type="slidenum">
              <a:rPr lang="en-US" smtClean="0"/>
              <a:t>‹#›</a:t>
            </a:fld>
            <a:endParaRPr lang="en-US" dirty="0"/>
          </a:p>
        </p:txBody>
      </p:sp>
      <p:pic>
        <p:nvPicPr>
          <p:cNvPr id="7" name="Picture 6">
            <a:extLst>
              <a:ext uri="{FF2B5EF4-FFF2-40B4-BE49-F238E27FC236}">
                <a16:creationId xmlns:a16="http://schemas.microsoft.com/office/drawing/2014/main" id="{F96F15E4-2612-3276-70BC-C5F7F668441A}"/>
              </a:ext>
            </a:extLst>
          </p:cNvPr>
          <p:cNvPicPr>
            <a:picLocks noChangeAspect="1"/>
          </p:cNvPicPr>
          <p:nvPr userDrawn="1"/>
        </p:nvPicPr>
        <p:blipFill>
          <a:blip r:embed="rId13"/>
          <a:stretch>
            <a:fillRect/>
          </a:stretch>
        </p:blipFill>
        <p:spPr>
          <a:xfrm>
            <a:off x="0" y="6096000"/>
            <a:ext cx="12192000" cy="762000"/>
          </a:xfrm>
          <a:prstGeom prst="rect">
            <a:avLst/>
          </a:prstGeom>
        </p:spPr>
      </p:pic>
    </p:spTree>
    <p:extLst>
      <p:ext uri="{BB962C8B-B14F-4D97-AF65-F5344CB8AC3E}">
        <p14:creationId xmlns:p14="http://schemas.microsoft.com/office/powerpoint/2010/main" val="227601386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hyperlink" Target="https://creativecommons.org/licenses/by-nc-sa/3.0/" TargetMode="External"/><Relationship Id="rId5" Type="http://schemas.openxmlformats.org/officeDocument/2006/relationships/hyperlink" Target="https://communityactionmk.org/2016/02/12/free-course-in-volunteering/" TargetMode="External"/><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lleslie.wilson@ky.gov"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hyperlink" Target="mailto:shari.scott@ky.gov" TargetMode="External"/><Relationship Id="rId5" Type="http://schemas.openxmlformats.org/officeDocument/2006/relationships/hyperlink" Target="mailto:valerie.hamolton@ky.gov" TargetMode="External"/><Relationship Id="rId4" Type="http://schemas.openxmlformats.org/officeDocument/2006/relationships/hyperlink" Target="mailto:glen.thompson@ky.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mailto:Shawnna.Crouse@ky.gov" TargetMode="External"/><Relationship Id="rId5" Type="http://schemas.openxmlformats.org/officeDocument/2006/relationships/hyperlink" Target="mailto:James.Royse@ky.gov" TargetMode="External"/><Relationship Id="rId4" Type="http://schemas.openxmlformats.org/officeDocument/2006/relationships/hyperlink" Target="mailto:Liz.Lowe@ky.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DEEC5-23C6-33FB-5485-9539FD46F690}"/>
              </a:ext>
            </a:extLst>
          </p:cNvPr>
          <p:cNvPicPr>
            <a:picLocks noGrp="1" noRot="1" noChangeAspect="1" noMove="1" noResize="1" noEditPoints="1" noAdjustHandles="1" noChangeArrowheads="1" noChangeShapeType="1" noCrop="1"/>
          </p:cNvPicPr>
          <p:nvPr/>
        </p:nvPicPr>
        <p:blipFill rotWithShape="1">
          <a:blip r:embed="rId3"/>
          <a:srcRect l="16913" t="22565" r="2593" b="9596"/>
          <a:stretch/>
        </p:blipFill>
        <p:spPr>
          <a:xfrm>
            <a:off x="0" y="0"/>
            <a:ext cx="12192000" cy="6850139"/>
          </a:xfrm>
          <a:prstGeom prst="rect">
            <a:avLst/>
          </a:prstGeom>
        </p:spPr>
      </p:pic>
    </p:spTree>
    <p:extLst>
      <p:ext uri="{BB962C8B-B14F-4D97-AF65-F5344CB8AC3E}">
        <p14:creationId xmlns:p14="http://schemas.microsoft.com/office/powerpoint/2010/main" val="50341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44C32-BEB1-B5B3-0C54-B44E2951B482}"/>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Controls are Absent</a:t>
            </a:r>
          </a:p>
        </p:txBody>
      </p:sp>
      <p:sp>
        <p:nvSpPr>
          <p:cNvPr id="3" name="Content Placeholder 2"/>
          <p:cNvSpPr>
            <a:spLocks noGrp="1"/>
          </p:cNvSpPr>
          <p:nvPr>
            <p:ph idx="1"/>
          </p:nvPr>
        </p:nvSpPr>
        <p:spPr>
          <a:xfrm>
            <a:off x="838200" y="1823935"/>
            <a:ext cx="9601196" cy="3361267"/>
          </a:xfrm>
        </p:spPr>
        <p:txBody>
          <a:bodyPr vert="horz" lIns="91440" tIns="45720" rIns="91440" bIns="45720" rtlCol="0" anchor="t">
            <a:normAutofit/>
          </a:bodyPr>
          <a:lstStyle/>
          <a:p>
            <a:pPr marL="457200" lvl="1" indent="-457200">
              <a:spcAft>
                <a:spcPts val="0"/>
              </a:spcAft>
              <a:defRPr/>
            </a:pPr>
            <a:r>
              <a:rPr lang="en-US" sz="2800" b="1" dirty="0">
                <a:solidFill>
                  <a:srgbClr val="0A2A3E"/>
                </a:solidFill>
                <a:latin typeface="Arial"/>
                <a:cs typeface="Arial"/>
              </a:rPr>
              <a:t>Creates Opportunity</a:t>
            </a:r>
          </a:p>
          <a:p>
            <a:pPr marL="457200" lvl="1" indent="-457200">
              <a:spcAft>
                <a:spcPts val="0"/>
              </a:spcAft>
              <a:defRPr/>
            </a:pPr>
            <a:r>
              <a:rPr lang="en-US" sz="2800" b="1" u="sng" dirty="0">
                <a:solidFill>
                  <a:srgbClr val="0A2A3E"/>
                </a:solidFill>
                <a:latin typeface="Arial"/>
                <a:cs typeface="Arial"/>
              </a:rPr>
              <a:t>Fraud Triangle:</a:t>
            </a:r>
          </a:p>
          <a:p>
            <a:pPr marL="914400" lvl="2" indent="-457200">
              <a:spcAft>
                <a:spcPts val="0"/>
              </a:spcAft>
              <a:defRPr/>
            </a:pPr>
            <a:r>
              <a:rPr lang="en-US" sz="2800" dirty="0">
                <a:solidFill>
                  <a:srgbClr val="0A2A3E"/>
                </a:solidFill>
                <a:latin typeface="Arial"/>
                <a:cs typeface="Arial"/>
              </a:rPr>
              <a:t>Three Conditions Generally Present When Fraud Occurs:</a:t>
            </a:r>
          </a:p>
          <a:p>
            <a:pPr marL="1280160" lvl="2" indent="-457200">
              <a:spcAft>
                <a:spcPts val="0"/>
              </a:spcAft>
              <a:buFont typeface="Wingdings" panose="05000000000000000000" pitchFamily="2" charset="2"/>
              <a:buChar char="Ø"/>
              <a:defRPr/>
            </a:pPr>
            <a:r>
              <a:rPr lang="en-US" sz="2800" b="1" dirty="0">
                <a:solidFill>
                  <a:srgbClr val="0A2A3E"/>
                </a:solidFill>
                <a:latin typeface="Arial"/>
                <a:cs typeface="Arial"/>
              </a:rPr>
              <a:t>Rationalization/Attitude</a:t>
            </a:r>
          </a:p>
          <a:p>
            <a:pPr marL="1280160" lvl="2" indent="-457200">
              <a:spcAft>
                <a:spcPts val="0"/>
              </a:spcAft>
              <a:buFont typeface="Wingdings" panose="05000000000000000000" pitchFamily="2" charset="2"/>
              <a:buChar char="Ø"/>
              <a:defRPr/>
            </a:pPr>
            <a:r>
              <a:rPr lang="en-US" sz="2800" b="1" dirty="0">
                <a:solidFill>
                  <a:srgbClr val="0A2A3E"/>
                </a:solidFill>
                <a:latin typeface="Arial"/>
                <a:cs typeface="Arial"/>
              </a:rPr>
              <a:t>Pressure (Need)</a:t>
            </a:r>
          </a:p>
          <a:p>
            <a:pPr marL="1280160" lvl="2" indent="-457200">
              <a:spcAft>
                <a:spcPts val="0"/>
              </a:spcAft>
              <a:buFont typeface="Wingdings" panose="05000000000000000000" pitchFamily="2" charset="2"/>
              <a:buChar char="Ø"/>
              <a:defRPr/>
            </a:pPr>
            <a:r>
              <a:rPr lang="en-US" sz="2800" b="1" dirty="0">
                <a:solidFill>
                  <a:srgbClr val="0A2A3E"/>
                </a:solidFill>
                <a:latin typeface="Arial"/>
                <a:cs typeface="Arial"/>
              </a:rPr>
              <a:t>Opportunity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521" y="3339362"/>
            <a:ext cx="3011676" cy="2319805"/>
          </a:xfrm>
          <a:prstGeom prst="rect">
            <a:avLst/>
          </a:prstGeom>
        </p:spPr>
      </p:pic>
    </p:spTree>
    <p:extLst>
      <p:ext uri="{BB962C8B-B14F-4D97-AF65-F5344CB8AC3E}">
        <p14:creationId xmlns:p14="http://schemas.microsoft.com/office/powerpoint/2010/main" val="41003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1FFF4-D4FE-390C-B228-85AE630268E2}"/>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4274" name="Title 1"/>
          <p:cNvSpPr>
            <a:spLocks noGrp="1"/>
          </p:cNvSpPr>
          <p:nvPr>
            <p:ph type="title"/>
          </p:nvPr>
        </p:nvSpPr>
        <p:spPr>
          <a:xfrm>
            <a:off x="928993" y="441446"/>
            <a:ext cx="7863851" cy="1277992"/>
          </a:xfrm>
        </p:spPr>
        <p:txBody>
          <a:bodyPr/>
          <a:lstStyle/>
          <a:p>
            <a:pPr eaLnBrk="1" hangingPunct="1"/>
            <a:r>
              <a:rPr lang="en-US" altLang="en-US" b="1" dirty="0">
                <a:solidFill>
                  <a:srgbClr val="0A2A3E"/>
                </a:solidFill>
                <a:latin typeface="Arial"/>
                <a:cs typeface="Arial"/>
              </a:rPr>
              <a:t>Rationalization/Attitude – </a:t>
            </a:r>
          </a:p>
        </p:txBody>
      </p:sp>
      <p:sp>
        <p:nvSpPr>
          <p:cNvPr id="54275" name="Content Placeholder 2"/>
          <p:cNvSpPr>
            <a:spLocks noGrp="1"/>
          </p:cNvSpPr>
          <p:nvPr>
            <p:ph idx="1"/>
          </p:nvPr>
        </p:nvSpPr>
        <p:spPr>
          <a:xfrm>
            <a:off x="928993" y="1683306"/>
            <a:ext cx="10340440" cy="3757505"/>
          </a:xfrm>
        </p:spPr>
        <p:txBody>
          <a:bodyPr vert="horz" lIns="91440" tIns="45720" rIns="91440" bIns="45720" rtlCol="0" anchor="t">
            <a:normAutofit lnSpcReduction="10000"/>
          </a:bodyPr>
          <a:lstStyle/>
          <a:p>
            <a:pPr eaLnBrk="1" hangingPunct="1"/>
            <a:r>
              <a:rPr lang="en-US" altLang="en-US" dirty="0">
                <a:solidFill>
                  <a:srgbClr val="0A2A3E"/>
                </a:solidFill>
                <a:latin typeface="Arial"/>
                <a:cs typeface="Arial"/>
              </a:rPr>
              <a:t>An attitude, character, or set of ethical values that allow an individual to justify committing a dishonest act.</a:t>
            </a:r>
          </a:p>
          <a:p>
            <a:pPr lvl="2" eaLnBrk="1" hangingPunct="1"/>
            <a:endParaRPr lang="en-US" altLang="en-US" sz="2800" dirty="0">
              <a:solidFill>
                <a:srgbClr val="0A2A3E"/>
              </a:solidFill>
              <a:latin typeface="Arial"/>
              <a:cs typeface="Arial"/>
            </a:endParaRPr>
          </a:p>
          <a:p>
            <a:pPr lvl="1" eaLnBrk="1" hangingPunct="1">
              <a:buFont typeface="Wingdings" panose="05000000000000000000" pitchFamily="2" charset="2"/>
              <a:buChar char="§"/>
            </a:pPr>
            <a:r>
              <a:rPr lang="en-US" altLang="en-US" sz="2800" dirty="0">
                <a:solidFill>
                  <a:srgbClr val="0A2A3E"/>
                </a:solidFill>
                <a:latin typeface="Arial"/>
                <a:cs typeface="Arial"/>
              </a:rPr>
              <a:t>“I work harder than anyone here, I deserve this.”</a:t>
            </a:r>
          </a:p>
          <a:p>
            <a:pPr lvl="1" eaLnBrk="1" hangingPunct="1">
              <a:buFont typeface="Wingdings" panose="05000000000000000000" pitchFamily="2" charset="2"/>
              <a:buChar char="§"/>
            </a:pPr>
            <a:r>
              <a:rPr lang="en-US" altLang="en-US" sz="2800" dirty="0">
                <a:solidFill>
                  <a:srgbClr val="0A2A3E"/>
                </a:solidFill>
                <a:latin typeface="Arial"/>
                <a:cs typeface="Arial"/>
              </a:rPr>
              <a:t>“She makes more than me and I work just as hard or harder and I deserve this”</a:t>
            </a:r>
          </a:p>
          <a:p>
            <a:pPr lvl="1" eaLnBrk="1" hangingPunct="1">
              <a:buFont typeface="Wingdings" panose="05000000000000000000" pitchFamily="2" charset="2"/>
              <a:buChar char="§"/>
            </a:pPr>
            <a:r>
              <a:rPr lang="en-US" altLang="en-US" sz="2800" dirty="0">
                <a:solidFill>
                  <a:srgbClr val="0A2A3E"/>
                </a:solidFill>
                <a:latin typeface="Arial"/>
                <a:cs typeface="Arial"/>
              </a:rPr>
              <a:t>“What is going on is my life is unfair, this little extra will help me out and they will never miss it.”</a:t>
            </a:r>
          </a:p>
          <a:p>
            <a:pPr lvl="1" eaLnBrk="1" hangingPunct="1">
              <a:buFont typeface="Wingdings" panose="05000000000000000000" pitchFamily="2" charset="2"/>
              <a:buChar char="§"/>
            </a:pPr>
            <a:r>
              <a:rPr lang="en-US" altLang="en-US" sz="2800" dirty="0">
                <a:solidFill>
                  <a:srgbClr val="0A2A3E"/>
                </a:solidFill>
                <a:latin typeface="Arial"/>
                <a:cs typeface="Arial"/>
              </a:rPr>
              <a:t>“I see them doing it, so I will too.”</a:t>
            </a:r>
          </a:p>
          <a:p>
            <a:pPr lvl="1" eaLnBrk="1" hangingPunct="1">
              <a:buFont typeface="Wingdings 2" panose="05020102010507070707" pitchFamily="18" charset="2"/>
              <a:buNone/>
            </a:pPr>
            <a:endParaRPr lang="en-US" altLang="en-US" dirty="0"/>
          </a:p>
        </p:txBody>
      </p:sp>
    </p:spTree>
    <p:extLst>
      <p:ext uri="{BB962C8B-B14F-4D97-AF65-F5344CB8AC3E}">
        <p14:creationId xmlns:p14="http://schemas.microsoft.com/office/powerpoint/2010/main" val="117059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F2728-CB2B-E27E-33C9-E688E702E50F}"/>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5298" name="Title 1"/>
          <p:cNvSpPr>
            <a:spLocks noGrp="1"/>
          </p:cNvSpPr>
          <p:nvPr>
            <p:ph type="title"/>
          </p:nvPr>
        </p:nvSpPr>
        <p:spPr>
          <a:xfrm>
            <a:off x="904273" y="605843"/>
            <a:ext cx="6348413" cy="1320800"/>
          </a:xfrm>
        </p:spPr>
        <p:txBody>
          <a:bodyPr/>
          <a:lstStyle/>
          <a:p>
            <a:pPr eaLnBrk="1" hangingPunct="1"/>
            <a:r>
              <a:rPr lang="en-US" altLang="en-US" b="1" dirty="0">
                <a:solidFill>
                  <a:srgbClr val="0A2A3E"/>
                </a:solidFill>
                <a:latin typeface="Arial"/>
                <a:cs typeface="Arial"/>
              </a:rPr>
              <a:t>Incentive/Pressure</a:t>
            </a:r>
          </a:p>
        </p:txBody>
      </p:sp>
      <p:sp>
        <p:nvSpPr>
          <p:cNvPr id="55299" name="Content Placeholder 2"/>
          <p:cNvSpPr>
            <a:spLocks noGrp="1"/>
          </p:cNvSpPr>
          <p:nvPr>
            <p:ph idx="1"/>
          </p:nvPr>
        </p:nvSpPr>
        <p:spPr>
          <a:xfrm>
            <a:off x="904273" y="1713452"/>
            <a:ext cx="10491348" cy="4089432"/>
          </a:xfrm>
        </p:spPr>
        <p:txBody>
          <a:bodyPr vert="horz" lIns="91440" tIns="45720" rIns="91440" bIns="45720" rtlCol="0" anchor="t">
            <a:normAutofit lnSpcReduction="10000"/>
          </a:bodyPr>
          <a:lstStyle/>
          <a:p>
            <a:pPr eaLnBrk="1" hangingPunct="1"/>
            <a:r>
              <a:rPr lang="en-US" altLang="en-US" sz="3000" dirty="0">
                <a:solidFill>
                  <a:srgbClr val="0A2A3E"/>
                </a:solidFill>
                <a:latin typeface="Arial"/>
                <a:cs typeface="Arial"/>
              </a:rPr>
              <a:t>Management or other employees may have incentive or be under pressure to commit fraud</a:t>
            </a:r>
          </a:p>
          <a:p>
            <a:pPr lvl="1" eaLnBrk="1" hangingPunct="1">
              <a:buFont typeface="Wingdings" panose="05000000000000000000" pitchFamily="2" charset="2"/>
              <a:buChar char="§"/>
            </a:pPr>
            <a:r>
              <a:rPr lang="en-US" altLang="en-US" sz="3000" dirty="0">
                <a:solidFill>
                  <a:srgbClr val="0A2A3E"/>
                </a:solidFill>
                <a:latin typeface="Arial"/>
                <a:cs typeface="Arial"/>
              </a:rPr>
              <a:t>Loss of Family Members Employment</a:t>
            </a:r>
          </a:p>
          <a:p>
            <a:pPr lvl="1" eaLnBrk="1" hangingPunct="1">
              <a:buFont typeface="Wingdings" panose="05000000000000000000" pitchFamily="2" charset="2"/>
              <a:buChar char="§"/>
            </a:pPr>
            <a:r>
              <a:rPr lang="en-US" altLang="en-US" sz="3000" dirty="0">
                <a:solidFill>
                  <a:srgbClr val="0A2A3E"/>
                </a:solidFill>
                <a:latin typeface="Arial"/>
                <a:cs typeface="Arial"/>
              </a:rPr>
              <a:t>Divorce</a:t>
            </a:r>
          </a:p>
          <a:p>
            <a:pPr lvl="1" eaLnBrk="1" hangingPunct="1">
              <a:buFont typeface="Wingdings" panose="05000000000000000000" pitchFamily="2" charset="2"/>
              <a:buChar char="§"/>
            </a:pPr>
            <a:r>
              <a:rPr lang="en-US" altLang="en-US" sz="3000" dirty="0">
                <a:solidFill>
                  <a:srgbClr val="0A2A3E"/>
                </a:solidFill>
                <a:latin typeface="Arial"/>
                <a:cs typeface="Arial"/>
              </a:rPr>
              <a:t>Personal Financial Problems/Bankruptcy</a:t>
            </a:r>
          </a:p>
          <a:p>
            <a:pPr lvl="1" eaLnBrk="1" hangingPunct="1">
              <a:buFont typeface="Wingdings" panose="05000000000000000000" pitchFamily="2" charset="2"/>
              <a:buChar char="§"/>
            </a:pPr>
            <a:r>
              <a:rPr lang="en-US" altLang="en-US" sz="3000" dirty="0">
                <a:solidFill>
                  <a:srgbClr val="0A2A3E"/>
                </a:solidFill>
                <a:latin typeface="Arial"/>
                <a:cs typeface="Arial"/>
              </a:rPr>
              <a:t>Medical Condition</a:t>
            </a:r>
          </a:p>
          <a:p>
            <a:pPr lvl="1" eaLnBrk="1" hangingPunct="1">
              <a:buFont typeface="Wingdings" panose="05000000000000000000" pitchFamily="2" charset="2"/>
              <a:buChar char="§"/>
            </a:pPr>
            <a:r>
              <a:rPr lang="en-US" altLang="en-US" sz="3000" dirty="0">
                <a:solidFill>
                  <a:srgbClr val="0A2A3E"/>
                </a:solidFill>
                <a:latin typeface="Arial"/>
                <a:cs typeface="Arial"/>
              </a:rPr>
              <a:t>Drug/Substance Abuse</a:t>
            </a:r>
          </a:p>
          <a:p>
            <a:pPr lvl="1" eaLnBrk="1" hangingPunct="1">
              <a:buFont typeface="Wingdings" panose="05000000000000000000" pitchFamily="2" charset="2"/>
              <a:buChar char="§"/>
            </a:pPr>
            <a:r>
              <a:rPr lang="en-US" altLang="en-US" sz="3000" dirty="0">
                <a:solidFill>
                  <a:srgbClr val="0A2A3E"/>
                </a:solidFill>
                <a:latin typeface="Arial"/>
                <a:cs typeface="Arial"/>
              </a:rPr>
              <a:t>Gambling Addiction</a:t>
            </a:r>
          </a:p>
          <a:p>
            <a:pPr lvl="1" eaLnBrk="1" hangingPunct="1">
              <a:buFont typeface="Wingdings" panose="05000000000000000000" pitchFamily="2" charset="2"/>
              <a:buChar char="§"/>
            </a:pPr>
            <a:r>
              <a:rPr lang="en-US" altLang="en-US" sz="3000" dirty="0">
                <a:solidFill>
                  <a:srgbClr val="0A2A3E"/>
                </a:solidFill>
                <a:latin typeface="Arial"/>
                <a:cs typeface="Arial"/>
              </a:rPr>
              <a:t>Living Beyond Their Means</a:t>
            </a:r>
          </a:p>
        </p:txBody>
      </p:sp>
    </p:spTree>
    <p:extLst>
      <p:ext uri="{BB962C8B-B14F-4D97-AF65-F5344CB8AC3E}">
        <p14:creationId xmlns:p14="http://schemas.microsoft.com/office/powerpoint/2010/main" val="14937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9E53-BEB1-5BB1-7DFC-C311E4EA0152}"/>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6322" name="Title 1"/>
          <p:cNvSpPr>
            <a:spLocks noGrp="1"/>
          </p:cNvSpPr>
          <p:nvPr>
            <p:ph type="title"/>
          </p:nvPr>
        </p:nvSpPr>
        <p:spPr>
          <a:xfrm>
            <a:off x="1189076" y="502379"/>
            <a:ext cx="9601196" cy="1303867"/>
          </a:xfrm>
        </p:spPr>
        <p:txBody>
          <a:bodyPr/>
          <a:lstStyle/>
          <a:p>
            <a:pPr eaLnBrk="1" hangingPunct="1"/>
            <a:r>
              <a:rPr lang="en-US" altLang="en-US" b="1" dirty="0">
                <a:solidFill>
                  <a:srgbClr val="0A2A3E"/>
                </a:solidFill>
                <a:latin typeface="Arial"/>
                <a:cs typeface="Arial"/>
              </a:rPr>
              <a:t>Opportunity</a:t>
            </a:r>
          </a:p>
        </p:txBody>
      </p:sp>
      <p:sp>
        <p:nvSpPr>
          <p:cNvPr id="56323" name="Content Placeholder 2"/>
          <p:cNvSpPr>
            <a:spLocks noGrp="1"/>
          </p:cNvSpPr>
          <p:nvPr>
            <p:ph idx="1"/>
          </p:nvPr>
        </p:nvSpPr>
        <p:spPr>
          <a:xfrm>
            <a:off x="1189076" y="1797804"/>
            <a:ext cx="10224618" cy="2743177"/>
          </a:xfrm>
        </p:spPr>
        <p:txBody>
          <a:bodyPr vert="horz" lIns="91440" tIns="45720" rIns="91440" bIns="45720" rtlCol="0" anchor="t">
            <a:normAutofit/>
          </a:bodyPr>
          <a:lstStyle/>
          <a:p>
            <a:pPr eaLnBrk="1" hangingPunct="1"/>
            <a:r>
              <a:rPr lang="en-US" altLang="en-US" dirty="0">
                <a:solidFill>
                  <a:srgbClr val="0A2A3E"/>
                </a:solidFill>
                <a:latin typeface="Arial"/>
                <a:cs typeface="Arial"/>
              </a:rPr>
              <a:t>Circumstances provide an opportunity for fraud to be committed</a:t>
            </a:r>
          </a:p>
          <a:p>
            <a:pPr lvl="1" eaLnBrk="1" hangingPunct="1"/>
            <a:endParaRPr lang="en-US" altLang="en-US" dirty="0"/>
          </a:p>
          <a:p>
            <a:pPr lvl="1" eaLnBrk="1" hangingPunct="1"/>
            <a:endParaRPr lang="en-US" altLang="en-US" dirty="0"/>
          </a:p>
        </p:txBody>
      </p:sp>
    </p:spTree>
    <p:extLst>
      <p:ext uri="{BB962C8B-B14F-4D97-AF65-F5344CB8AC3E}">
        <p14:creationId xmlns:p14="http://schemas.microsoft.com/office/powerpoint/2010/main" val="249412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FE592-4570-2A35-A5CB-69C5C1F3B6EF}"/>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8370" name="Title 1"/>
          <p:cNvSpPr>
            <a:spLocks noGrp="1"/>
          </p:cNvSpPr>
          <p:nvPr>
            <p:ph type="title"/>
          </p:nvPr>
        </p:nvSpPr>
        <p:spPr>
          <a:xfrm>
            <a:off x="838200" y="234499"/>
            <a:ext cx="10515600" cy="1325563"/>
          </a:xfrm>
        </p:spPr>
        <p:txBody>
          <a:bodyPr>
            <a:normAutofit/>
          </a:bodyPr>
          <a:lstStyle/>
          <a:p>
            <a:pPr eaLnBrk="1" hangingPunct="1"/>
            <a:r>
              <a:rPr lang="en-US" altLang="en-US" b="1" dirty="0">
                <a:solidFill>
                  <a:srgbClr val="0A2A3E"/>
                </a:solidFill>
                <a:latin typeface="Arial"/>
                <a:cs typeface="Arial"/>
              </a:rPr>
              <a:t>Opportunity/Factors Contributing to Fraud</a:t>
            </a:r>
          </a:p>
        </p:txBody>
      </p:sp>
      <p:sp>
        <p:nvSpPr>
          <p:cNvPr id="20483" name="Content Placeholder 2"/>
          <p:cNvSpPr>
            <a:spLocks noGrp="1"/>
          </p:cNvSpPr>
          <p:nvPr>
            <p:ph idx="1"/>
          </p:nvPr>
        </p:nvSpPr>
        <p:spPr>
          <a:xfrm>
            <a:off x="838200" y="1432304"/>
            <a:ext cx="8850086" cy="4424799"/>
          </a:xfrm>
        </p:spPr>
        <p:txBody>
          <a:bodyPr vert="horz" lIns="91440" tIns="45720" rIns="91440" bIns="45720" rtlCol="0" anchor="t">
            <a:normAutofit fontScale="25000" lnSpcReduction="20000"/>
          </a:bodyPr>
          <a:lstStyle/>
          <a:p>
            <a:pPr>
              <a:lnSpc>
                <a:spcPct val="150000"/>
              </a:lnSpc>
              <a:spcAft>
                <a:spcPts val="0"/>
              </a:spcAft>
              <a:defRPr/>
            </a:pPr>
            <a:r>
              <a:rPr lang="en-US" sz="11200" dirty="0">
                <a:solidFill>
                  <a:srgbClr val="0A2A3E"/>
                </a:solidFill>
                <a:latin typeface="Arial"/>
                <a:cs typeface="Arial"/>
              </a:rPr>
              <a:t>Lack of Internal Controls</a:t>
            </a:r>
          </a:p>
          <a:p>
            <a:pPr>
              <a:lnSpc>
                <a:spcPct val="150000"/>
              </a:lnSpc>
              <a:spcAft>
                <a:spcPts val="0"/>
              </a:spcAft>
              <a:defRPr/>
            </a:pPr>
            <a:r>
              <a:rPr lang="en-US" sz="11200" dirty="0">
                <a:solidFill>
                  <a:srgbClr val="0A2A3E"/>
                </a:solidFill>
                <a:latin typeface="Arial"/>
                <a:cs typeface="Arial"/>
              </a:rPr>
              <a:t>Lack of Employees Fraud Education</a:t>
            </a:r>
          </a:p>
          <a:p>
            <a:pPr>
              <a:lnSpc>
                <a:spcPct val="150000"/>
              </a:lnSpc>
              <a:spcAft>
                <a:spcPts val="0"/>
              </a:spcAft>
              <a:defRPr/>
            </a:pPr>
            <a:r>
              <a:rPr lang="en-US" sz="11200" dirty="0">
                <a:solidFill>
                  <a:srgbClr val="0A2A3E"/>
                </a:solidFill>
                <a:latin typeface="Arial"/>
                <a:cs typeface="Arial"/>
              </a:rPr>
              <a:t>Lack of Reporting Mechanism</a:t>
            </a:r>
          </a:p>
          <a:p>
            <a:pPr>
              <a:lnSpc>
                <a:spcPct val="150000"/>
              </a:lnSpc>
              <a:spcAft>
                <a:spcPts val="0"/>
              </a:spcAft>
              <a:defRPr/>
            </a:pPr>
            <a:r>
              <a:rPr lang="en-US" sz="11200" dirty="0">
                <a:solidFill>
                  <a:srgbClr val="0A2A3E"/>
                </a:solidFill>
                <a:latin typeface="Arial"/>
                <a:cs typeface="Arial"/>
              </a:rPr>
              <a:t>Lack of Segregation of Duties</a:t>
            </a:r>
          </a:p>
          <a:p>
            <a:pPr>
              <a:lnSpc>
                <a:spcPct val="150000"/>
              </a:lnSpc>
              <a:spcAft>
                <a:spcPts val="0"/>
              </a:spcAft>
              <a:defRPr/>
            </a:pPr>
            <a:r>
              <a:rPr lang="en-US" sz="11200" dirty="0">
                <a:solidFill>
                  <a:srgbClr val="0A2A3E"/>
                </a:solidFill>
                <a:latin typeface="Arial"/>
                <a:cs typeface="Arial"/>
              </a:rPr>
              <a:t>Blind Trust</a:t>
            </a:r>
          </a:p>
          <a:p>
            <a:pPr>
              <a:lnSpc>
                <a:spcPct val="150000"/>
              </a:lnSpc>
              <a:spcAft>
                <a:spcPts val="0"/>
              </a:spcAft>
              <a:defRPr/>
            </a:pPr>
            <a:r>
              <a:rPr lang="en-US" sz="11200" dirty="0">
                <a:solidFill>
                  <a:srgbClr val="0A2A3E"/>
                </a:solidFill>
                <a:latin typeface="Arial"/>
                <a:cs typeface="Arial"/>
              </a:rPr>
              <a:t>Cash not Deposited Daily</a:t>
            </a:r>
            <a:endParaRPr lang="en-US" sz="11200" u="sng" dirty="0">
              <a:solidFill>
                <a:srgbClr val="0A2A3E"/>
              </a:solidFill>
              <a:latin typeface="Arial"/>
              <a:cs typeface="Arial"/>
            </a:endParaRPr>
          </a:p>
          <a:p>
            <a:pPr marL="640080" lvl="1" indent="-274320">
              <a:lnSpc>
                <a:spcPct val="120000"/>
              </a:lnSpc>
              <a:spcAft>
                <a:spcPts val="0"/>
              </a:spcAft>
              <a:buNone/>
              <a:defRPr/>
            </a:pPr>
            <a:r>
              <a:rPr lang="en-US" sz="4800" u="sng" dirty="0">
                <a:solidFill>
                  <a:srgbClr val="0A2A3E"/>
                </a:solidFill>
                <a:latin typeface="Arial"/>
                <a:cs typeface="Arial"/>
              </a:rPr>
              <a:t>2010 Report to the Nations on Occupational Fraud and Abuse </a:t>
            </a:r>
            <a:r>
              <a:rPr lang="en-US" sz="4800" dirty="0">
                <a:solidFill>
                  <a:srgbClr val="0A2A3E"/>
                </a:solidFill>
                <a:latin typeface="Arial"/>
                <a:cs typeface="Arial"/>
              </a:rPr>
              <a:t>, published by the Association of Certified Fraud Examiners</a:t>
            </a:r>
            <a:endParaRPr lang="en-US" sz="4800" u="sng" dirty="0">
              <a:solidFill>
                <a:srgbClr val="0A2A3E"/>
              </a:solidFill>
              <a:latin typeface="Arial"/>
              <a:cs typeface="Arial"/>
            </a:endParaRPr>
          </a:p>
          <a:p>
            <a:pPr marL="640080" lvl="1" indent="-274320">
              <a:lnSpc>
                <a:spcPct val="120000"/>
              </a:lnSpc>
              <a:spcAft>
                <a:spcPts val="0"/>
              </a:spcAft>
              <a:buNone/>
              <a:defRPr/>
            </a:pPr>
            <a:endParaRPr lang="en-US" sz="4000" dirty="0">
              <a:solidFill>
                <a:schemeClr val="tx1">
                  <a:lumMod val="75000"/>
                  <a:lumOff val="25000"/>
                </a:schemeClr>
              </a:solidFill>
            </a:endParaRPr>
          </a:p>
        </p:txBody>
      </p:sp>
    </p:spTree>
    <p:extLst>
      <p:ext uri="{BB962C8B-B14F-4D97-AF65-F5344CB8AC3E}">
        <p14:creationId xmlns:p14="http://schemas.microsoft.com/office/powerpoint/2010/main" val="153611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FF310-F620-2F35-2171-B70BC34BF121}"/>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7C1255A3-5409-4478-A76F-65594C71E429}"/>
              </a:ext>
            </a:extLst>
          </p:cNvPr>
          <p:cNvSpPr>
            <a:spLocks noGrp="1"/>
          </p:cNvSpPr>
          <p:nvPr>
            <p:ph type="title"/>
          </p:nvPr>
        </p:nvSpPr>
        <p:spPr/>
        <p:txBody>
          <a:bodyPr/>
          <a:lstStyle/>
          <a:p>
            <a:r>
              <a:rPr lang="en-US" b="1" dirty="0">
                <a:solidFill>
                  <a:srgbClr val="0A2A3E"/>
                </a:solidFill>
                <a:latin typeface="Arial"/>
                <a:cs typeface="Arial"/>
              </a:rPr>
              <a:t>Impacts of Fraud</a:t>
            </a:r>
          </a:p>
        </p:txBody>
      </p:sp>
      <p:sp>
        <p:nvSpPr>
          <p:cNvPr id="3" name="Content Placeholder 2">
            <a:extLst>
              <a:ext uri="{FF2B5EF4-FFF2-40B4-BE49-F238E27FC236}">
                <a16:creationId xmlns:a16="http://schemas.microsoft.com/office/drawing/2014/main" id="{B33CEDEA-DC48-4F30-994B-BBADF6EB3336}"/>
              </a:ext>
            </a:extLst>
          </p:cNvPr>
          <p:cNvSpPr>
            <a:spLocks noGrp="1"/>
          </p:cNvSpPr>
          <p:nvPr>
            <p:ph idx="1"/>
          </p:nvPr>
        </p:nvSpPr>
        <p:spPr/>
        <p:txBody>
          <a:bodyPr vert="horz" lIns="91440" tIns="45720" rIns="91440" bIns="45720" rtlCol="0" anchor="t">
            <a:normAutofit/>
          </a:bodyPr>
          <a:lstStyle/>
          <a:p>
            <a:r>
              <a:rPr lang="en-US" dirty="0">
                <a:solidFill>
                  <a:srgbClr val="0A2A3E"/>
                </a:solidFill>
                <a:latin typeface="Arial"/>
                <a:cs typeface="Arial"/>
              </a:rPr>
              <a:t>Government Outcomes Impact</a:t>
            </a:r>
          </a:p>
          <a:p>
            <a:r>
              <a:rPr lang="en-US" dirty="0">
                <a:solidFill>
                  <a:srgbClr val="0A2A3E"/>
                </a:solidFill>
                <a:latin typeface="Arial"/>
                <a:cs typeface="Arial"/>
              </a:rPr>
              <a:t>Reputational Impact</a:t>
            </a:r>
          </a:p>
          <a:p>
            <a:r>
              <a:rPr lang="en-US" dirty="0">
                <a:solidFill>
                  <a:srgbClr val="0A2A3E"/>
                </a:solidFill>
                <a:latin typeface="Arial"/>
                <a:cs typeface="Arial"/>
              </a:rPr>
              <a:t>Financial Impact</a:t>
            </a:r>
          </a:p>
          <a:p>
            <a:r>
              <a:rPr lang="en-US" dirty="0">
                <a:solidFill>
                  <a:srgbClr val="0A2A3E"/>
                </a:solidFill>
                <a:latin typeface="Arial"/>
                <a:cs typeface="Arial"/>
              </a:rPr>
              <a:t>Business Impact</a:t>
            </a:r>
          </a:p>
        </p:txBody>
      </p:sp>
    </p:spTree>
    <p:extLst>
      <p:ext uri="{BB962C8B-B14F-4D97-AF65-F5344CB8AC3E}">
        <p14:creationId xmlns:p14="http://schemas.microsoft.com/office/powerpoint/2010/main" val="225837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FBA0CF-083D-43C0-A121-9C2A1202DE63}"/>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What can you do?</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0A2A3E"/>
                </a:solidFill>
                <a:latin typeface="Arial"/>
                <a:cs typeface="Arial"/>
              </a:rPr>
              <a:t>You can only Control the Opportunity</a:t>
            </a:r>
          </a:p>
          <a:p>
            <a:r>
              <a:rPr lang="en-US" altLang="en-US" dirty="0">
                <a:solidFill>
                  <a:srgbClr val="0A2A3E"/>
                </a:solidFill>
                <a:latin typeface="Arial"/>
                <a:cs typeface="Arial"/>
              </a:rPr>
              <a:t>By implementing a </a:t>
            </a:r>
            <a:r>
              <a:rPr lang="en-US" altLang="en-US" b="1" u="sng" dirty="0">
                <a:solidFill>
                  <a:srgbClr val="0A2A3E"/>
                </a:solidFill>
                <a:latin typeface="Arial"/>
                <a:cs typeface="Arial"/>
              </a:rPr>
              <a:t>strong internal control system</a:t>
            </a:r>
            <a:r>
              <a:rPr lang="en-US" altLang="en-US" dirty="0">
                <a:solidFill>
                  <a:srgbClr val="0A2A3E"/>
                </a:solidFill>
                <a:latin typeface="Arial"/>
                <a:cs typeface="Arial"/>
              </a:rPr>
              <a:t>, officials remove the opportunity!</a:t>
            </a:r>
          </a:p>
          <a:p>
            <a:endParaRPr lang="en-US" dirty="0"/>
          </a:p>
        </p:txBody>
      </p:sp>
    </p:spTree>
    <p:extLst>
      <p:ext uri="{BB962C8B-B14F-4D97-AF65-F5344CB8AC3E}">
        <p14:creationId xmlns:p14="http://schemas.microsoft.com/office/powerpoint/2010/main" val="1093901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17981D-33B0-069B-5139-5536D6B0F12A}"/>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Internal Control Checkup</a:t>
            </a:r>
          </a:p>
        </p:txBody>
      </p:sp>
      <p:sp>
        <p:nvSpPr>
          <p:cNvPr id="5" name="Content Placeholder 4"/>
          <p:cNvSpPr>
            <a:spLocks noGrp="1"/>
          </p:cNvSpPr>
          <p:nvPr>
            <p:ph sz="half" idx="2"/>
          </p:nvPr>
        </p:nvSpPr>
        <p:spPr>
          <a:xfrm>
            <a:off x="838200" y="1734713"/>
            <a:ext cx="9813532" cy="3574960"/>
          </a:xfrm>
        </p:spPr>
        <p:txBody>
          <a:bodyPr vert="horz" lIns="91440" tIns="45720" rIns="91440" bIns="45720" rtlCol="0" anchor="t">
            <a:normAutofit/>
          </a:bodyPr>
          <a:lstStyle/>
          <a:p>
            <a:pPr marL="457200" indent="-457200">
              <a:buFont typeface="+mj-lt"/>
              <a:buAutoNum type="arabicPeriod"/>
            </a:pPr>
            <a:r>
              <a:rPr lang="en-US" dirty="0">
                <a:solidFill>
                  <a:srgbClr val="0A2A3E"/>
                </a:solidFill>
                <a:latin typeface="Arial"/>
                <a:cs typeface="Arial"/>
              </a:rPr>
              <a:t>Establish a Control Environment</a:t>
            </a:r>
          </a:p>
          <a:p>
            <a:pPr marL="457200" indent="-457200">
              <a:buFont typeface="+mj-lt"/>
              <a:buAutoNum type="arabicPeriod"/>
            </a:pPr>
            <a:r>
              <a:rPr lang="en-US" dirty="0">
                <a:solidFill>
                  <a:srgbClr val="0A2A3E"/>
                </a:solidFill>
                <a:latin typeface="Arial"/>
                <a:cs typeface="Arial"/>
              </a:rPr>
              <a:t>Conduct Risk Assessment</a:t>
            </a:r>
          </a:p>
          <a:p>
            <a:pPr marL="457200" indent="-457200">
              <a:buFont typeface="+mj-lt"/>
              <a:buAutoNum type="arabicPeriod"/>
            </a:pPr>
            <a:r>
              <a:rPr lang="en-US" dirty="0">
                <a:solidFill>
                  <a:srgbClr val="0A2A3E"/>
                </a:solidFill>
                <a:latin typeface="Arial"/>
                <a:cs typeface="Arial"/>
              </a:rPr>
              <a:t>Implement Control Activities</a:t>
            </a:r>
          </a:p>
          <a:p>
            <a:pPr marL="457200" indent="-457200">
              <a:buFont typeface="+mj-lt"/>
              <a:buAutoNum type="arabicPeriod"/>
            </a:pPr>
            <a:r>
              <a:rPr lang="en-US" dirty="0">
                <a:solidFill>
                  <a:srgbClr val="0A2A3E"/>
                </a:solidFill>
                <a:latin typeface="Arial"/>
                <a:cs typeface="Arial"/>
              </a:rPr>
              <a:t>Implement Information and Communication System</a:t>
            </a:r>
          </a:p>
          <a:p>
            <a:pPr marL="457200" indent="-457200">
              <a:buFont typeface="+mj-lt"/>
              <a:buAutoNum type="arabicPeriod"/>
            </a:pPr>
            <a:r>
              <a:rPr lang="en-US" dirty="0">
                <a:solidFill>
                  <a:srgbClr val="0A2A3E"/>
                </a:solidFill>
                <a:latin typeface="Arial"/>
                <a:cs typeface="Arial"/>
              </a:rPr>
              <a:t>Monitor Internal Controls</a:t>
            </a:r>
          </a:p>
        </p:txBody>
      </p:sp>
    </p:spTree>
    <p:extLst>
      <p:ext uri="{BB962C8B-B14F-4D97-AF65-F5344CB8AC3E}">
        <p14:creationId xmlns:p14="http://schemas.microsoft.com/office/powerpoint/2010/main" val="643523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77375-CD29-3214-03B5-DCD9E7EF79E5}"/>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7" name="Title 6">
            <a:extLst>
              <a:ext uri="{FF2B5EF4-FFF2-40B4-BE49-F238E27FC236}">
                <a16:creationId xmlns:a16="http://schemas.microsoft.com/office/drawing/2014/main" id="{29CAAB9A-AF68-4F20-9D7A-18A0EB8E91B8}"/>
              </a:ext>
            </a:extLst>
          </p:cNvPr>
          <p:cNvSpPr>
            <a:spLocks noGrp="1"/>
          </p:cNvSpPr>
          <p:nvPr>
            <p:ph type="title"/>
          </p:nvPr>
        </p:nvSpPr>
        <p:spPr/>
        <p:txBody>
          <a:bodyPr/>
          <a:lstStyle/>
          <a:p>
            <a:r>
              <a:rPr lang="en-US" b="1" dirty="0">
                <a:solidFill>
                  <a:srgbClr val="0A2A3E"/>
                </a:solidFill>
                <a:latin typeface="Arial"/>
                <a:cs typeface="Arial"/>
              </a:rPr>
              <a:t>Control Environment</a:t>
            </a:r>
          </a:p>
        </p:txBody>
      </p:sp>
      <p:sp>
        <p:nvSpPr>
          <p:cNvPr id="4" name="Content Placeholder 3">
            <a:extLst>
              <a:ext uri="{FF2B5EF4-FFF2-40B4-BE49-F238E27FC236}">
                <a16:creationId xmlns:a16="http://schemas.microsoft.com/office/drawing/2014/main" id="{A1346192-1356-4E13-B33C-964987293157}"/>
              </a:ext>
            </a:extLst>
          </p:cNvPr>
          <p:cNvSpPr>
            <a:spLocks noGrp="1"/>
          </p:cNvSpPr>
          <p:nvPr>
            <p:ph idx="1"/>
          </p:nvPr>
        </p:nvSpPr>
        <p:spPr>
          <a:xfrm>
            <a:off x="838200" y="1512829"/>
            <a:ext cx="10363195" cy="3478108"/>
          </a:xfrm>
        </p:spPr>
        <p:txBody>
          <a:bodyPr vert="horz" lIns="91440" tIns="45720" rIns="91440" bIns="45720" rtlCol="0" anchor="t">
            <a:noAutofit/>
          </a:bodyPr>
          <a:lstStyle/>
          <a:p>
            <a:pPr fontAlgn="base"/>
            <a:r>
              <a:rPr lang="en-US" sz="2400" b="0" i="0" dirty="0">
                <a:solidFill>
                  <a:srgbClr val="0A2A3E"/>
                </a:solidFill>
                <a:effectLst/>
                <a:latin typeface="Arial"/>
                <a:cs typeface="Arial"/>
              </a:rPr>
              <a:t>The oversight body and management should demonstrate a commitment to integrity and ethical values.</a:t>
            </a:r>
          </a:p>
          <a:p>
            <a:pPr fontAlgn="base"/>
            <a:r>
              <a:rPr lang="en-US" sz="2400" b="0" i="0" dirty="0">
                <a:solidFill>
                  <a:srgbClr val="0A2A3E"/>
                </a:solidFill>
                <a:effectLst/>
                <a:latin typeface="Arial"/>
                <a:cs typeface="Arial"/>
              </a:rPr>
              <a:t>The oversight body should oversee the entity’s internal control system.</a:t>
            </a:r>
          </a:p>
          <a:p>
            <a:pPr fontAlgn="base"/>
            <a:r>
              <a:rPr lang="en-US" sz="2400" b="0" i="0" dirty="0">
                <a:solidFill>
                  <a:srgbClr val="0A2A3E"/>
                </a:solidFill>
                <a:effectLst/>
                <a:latin typeface="Arial"/>
                <a:cs typeface="Arial"/>
              </a:rPr>
              <a:t>Management should establish an organizational structure, assign responsibility and delegate authority to achieve the entity’s objectives.</a:t>
            </a:r>
          </a:p>
          <a:p>
            <a:pPr fontAlgn="base"/>
            <a:r>
              <a:rPr lang="en-US" sz="2400" b="0" i="0" dirty="0">
                <a:solidFill>
                  <a:srgbClr val="0A2A3E"/>
                </a:solidFill>
                <a:effectLst/>
                <a:latin typeface="Arial"/>
                <a:cs typeface="Arial"/>
              </a:rPr>
              <a:t>Management should demonstrate a commitment to recruit, develop and retain competent individuals.</a:t>
            </a:r>
          </a:p>
          <a:p>
            <a:pPr fontAlgn="base"/>
            <a:r>
              <a:rPr lang="en-US" sz="2400" b="0" i="0" dirty="0">
                <a:solidFill>
                  <a:srgbClr val="0A2A3E"/>
                </a:solidFill>
                <a:effectLst/>
                <a:latin typeface="Arial"/>
                <a:cs typeface="Arial"/>
              </a:rPr>
              <a:t>Management should evaluate performance and hold individuals accountable for their internal control responsibilities.</a:t>
            </a:r>
          </a:p>
          <a:p>
            <a:pPr marL="0" indent="0" algn="just" fontAlgn="base">
              <a:buNone/>
            </a:pPr>
            <a:r>
              <a:rPr lang="en-US" sz="2000" dirty="0">
                <a:solidFill>
                  <a:srgbClr val="0A2A3E"/>
                </a:solidFill>
                <a:latin typeface="Arial"/>
                <a:cs typeface="Arial"/>
              </a:rPr>
              <a:t>SOI: GAO</a:t>
            </a:r>
            <a:endParaRPr lang="en-US" sz="2000" b="0" i="0" dirty="0">
              <a:solidFill>
                <a:srgbClr val="0A2A3E"/>
              </a:solidFill>
              <a:effectLst/>
              <a:latin typeface="Arial"/>
              <a:cs typeface="Arial"/>
            </a:endParaRPr>
          </a:p>
        </p:txBody>
      </p:sp>
    </p:spTree>
    <p:extLst>
      <p:ext uri="{BB962C8B-B14F-4D97-AF65-F5344CB8AC3E}">
        <p14:creationId xmlns:p14="http://schemas.microsoft.com/office/powerpoint/2010/main" val="1066834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2489-AC7F-4424-B9BF-0E360D81593F}"/>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99B6A9B3-7E51-4E22-8382-3127A90BD5EA}"/>
              </a:ext>
            </a:extLst>
          </p:cNvPr>
          <p:cNvSpPr>
            <a:spLocks noGrp="1"/>
          </p:cNvSpPr>
          <p:nvPr>
            <p:ph type="title"/>
          </p:nvPr>
        </p:nvSpPr>
        <p:spPr/>
        <p:txBody>
          <a:bodyPr/>
          <a:lstStyle/>
          <a:p>
            <a:r>
              <a:rPr lang="en-US" b="1" dirty="0">
                <a:solidFill>
                  <a:srgbClr val="0A2A3E"/>
                </a:solidFill>
                <a:latin typeface="Arial"/>
                <a:cs typeface="Arial"/>
              </a:rPr>
              <a:t>Risk Assessment</a:t>
            </a:r>
          </a:p>
        </p:txBody>
      </p:sp>
      <p:sp>
        <p:nvSpPr>
          <p:cNvPr id="3" name="Content Placeholder 2">
            <a:extLst>
              <a:ext uri="{FF2B5EF4-FFF2-40B4-BE49-F238E27FC236}">
                <a16:creationId xmlns:a16="http://schemas.microsoft.com/office/drawing/2014/main" id="{FD2DF97D-B901-4153-B8C4-1E0268575A4B}"/>
              </a:ext>
            </a:extLst>
          </p:cNvPr>
          <p:cNvSpPr>
            <a:spLocks noGrp="1"/>
          </p:cNvSpPr>
          <p:nvPr>
            <p:ph idx="1"/>
          </p:nvPr>
        </p:nvSpPr>
        <p:spPr/>
        <p:txBody>
          <a:bodyPr vert="horz" lIns="91440" tIns="45720" rIns="91440" bIns="45720" rtlCol="0" anchor="t">
            <a:normAutofit/>
          </a:bodyPr>
          <a:lstStyle/>
          <a:p>
            <a:pPr fontAlgn="base"/>
            <a:r>
              <a:rPr lang="en-US" b="0" i="0" dirty="0">
                <a:solidFill>
                  <a:srgbClr val="0A2A3E"/>
                </a:solidFill>
                <a:effectLst/>
                <a:latin typeface="Arial"/>
                <a:cs typeface="Arial"/>
              </a:rPr>
              <a:t>Management should define objectives clearly to enable the identification of risks and define risk tolerances.</a:t>
            </a:r>
          </a:p>
          <a:p>
            <a:pPr fontAlgn="base"/>
            <a:r>
              <a:rPr lang="en-US" b="0" i="0" dirty="0">
                <a:solidFill>
                  <a:srgbClr val="0A2A3E"/>
                </a:solidFill>
                <a:effectLst/>
                <a:latin typeface="Arial"/>
                <a:cs typeface="Arial"/>
              </a:rPr>
              <a:t>Management should identify, analyze, and respond to risks related to achieving the defined objectives.</a:t>
            </a:r>
          </a:p>
          <a:p>
            <a:pPr fontAlgn="base"/>
            <a:r>
              <a:rPr lang="en-US" b="0" i="0" dirty="0">
                <a:solidFill>
                  <a:srgbClr val="0A2A3E"/>
                </a:solidFill>
                <a:effectLst/>
                <a:latin typeface="Arial"/>
                <a:cs typeface="Arial"/>
              </a:rPr>
              <a:t>Management should consider the potential for fraud when identifying, analyzing and responding to risks.</a:t>
            </a:r>
          </a:p>
          <a:p>
            <a:pPr fontAlgn="base"/>
            <a:r>
              <a:rPr lang="en-US" b="0" i="0" dirty="0">
                <a:solidFill>
                  <a:srgbClr val="0A2A3E"/>
                </a:solidFill>
                <a:effectLst/>
                <a:latin typeface="Arial"/>
                <a:cs typeface="Arial"/>
              </a:rPr>
              <a:t>Management should identify, analyze and respond to significant changes that could impact the internal control system.</a:t>
            </a:r>
          </a:p>
          <a:p>
            <a:endParaRPr lang="en-US" dirty="0"/>
          </a:p>
        </p:txBody>
      </p:sp>
    </p:spTree>
    <p:extLst>
      <p:ext uri="{BB962C8B-B14F-4D97-AF65-F5344CB8AC3E}">
        <p14:creationId xmlns:p14="http://schemas.microsoft.com/office/powerpoint/2010/main" val="2357551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DEEC5-23C6-33FB-5485-9539FD46F690}"/>
              </a:ext>
            </a:extLst>
          </p:cNvPr>
          <p:cNvPicPr>
            <a:picLocks noGrp="1" noRot="1" noChangeAspect="1" noMove="1" noResize="1" noEditPoints="1" noAdjustHandles="1" noChangeArrowheads="1" noChangeShapeType="1" noCrop="1"/>
          </p:cNvPicPr>
          <p:nvPr/>
        </p:nvPicPr>
        <p:blipFill rotWithShape="1">
          <a:blip r:embed="rId3"/>
          <a:srcRect l="16913" t="22565" r="2593" b="9596"/>
          <a:stretch/>
        </p:blipFill>
        <p:spPr>
          <a:xfrm>
            <a:off x="0" y="0"/>
            <a:ext cx="12192000" cy="6850139"/>
          </a:xfrm>
          <a:prstGeom prst="rect">
            <a:avLst/>
          </a:prstGeom>
        </p:spPr>
      </p:pic>
      <p:sp>
        <p:nvSpPr>
          <p:cNvPr id="2" name="Title 1"/>
          <p:cNvSpPr>
            <a:spLocks noGrp="1"/>
          </p:cNvSpPr>
          <p:nvPr>
            <p:ph type="ctrTitle"/>
          </p:nvPr>
        </p:nvSpPr>
        <p:spPr/>
        <p:txBody>
          <a:bodyPr/>
          <a:lstStyle/>
          <a:p>
            <a:r>
              <a:rPr lang="en-US" b="1" dirty="0">
                <a:solidFill>
                  <a:schemeClr val="bg1"/>
                </a:solidFill>
                <a:latin typeface="Arial"/>
                <a:cs typeface="Calibri"/>
              </a:rPr>
              <a:t>Internal Controls</a:t>
            </a:r>
            <a:br>
              <a:rPr lang="en-US" b="1" dirty="0">
                <a:latin typeface="Arial"/>
                <a:cs typeface="Calibri" panose="020F0502020204030204" pitchFamily="34" charset="0"/>
              </a:rPr>
            </a:br>
            <a:r>
              <a:rPr lang="en-US" b="1" dirty="0">
                <a:solidFill>
                  <a:schemeClr val="bg1"/>
                </a:solidFill>
                <a:latin typeface="Arial"/>
                <a:cs typeface="Calibri"/>
              </a:rPr>
              <a:t>Who is Watching?</a:t>
            </a:r>
          </a:p>
        </p:txBody>
      </p:sp>
      <p:sp>
        <p:nvSpPr>
          <p:cNvPr id="3" name="Subtitle 2"/>
          <p:cNvSpPr>
            <a:spLocks noGrp="1"/>
          </p:cNvSpPr>
          <p:nvPr>
            <p:ph type="subTitle" idx="1"/>
          </p:nvPr>
        </p:nvSpPr>
        <p:spPr>
          <a:xfrm>
            <a:off x="2692398" y="3657596"/>
            <a:ext cx="6815669" cy="1731267"/>
          </a:xfrm>
        </p:spPr>
        <p:txBody>
          <a:bodyPr vert="horz" lIns="91440" tIns="45720" rIns="91440" bIns="45720" rtlCol="0" anchor="t">
            <a:normAutofit/>
          </a:bodyPr>
          <a:lstStyle/>
          <a:p>
            <a:r>
              <a:rPr lang="en-US" dirty="0">
                <a:solidFill>
                  <a:schemeClr val="bg1"/>
                </a:solidFill>
                <a:latin typeface="Arial"/>
                <a:ea typeface="Calibri"/>
                <a:cs typeface="Calibri"/>
              </a:rPr>
              <a:t>Jim Royse, Executive Director</a:t>
            </a:r>
          </a:p>
          <a:p>
            <a:r>
              <a:rPr lang="en-US" dirty="0">
                <a:solidFill>
                  <a:schemeClr val="bg1"/>
                </a:solidFill>
                <a:latin typeface="Arial"/>
                <a:cs typeface="Calibri"/>
              </a:rPr>
              <a:t>February 19, 2025</a:t>
            </a:r>
          </a:p>
        </p:txBody>
      </p:sp>
    </p:spTree>
    <p:extLst>
      <p:ext uri="{BB962C8B-B14F-4D97-AF65-F5344CB8AC3E}">
        <p14:creationId xmlns:p14="http://schemas.microsoft.com/office/powerpoint/2010/main" val="81742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B9F179-07A5-E75C-000C-FC4CE53DE883}"/>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C2938B5D-7157-4BD8-A581-7BB4E86F6C43}"/>
              </a:ext>
            </a:extLst>
          </p:cNvPr>
          <p:cNvSpPr>
            <a:spLocks noGrp="1"/>
          </p:cNvSpPr>
          <p:nvPr>
            <p:ph type="title"/>
          </p:nvPr>
        </p:nvSpPr>
        <p:spPr/>
        <p:txBody>
          <a:bodyPr/>
          <a:lstStyle/>
          <a:p>
            <a:r>
              <a:rPr lang="en-US" b="1" dirty="0">
                <a:solidFill>
                  <a:srgbClr val="0A2A3E"/>
                </a:solidFill>
                <a:latin typeface="Arial"/>
                <a:cs typeface="Arial"/>
              </a:rPr>
              <a:t>Control Activities</a:t>
            </a:r>
          </a:p>
        </p:txBody>
      </p:sp>
      <p:sp>
        <p:nvSpPr>
          <p:cNvPr id="3" name="Content Placeholder 2">
            <a:extLst>
              <a:ext uri="{FF2B5EF4-FFF2-40B4-BE49-F238E27FC236}">
                <a16:creationId xmlns:a16="http://schemas.microsoft.com/office/drawing/2014/main" id="{F99F5CCC-47DE-4C1D-ADF8-E8BC775F3D05}"/>
              </a:ext>
            </a:extLst>
          </p:cNvPr>
          <p:cNvSpPr>
            <a:spLocks noGrp="1"/>
          </p:cNvSpPr>
          <p:nvPr>
            <p:ph idx="1"/>
          </p:nvPr>
        </p:nvSpPr>
        <p:spPr/>
        <p:txBody>
          <a:bodyPr vert="horz" lIns="91440" tIns="45720" rIns="91440" bIns="45720" rtlCol="0" anchor="t">
            <a:normAutofit/>
          </a:bodyPr>
          <a:lstStyle/>
          <a:p>
            <a:pPr fontAlgn="base"/>
            <a:r>
              <a:rPr lang="en-US" b="0" i="0" dirty="0">
                <a:solidFill>
                  <a:srgbClr val="0A2A3E"/>
                </a:solidFill>
                <a:effectLst/>
                <a:latin typeface="Arial"/>
                <a:cs typeface="Poppins"/>
              </a:rPr>
              <a:t>Management should design control activities to achieve objectives and respond to risks.</a:t>
            </a:r>
          </a:p>
          <a:p>
            <a:pPr fontAlgn="base"/>
            <a:r>
              <a:rPr lang="en-US" b="0" i="0" dirty="0">
                <a:solidFill>
                  <a:srgbClr val="0A2A3E"/>
                </a:solidFill>
                <a:effectLst/>
                <a:latin typeface="Arial"/>
                <a:cs typeface="Poppins"/>
              </a:rPr>
              <a:t>Management should design the entity’s information system and related control activities to achieve objectives and respond to risks.</a:t>
            </a:r>
          </a:p>
          <a:p>
            <a:pPr fontAlgn="base"/>
            <a:r>
              <a:rPr lang="en-US" b="0" i="0" dirty="0">
                <a:solidFill>
                  <a:srgbClr val="0A2A3E"/>
                </a:solidFill>
                <a:effectLst/>
                <a:latin typeface="Arial"/>
                <a:cs typeface="Poppins"/>
              </a:rPr>
              <a:t>Management should implement control activities through policies.</a:t>
            </a:r>
          </a:p>
          <a:p>
            <a:endParaRPr lang="en-US" dirty="0"/>
          </a:p>
        </p:txBody>
      </p:sp>
    </p:spTree>
    <p:extLst>
      <p:ext uri="{BB962C8B-B14F-4D97-AF65-F5344CB8AC3E}">
        <p14:creationId xmlns:p14="http://schemas.microsoft.com/office/powerpoint/2010/main" val="193637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56A60-276C-7B73-6D1C-AC03CAC4D76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C2938B5D-7157-4BD8-A581-7BB4E86F6C43}"/>
              </a:ext>
            </a:extLst>
          </p:cNvPr>
          <p:cNvSpPr>
            <a:spLocks noGrp="1"/>
          </p:cNvSpPr>
          <p:nvPr>
            <p:ph type="title"/>
          </p:nvPr>
        </p:nvSpPr>
        <p:spPr/>
        <p:txBody>
          <a:bodyPr/>
          <a:lstStyle/>
          <a:p>
            <a:r>
              <a:rPr lang="en-US" b="1" dirty="0">
                <a:solidFill>
                  <a:srgbClr val="0A2A3E"/>
                </a:solidFill>
                <a:latin typeface="Arial"/>
                <a:cs typeface="Arial"/>
              </a:rPr>
              <a:t>Information &amp; Communication</a:t>
            </a:r>
            <a:endParaRPr lang="en-US">
              <a:solidFill>
                <a:srgbClr val="0A2A3E"/>
              </a:solidFill>
              <a:latin typeface="Arial"/>
              <a:cs typeface="Arial"/>
            </a:endParaRPr>
          </a:p>
        </p:txBody>
      </p:sp>
      <p:sp>
        <p:nvSpPr>
          <p:cNvPr id="3" name="Content Placeholder 2">
            <a:extLst>
              <a:ext uri="{FF2B5EF4-FFF2-40B4-BE49-F238E27FC236}">
                <a16:creationId xmlns:a16="http://schemas.microsoft.com/office/drawing/2014/main" id="{F99F5CCC-47DE-4C1D-ADF8-E8BC775F3D05}"/>
              </a:ext>
            </a:extLst>
          </p:cNvPr>
          <p:cNvSpPr>
            <a:spLocks noGrp="1"/>
          </p:cNvSpPr>
          <p:nvPr>
            <p:ph idx="1"/>
          </p:nvPr>
        </p:nvSpPr>
        <p:spPr/>
        <p:txBody>
          <a:bodyPr vert="horz" lIns="91440" tIns="45720" rIns="91440" bIns="45720" rtlCol="0" anchor="t">
            <a:normAutofit/>
          </a:bodyPr>
          <a:lstStyle/>
          <a:p>
            <a:pPr fontAlgn="base"/>
            <a:r>
              <a:rPr lang="en-US" b="0" i="0" dirty="0">
                <a:solidFill>
                  <a:srgbClr val="0A2A3E"/>
                </a:solidFill>
                <a:effectLst/>
                <a:latin typeface="Arial"/>
                <a:cs typeface="Poppins"/>
              </a:rPr>
              <a:t>Management should use quality information to achieve the entity’s objectives.</a:t>
            </a:r>
          </a:p>
          <a:p>
            <a:pPr fontAlgn="base"/>
            <a:r>
              <a:rPr lang="en-US" b="0" i="0" dirty="0">
                <a:solidFill>
                  <a:srgbClr val="0A2A3E"/>
                </a:solidFill>
                <a:effectLst/>
                <a:latin typeface="Arial"/>
                <a:cs typeface="Poppins"/>
              </a:rPr>
              <a:t>Management should internally communicate the necessary quality information to achieve the entity’s objectives.</a:t>
            </a:r>
          </a:p>
          <a:p>
            <a:pPr fontAlgn="base"/>
            <a:r>
              <a:rPr lang="en-US" b="0" i="0" dirty="0">
                <a:solidFill>
                  <a:srgbClr val="0A2A3E"/>
                </a:solidFill>
                <a:effectLst/>
                <a:latin typeface="Arial"/>
                <a:cs typeface="Poppins"/>
              </a:rPr>
              <a:t>Management should externally communicate the necessary quality information to achieve the entity’s objectives.</a:t>
            </a:r>
          </a:p>
          <a:p>
            <a:endParaRPr lang="en-US" dirty="0"/>
          </a:p>
        </p:txBody>
      </p:sp>
    </p:spTree>
    <p:extLst>
      <p:ext uri="{BB962C8B-B14F-4D97-AF65-F5344CB8AC3E}">
        <p14:creationId xmlns:p14="http://schemas.microsoft.com/office/powerpoint/2010/main" val="434373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59940-0149-2BE8-F983-CB4825D8AE48}"/>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C2938B5D-7157-4BD8-A581-7BB4E86F6C43}"/>
              </a:ext>
            </a:extLst>
          </p:cNvPr>
          <p:cNvSpPr>
            <a:spLocks noGrp="1"/>
          </p:cNvSpPr>
          <p:nvPr>
            <p:ph type="title"/>
          </p:nvPr>
        </p:nvSpPr>
        <p:spPr/>
        <p:txBody>
          <a:bodyPr/>
          <a:lstStyle/>
          <a:p>
            <a:r>
              <a:rPr lang="en-US" b="1" dirty="0">
                <a:solidFill>
                  <a:srgbClr val="0A2A3E"/>
                </a:solidFill>
                <a:latin typeface="Arial"/>
                <a:cs typeface="Arial"/>
              </a:rPr>
              <a:t>Monitoring</a:t>
            </a:r>
          </a:p>
        </p:txBody>
      </p:sp>
      <p:sp>
        <p:nvSpPr>
          <p:cNvPr id="3" name="Content Placeholder 2">
            <a:extLst>
              <a:ext uri="{FF2B5EF4-FFF2-40B4-BE49-F238E27FC236}">
                <a16:creationId xmlns:a16="http://schemas.microsoft.com/office/drawing/2014/main" id="{F99F5CCC-47DE-4C1D-ADF8-E8BC775F3D05}"/>
              </a:ext>
            </a:extLst>
          </p:cNvPr>
          <p:cNvSpPr>
            <a:spLocks noGrp="1"/>
          </p:cNvSpPr>
          <p:nvPr>
            <p:ph idx="1"/>
          </p:nvPr>
        </p:nvSpPr>
        <p:spPr/>
        <p:txBody>
          <a:bodyPr vert="horz" lIns="91440" tIns="45720" rIns="91440" bIns="45720" rtlCol="0" anchor="t">
            <a:normAutofit/>
          </a:bodyPr>
          <a:lstStyle/>
          <a:p>
            <a:pPr fontAlgn="base"/>
            <a:r>
              <a:rPr lang="en-US" b="0" i="0" dirty="0">
                <a:solidFill>
                  <a:srgbClr val="0A2A3E"/>
                </a:solidFill>
                <a:effectLst/>
                <a:latin typeface="Arial"/>
                <a:cs typeface="Poppins"/>
              </a:rPr>
              <a:t>Management should establish and operate a monitoring mechanism that monitors both internal and external activities that impact the control system and evaluate the results.</a:t>
            </a:r>
          </a:p>
          <a:p>
            <a:pPr fontAlgn="base"/>
            <a:r>
              <a:rPr lang="en-US" b="0" i="0" dirty="0">
                <a:solidFill>
                  <a:srgbClr val="0A2A3E"/>
                </a:solidFill>
                <a:effectLst/>
                <a:latin typeface="Arial"/>
                <a:cs typeface="Poppins"/>
              </a:rPr>
              <a:t>Management should remediate identified internal control deficiencies on a timely basis.</a:t>
            </a:r>
          </a:p>
          <a:p>
            <a:endParaRPr lang="en-US" dirty="0"/>
          </a:p>
        </p:txBody>
      </p:sp>
    </p:spTree>
    <p:extLst>
      <p:ext uri="{BB962C8B-B14F-4D97-AF65-F5344CB8AC3E}">
        <p14:creationId xmlns:p14="http://schemas.microsoft.com/office/powerpoint/2010/main" val="3504390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D9149-5736-B8E5-CC84-28AF4564CEAB}"/>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p:cNvSpPr>
            <a:spLocks noGrp="1"/>
          </p:cNvSpPr>
          <p:nvPr>
            <p:ph type="title"/>
          </p:nvPr>
        </p:nvSpPr>
        <p:spPr>
          <a:xfrm>
            <a:off x="737664" y="503624"/>
            <a:ext cx="10709096" cy="1507067"/>
          </a:xfrm>
        </p:spPr>
        <p:txBody>
          <a:bodyPr/>
          <a:lstStyle/>
          <a:p>
            <a:r>
              <a:rPr lang="en-US" b="1" cap="none" dirty="0">
                <a:solidFill>
                  <a:srgbClr val="0A2A3E"/>
                </a:solidFill>
                <a:latin typeface="Arial"/>
                <a:cs typeface="Arial"/>
              </a:rPr>
              <a:t>Top 10 Governmental Internal Controls</a:t>
            </a:r>
          </a:p>
        </p:txBody>
      </p:sp>
      <p:graphicFrame>
        <p:nvGraphicFramePr>
          <p:cNvPr id="4" name="Table 3"/>
          <p:cNvGraphicFramePr>
            <a:graphicFrameLocks noGrp="1"/>
          </p:cNvGraphicFramePr>
          <p:nvPr>
            <p:extLst>
              <p:ext uri="{D42A27DB-BD31-4B8C-83A1-F6EECF244321}">
                <p14:modId xmlns:p14="http://schemas.microsoft.com/office/powerpoint/2010/main" val="1877270113"/>
              </p:ext>
            </p:extLst>
          </p:nvPr>
        </p:nvGraphicFramePr>
        <p:xfrm>
          <a:off x="881865" y="2029146"/>
          <a:ext cx="10167510" cy="3345552"/>
        </p:xfrm>
        <a:graphic>
          <a:graphicData uri="http://schemas.openxmlformats.org/drawingml/2006/table">
            <a:tbl>
              <a:tblPr firstRow="1" bandRow="1">
                <a:tableStyleId>{5C22544A-7EE6-4342-B048-85BDC9FD1C3A}</a:tableStyleId>
              </a:tblPr>
              <a:tblGrid>
                <a:gridCol w="5083755">
                  <a:extLst>
                    <a:ext uri="{9D8B030D-6E8A-4147-A177-3AD203B41FA5}">
                      <a16:colId xmlns:a16="http://schemas.microsoft.com/office/drawing/2014/main" val="20000"/>
                    </a:ext>
                  </a:extLst>
                </a:gridCol>
                <a:gridCol w="5083755">
                  <a:extLst>
                    <a:ext uri="{9D8B030D-6E8A-4147-A177-3AD203B41FA5}">
                      <a16:colId xmlns:a16="http://schemas.microsoft.com/office/drawing/2014/main" val="20001"/>
                    </a:ext>
                  </a:extLst>
                </a:gridCol>
              </a:tblGrid>
              <a:tr h="642076">
                <a:tc>
                  <a:txBody>
                    <a:bodyPr/>
                    <a:lstStyle/>
                    <a:p>
                      <a:r>
                        <a:rPr lang="en-US" sz="2400" b="0" dirty="0">
                          <a:solidFill>
                            <a:srgbClr val="0A2A3E"/>
                          </a:solidFill>
                          <a:latin typeface="Arial"/>
                        </a:rPr>
                        <a:t>1. Segregation of Duties</a:t>
                      </a:r>
                    </a:p>
                  </a:txBody>
                  <a:tcPr>
                    <a:noFill/>
                  </a:tcPr>
                </a:tc>
                <a:tc>
                  <a:txBody>
                    <a:bodyPr/>
                    <a:lstStyle/>
                    <a:p>
                      <a:r>
                        <a:rPr lang="en-US" sz="2400" b="0" dirty="0">
                          <a:solidFill>
                            <a:srgbClr val="0A2A3E"/>
                          </a:solidFill>
                          <a:latin typeface="Arial"/>
                        </a:rPr>
                        <a:t>6. Policies and Procedures</a:t>
                      </a:r>
                    </a:p>
                  </a:txBody>
                  <a:tcPr>
                    <a:noFill/>
                  </a:tcPr>
                </a:tc>
                <a:extLst>
                  <a:ext uri="{0D108BD9-81ED-4DB2-BD59-A6C34878D82A}">
                    <a16:rowId xmlns:a16="http://schemas.microsoft.com/office/drawing/2014/main" val="10000"/>
                  </a:ext>
                </a:extLst>
              </a:tr>
              <a:tr h="675869">
                <a:tc>
                  <a:txBody>
                    <a:bodyPr/>
                    <a:lstStyle/>
                    <a:p>
                      <a:r>
                        <a:rPr lang="en-US" sz="2400" dirty="0">
                          <a:solidFill>
                            <a:srgbClr val="0A2A3E"/>
                          </a:solidFill>
                          <a:latin typeface="Arial"/>
                        </a:rPr>
                        <a:t>2. Documentation</a:t>
                      </a:r>
                    </a:p>
                  </a:txBody>
                  <a:tcPr>
                    <a:noFill/>
                  </a:tcPr>
                </a:tc>
                <a:tc>
                  <a:txBody>
                    <a:bodyPr/>
                    <a:lstStyle/>
                    <a:p>
                      <a:r>
                        <a:rPr lang="en-US" sz="2400" dirty="0">
                          <a:solidFill>
                            <a:srgbClr val="0A2A3E"/>
                          </a:solidFill>
                          <a:latin typeface="Arial"/>
                        </a:rPr>
                        <a:t>7. Fraud Policy</a:t>
                      </a:r>
                      <a:r>
                        <a:rPr lang="en-US" sz="2400" baseline="0" dirty="0">
                          <a:solidFill>
                            <a:srgbClr val="0A2A3E"/>
                          </a:solidFill>
                          <a:latin typeface="Arial"/>
                        </a:rPr>
                        <a:t> and Reporting</a:t>
                      </a:r>
                      <a:endParaRPr lang="en-US" sz="2400" dirty="0">
                        <a:solidFill>
                          <a:srgbClr val="0A2A3E"/>
                        </a:solidFill>
                        <a:latin typeface="Arial"/>
                      </a:endParaRPr>
                    </a:p>
                  </a:txBody>
                  <a:tcPr>
                    <a:noFill/>
                  </a:tcPr>
                </a:tc>
                <a:extLst>
                  <a:ext uri="{0D108BD9-81ED-4DB2-BD59-A6C34878D82A}">
                    <a16:rowId xmlns:a16="http://schemas.microsoft.com/office/drawing/2014/main" val="10001"/>
                  </a:ext>
                </a:extLst>
              </a:tr>
              <a:tr h="675869">
                <a:tc>
                  <a:txBody>
                    <a:bodyPr/>
                    <a:lstStyle/>
                    <a:p>
                      <a:r>
                        <a:rPr lang="en-US" sz="2400" dirty="0">
                          <a:solidFill>
                            <a:srgbClr val="0A2A3E"/>
                          </a:solidFill>
                          <a:latin typeface="Arial"/>
                        </a:rPr>
                        <a:t>3. Authorization</a:t>
                      </a:r>
                      <a:r>
                        <a:rPr lang="en-US" sz="2400" baseline="0" dirty="0">
                          <a:solidFill>
                            <a:srgbClr val="0A2A3E"/>
                          </a:solidFill>
                          <a:latin typeface="Arial"/>
                        </a:rPr>
                        <a:t> and Approval</a:t>
                      </a:r>
                      <a:endParaRPr lang="en-US" sz="2400" dirty="0">
                        <a:solidFill>
                          <a:srgbClr val="0A2A3E"/>
                        </a:solidFill>
                        <a:latin typeface="Arial"/>
                      </a:endParaRPr>
                    </a:p>
                  </a:txBody>
                  <a:tcPr>
                    <a:noFill/>
                  </a:tcPr>
                </a:tc>
                <a:tc>
                  <a:txBody>
                    <a:bodyPr/>
                    <a:lstStyle/>
                    <a:p>
                      <a:r>
                        <a:rPr lang="en-US" sz="2400" dirty="0">
                          <a:solidFill>
                            <a:srgbClr val="0A2A3E"/>
                          </a:solidFill>
                          <a:latin typeface="Arial"/>
                        </a:rPr>
                        <a:t>8. Access to Systems</a:t>
                      </a:r>
                    </a:p>
                  </a:txBody>
                  <a:tcPr>
                    <a:noFill/>
                  </a:tcPr>
                </a:tc>
                <a:extLst>
                  <a:ext uri="{0D108BD9-81ED-4DB2-BD59-A6C34878D82A}">
                    <a16:rowId xmlns:a16="http://schemas.microsoft.com/office/drawing/2014/main" val="10002"/>
                  </a:ext>
                </a:extLst>
              </a:tr>
              <a:tr h="675869">
                <a:tc>
                  <a:txBody>
                    <a:bodyPr/>
                    <a:lstStyle/>
                    <a:p>
                      <a:r>
                        <a:rPr lang="en-US" sz="2400" dirty="0">
                          <a:solidFill>
                            <a:srgbClr val="0A2A3E"/>
                          </a:solidFill>
                          <a:latin typeface="Arial"/>
                        </a:rPr>
                        <a:t>4. Security of Assets</a:t>
                      </a:r>
                    </a:p>
                  </a:txBody>
                  <a:tcPr>
                    <a:noFill/>
                  </a:tcPr>
                </a:tc>
                <a:tc>
                  <a:txBody>
                    <a:bodyPr/>
                    <a:lstStyle/>
                    <a:p>
                      <a:r>
                        <a:rPr lang="en-US" sz="2400" dirty="0">
                          <a:solidFill>
                            <a:srgbClr val="0A2A3E"/>
                          </a:solidFill>
                          <a:latin typeface="Arial"/>
                        </a:rPr>
                        <a:t>9.</a:t>
                      </a:r>
                      <a:r>
                        <a:rPr lang="en-US" sz="2400" baseline="0" dirty="0">
                          <a:solidFill>
                            <a:srgbClr val="0A2A3E"/>
                          </a:solidFill>
                          <a:latin typeface="Arial"/>
                        </a:rPr>
                        <a:t> Physical Control</a:t>
                      </a:r>
                      <a:endParaRPr lang="en-US" sz="2400" dirty="0">
                        <a:solidFill>
                          <a:srgbClr val="0A2A3E"/>
                        </a:solidFill>
                        <a:latin typeface="Arial"/>
                      </a:endParaRPr>
                    </a:p>
                  </a:txBody>
                  <a:tcPr>
                    <a:noFill/>
                  </a:tcPr>
                </a:tc>
                <a:extLst>
                  <a:ext uri="{0D108BD9-81ED-4DB2-BD59-A6C34878D82A}">
                    <a16:rowId xmlns:a16="http://schemas.microsoft.com/office/drawing/2014/main" val="10003"/>
                  </a:ext>
                </a:extLst>
              </a:tr>
              <a:tr h="675869">
                <a:tc>
                  <a:txBody>
                    <a:bodyPr/>
                    <a:lstStyle/>
                    <a:p>
                      <a:r>
                        <a:rPr lang="en-US" sz="2400" dirty="0">
                          <a:solidFill>
                            <a:srgbClr val="0A2A3E"/>
                          </a:solidFill>
                          <a:latin typeface="Arial"/>
                        </a:rPr>
                        <a:t>5. Reconciliation and Review</a:t>
                      </a:r>
                    </a:p>
                  </a:txBody>
                  <a:tcPr>
                    <a:noFill/>
                  </a:tcPr>
                </a:tc>
                <a:tc>
                  <a:txBody>
                    <a:bodyPr/>
                    <a:lstStyle/>
                    <a:p>
                      <a:r>
                        <a:rPr lang="en-US" sz="2400" dirty="0">
                          <a:solidFill>
                            <a:srgbClr val="0A2A3E"/>
                          </a:solidFill>
                          <a:latin typeface="Arial"/>
                        </a:rPr>
                        <a:t>10. Verification (pre-employment)</a:t>
                      </a: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346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B29B3-4D73-F7AF-7C66-9CB784D34848}"/>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19458" name="Title 1"/>
          <p:cNvSpPr>
            <a:spLocks noGrp="1"/>
          </p:cNvSpPr>
          <p:nvPr>
            <p:ph type="title"/>
          </p:nvPr>
        </p:nvSpPr>
        <p:spPr>
          <a:xfrm>
            <a:off x="1295401" y="509211"/>
            <a:ext cx="9601196" cy="1303867"/>
          </a:xfrm>
        </p:spPr>
        <p:txBody>
          <a:bodyPr>
            <a:normAutofit/>
          </a:bodyPr>
          <a:lstStyle/>
          <a:p>
            <a:r>
              <a:rPr lang="en-US" sz="4400" b="1" dirty="0">
                <a:solidFill>
                  <a:srgbClr val="0A2A3E"/>
                </a:solidFill>
                <a:latin typeface="Arial"/>
                <a:cs typeface="Arial"/>
              </a:rPr>
              <a:t>Segregation Of</a:t>
            </a:r>
            <a:r>
              <a:rPr lang="en-US" b="1" dirty="0">
                <a:solidFill>
                  <a:srgbClr val="0A2A3E"/>
                </a:solidFill>
                <a:latin typeface="Arial"/>
                <a:cs typeface="Arial"/>
              </a:rPr>
              <a:t> </a:t>
            </a:r>
            <a:r>
              <a:rPr lang="en-US" sz="4400" b="1" dirty="0">
                <a:solidFill>
                  <a:srgbClr val="0A2A3E"/>
                </a:solidFill>
                <a:latin typeface="Arial"/>
                <a:cs typeface="Arial"/>
              </a:rPr>
              <a:t>Duties</a:t>
            </a:r>
          </a:p>
        </p:txBody>
      </p:sp>
      <p:sp>
        <p:nvSpPr>
          <p:cNvPr id="19459" name="Content Placeholder 2"/>
          <p:cNvSpPr>
            <a:spLocks noGrp="1"/>
          </p:cNvSpPr>
          <p:nvPr>
            <p:ph idx="1"/>
          </p:nvPr>
        </p:nvSpPr>
        <p:spPr>
          <a:xfrm>
            <a:off x="838200" y="2086879"/>
            <a:ext cx="10515600" cy="2964089"/>
          </a:xfrm>
        </p:spPr>
        <p:txBody>
          <a:bodyPr vert="horz" lIns="91440" tIns="45720" rIns="91440" bIns="45720" rtlCol="0" anchor="t">
            <a:normAutofit/>
          </a:bodyPr>
          <a:lstStyle/>
          <a:p>
            <a:pPr marL="502920" lvl="1" indent="0">
              <a:buNone/>
            </a:pPr>
            <a:r>
              <a:rPr lang="en-US" sz="2800" dirty="0">
                <a:solidFill>
                  <a:srgbClr val="0A2A3E"/>
                </a:solidFill>
                <a:latin typeface="Arial"/>
                <a:cs typeface="Arial"/>
              </a:rPr>
              <a:t>The concept that no single individual in an organization has control over two or more phases of a transaction.  </a:t>
            </a:r>
          </a:p>
          <a:p>
            <a:pPr marL="502920" lvl="1" indent="0">
              <a:buNone/>
            </a:pPr>
            <a:endParaRPr lang="en-US" sz="2800" dirty="0">
              <a:solidFill>
                <a:srgbClr val="0A2A3E"/>
              </a:solidFill>
              <a:latin typeface="Arial"/>
              <a:cs typeface="Arial"/>
            </a:endParaRPr>
          </a:p>
          <a:p>
            <a:pPr marL="502920" lvl="1" indent="0">
              <a:buNone/>
            </a:pPr>
            <a:r>
              <a:rPr lang="en-US" sz="2800" dirty="0">
                <a:solidFill>
                  <a:srgbClr val="0A2A3E"/>
                </a:solidFill>
                <a:latin typeface="Arial"/>
                <a:cs typeface="Arial"/>
              </a:rPr>
              <a:t>It is used to ensure not only intentional fraud, but also innocent error, are prevented or detected on a timely basis.</a:t>
            </a:r>
          </a:p>
          <a:p>
            <a:pPr lvl="2"/>
            <a:endParaRPr lang="en-US" dirty="0">
              <a:solidFill>
                <a:srgbClr val="0A2A3E"/>
              </a:solidFill>
              <a:latin typeface="Arial"/>
              <a:cs typeface="Arial"/>
            </a:endParaRPr>
          </a:p>
        </p:txBody>
      </p:sp>
    </p:spTree>
    <p:extLst>
      <p:ext uri="{BB962C8B-B14F-4D97-AF65-F5344CB8AC3E}">
        <p14:creationId xmlns:p14="http://schemas.microsoft.com/office/powerpoint/2010/main" val="1343570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E3E18-938D-5488-DDD6-B674DA226186}"/>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0482" name="Title 1"/>
          <p:cNvSpPr>
            <a:spLocks noGrp="1"/>
          </p:cNvSpPr>
          <p:nvPr>
            <p:ph type="title"/>
          </p:nvPr>
        </p:nvSpPr>
        <p:spPr>
          <a:xfrm>
            <a:off x="838200" y="521758"/>
            <a:ext cx="9601196" cy="1303867"/>
          </a:xfrm>
        </p:spPr>
        <p:txBody>
          <a:bodyPr>
            <a:normAutofit/>
          </a:bodyPr>
          <a:lstStyle/>
          <a:p>
            <a:r>
              <a:rPr lang="en-US" sz="4400" b="1" dirty="0">
                <a:solidFill>
                  <a:srgbClr val="0A2A3E"/>
                </a:solidFill>
                <a:latin typeface="Arial"/>
                <a:cs typeface="Arial"/>
              </a:rPr>
              <a:t>Segregation Of</a:t>
            </a:r>
            <a:r>
              <a:rPr lang="en-US" b="1" dirty="0">
                <a:solidFill>
                  <a:srgbClr val="0A2A3E"/>
                </a:solidFill>
                <a:latin typeface="Arial"/>
                <a:cs typeface="Arial"/>
              </a:rPr>
              <a:t> </a:t>
            </a:r>
            <a:r>
              <a:rPr lang="en-US" sz="4400" b="1" dirty="0">
                <a:solidFill>
                  <a:srgbClr val="0A2A3E"/>
                </a:solidFill>
                <a:latin typeface="Arial"/>
                <a:cs typeface="Arial"/>
              </a:rPr>
              <a:t>Duties</a:t>
            </a:r>
          </a:p>
        </p:txBody>
      </p:sp>
      <p:sp>
        <p:nvSpPr>
          <p:cNvPr id="20483" name="Content Placeholder 2"/>
          <p:cNvSpPr>
            <a:spLocks noGrp="1"/>
          </p:cNvSpPr>
          <p:nvPr>
            <p:ph idx="1"/>
          </p:nvPr>
        </p:nvSpPr>
        <p:spPr/>
        <p:txBody>
          <a:bodyPr vert="horz" lIns="91440" tIns="45720" rIns="91440" bIns="45720" rtlCol="0" anchor="t">
            <a:normAutofit/>
          </a:bodyPr>
          <a:lstStyle/>
          <a:p>
            <a:pPr marL="0" indent="0">
              <a:buNone/>
            </a:pPr>
            <a:r>
              <a:rPr lang="en-US" dirty="0">
                <a:solidFill>
                  <a:srgbClr val="0A2A3E"/>
                </a:solidFill>
                <a:latin typeface="Arial"/>
                <a:cs typeface="Arial"/>
              </a:rPr>
              <a:t>Four general functions that should be segregated:</a:t>
            </a:r>
            <a:endParaRPr lang="en-US">
              <a:solidFill>
                <a:srgbClr val="0A2A3E"/>
              </a:solidFill>
              <a:latin typeface="Arial"/>
              <a:ea typeface="Calibri"/>
              <a:cs typeface="Arial"/>
            </a:endParaRPr>
          </a:p>
          <a:p>
            <a:pPr lvl="1"/>
            <a:r>
              <a:rPr lang="en-US" sz="2800" dirty="0">
                <a:solidFill>
                  <a:srgbClr val="0A2A3E"/>
                </a:solidFill>
                <a:latin typeface="Arial"/>
                <a:cs typeface="Arial"/>
              </a:rPr>
              <a:t>Authorization/Approval</a:t>
            </a:r>
            <a:endParaRPr lang="en-US" sz="2800">
              <a:solidFill>
                <a:srgbClr val="0A2A3E"/>
              </a:solidFill>
              <a:latin typeface="Arial"/>
              <a:ea typeface="Calibri"/>
              <a:cs typeface="Arial"/>
            </a:endParaRPr>
          </a:p>
          <a:p>
            <a:pPr lvl="1"/>
            <a:r>
              <a:rPr lang="en-US" sz="2800" dirty="0">
                <a:solidFill>
                  <a:srgbClr val="0A2A3E"/>
                </a:solidFill>
                <a:latin typeface="Arial"/>
                <a:cs typeface="Arial"/>
              </a:rPr>
              <a:t>Custody</a:t>
            </a:r>
            <a:endParaRPr lang="en-US" sz="2800">
              <a:solidFill>
                <a:srgbClr val="0A2A3E"/>
              </a:solidFill>
              <a:latin typeface="Arial"/>
              <a:ea typeface="Calibri"/>
              <a:cs typeface="Arial"/>
            </a:endParaRPr>
          </a:p>
          <a:p>
            <a:pPr lvl="1"/>
            <a:r>
              <a:rPr lang="en-US" sz="2800" dirty="0">
                <a:solidFill>
                  <a:srgbClr val="0A2A3E"/>
                </a:solidFill>
                <a:latin typeface="Arial"/>
                <a:cs typeface="Arial"/>
              </a:rPr>
              <a:t>Record keeping/Reporting</a:t>
            </a:r>
            <a:endParaRPr lang="en-US" sz="2800">
              <a:solidFill>
                <a:srgbClr val="0A2A3E"/>
              </a:solidFill>
              <a:latin typeface="Arial"/>
              <a:ea typeface="Calibri"/>
              <a:cs typeface="Arial"/>
            </a:endParaRPr>
          </a:p>
          <a:p>
            <a:pPr lvl="1"/>
            <a:r>
              <a:rPr lang="en-US" sz="2800" dirty="0">
                <a:solidFill>
                  <a:srgbClr val="0A2A3E"/>
                </a:solidFill>
                <a:latin typeface="Arial"/>
                <a:cs typeface="Arial"/>
              </a:rPr>
              <a:t>Reconciliation</a:t>
            </a:r>
            <a:endParaRPr lang="en-US" sz="2800">
              <a:solidFill>
                <a:srgbClr val="0A2A3E"/>
              </a:solidFill>
              <a:latin typeface="Arial"/>
              <a:ea typeface="Calibri"/>
              <a:cs typeface="Arial"/>
            </a:endParaRPr>
          </a:p>
          <a:p>
            <a:endParaRPr lang="en-US" dirty="0">
              <a:solidFill>
                <a:srgbClr val="0A2A3E"/>
              </a:solidFill>
              <a:latin typeface="Arial"/>
              <a:ea typeface="Calibri"/>
              <a:cs typeface="Calibri"/>
            </a:endParaRPr>
          </a:p>
          <a:p>
            <a:pPr marL="0" indent="0">
              <a:buNone/>
            </a:pPr>
            <a:r>
              <a:rPr lang="en-US" dirty="0">
                <a:solidFill>
                  <a:srgbClr val="0A2A3E"/>
                </a:solidFill>
                <a:latin typeface="Arial"/>
                <a:cs typeface="Arial"/>
              </a:rPr>
              <a:t>We know that some small offices cannot have proper segregation of duties.</a:t>
            </a:r>
            <a:endParaRPr lang="en-US" dirty="0">
              <a:solidFill>
                <a:srgbClr val="0A2A3E"/>
              </a:solidFill>
              <a:latin typeface="Arial"/>
              <a:ea typeface="Calibri"/>
              <a:cs typeface="Arial"/>
            </a:endParaRPr>
          </a:p>
          <a:p>
            <a:pPr lvl="2"/>
            <a:endParaRPr lang="en-US" dirty="0"/>
          </a:p>
        </p:txBody>
      </p:sp>
    </p:spTree>
    <p:extLst>
      <p:ext uri="{BB962C8B-B14F-4D97-AF65-F5344CB8AC3E}">
        <p14:creationId xmlns:p14="http://schemas.microsoft.com/office/powerpoint/2010/main" val="974659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535A6-AE2D-63AB-48DC-C3A8ADD75CCA}"/>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1506" name="Title 1"/>
          <p:cNvSpPr>
            <a:spLocks noGrp="1"/>
          </p:cNvSpPr>
          <p:nvPr>
            <p:ph type="title"/>
          </p:nvPr>
        </p:nvSpPr>
        <p:spPr>
          <a:xfrm>
            <a:off x="838200" y="521758"/>
            <a:ext cx="9601196" cy="1303867"/>
          </a:xfrm>
        </p:spPr>
        <p:txBody>
          <a:bodyPr>
            <a:normAutofit/>
          </a:bodyPr>
          <a:lstStyle/>
          <a:p>
            <a:r>
              <a:rPr lang="en-US" sz="4400" b="1" dirty="0">
                <a:solidFill>
                  <a:srgbClr val="0A2A3E"/>
                </a:solidFill>
                <a:latin typeface="Arial"/>
                <a:cs typeface="Arial"/>
              </a:rPr>
              <a:t>Segregation Of Duties</a:t>
            </a:r>
          </a:p>
        </p:txBody>
      </p:sp>
      <p:sp>
        <p:nvSpPr>
          <p:cNvPr id="21507" name="Content Placeholder 2"/>
          <p:cNvSpPr>
            <a:spLocks noGrp="1"/>
          </p:cNvSpPr>
          <p:nvPr>
            <p:ph idx="1"/>
          </p:nvPr>
        </p:nvSpPr>
        <p:spPr/>
        <p:txBody>
          <a:bodyPr vert="horz" lIns="91440" tIns="45720" rIns="91440" bIns="45720" rtlCol="0" anchor="t">
            <a:normAutofit/>
          </a:bodyPr>
          <a:lstStyle/>
          <a:p>
            <a:pPr marL="0" indent="0">
              <a:buNone/>
            </a:pPr>
            <a:r>
              <a:rPr lang="en-US" sz="2800" dirty="0">
                <a:solidFill>
                  <a:srgbClr val="0A2A3E"/>
                </a:solidFill>
                <a:latin typeface="Arial"/>
                <a:cs typeface="Arial"/>
              </a:rPr>
              <a:t>You can implement </a:t>
            </a:r>
            <a:r>
              <a:rPr lang="en-US" sz="2800" u="sng" dirty="0">
                <a:solidFill>
                  <a:srgbClr val="0A2A3E"/>
                </a:solidFill>
                <a:latin typeface="Arial"/>
                <a:cs typeface="Arial"/>
              </a:rPr>
              <a:t>compensating controls </a:t>
            </a:r>
            <a:r>
              <a:rPr lang="en-US" sz="2800" dirty="0">
                <a:solidFill>
                  <a:srgbClr val="0A2A3E"/>
                </a:solidFill>
                <a:latin typeface="Arial"/>
                <a:cs typeface="Arial"/>
              </a:rPr>
              <a:t>to help offset this lack of segregation of duties </a:t>
            </a:r>
          </a:p>
          <a:p>
            <a:endParaRPr lang="en-US" sz="2800" dirty="0">
              <a:solidFill>
                <a:srgbClr val="0A2A3E"/>
              </a:solidFill>
              <a:latin typeface="Arial"/>
              <a:cs typeface="Arial"/>
            </a:endParaRPr>
          </a:p>
          <a:p>
            <a:pPr marL="0" indent="0">
              <a:buNone/>
            </a:pPr>
            <a:r>
              <a:rPr lang="en-US" sz="2800" dirty="0">
                <a:solidFill>
                  <a:srgbClr val="0A2A3E"/>
                </a:solidFill>
                <a:latin typeface="Arial"/>
                <a:cs typeface="Arial"/>
              </a:rPr>
              <a:t>Compensating Controls are internal controls that reduces the risk of an existing or potential control weakness resulting in errors and omissions. </a:t>
            </a:r>
          </a:p>
          <a:p>
            <a:pPr lvl="1"/>
            <a:endParaRPr lang="en-US" dirty="0">
              <a:solidFill>
                <a:srgbClr val="0A2A3E"/>
              </a:solidFill>
              <a:latin typeface="Arial"/>
              <a:cs typeface="Arial"/>
            </a:endParaRPr>
          </a:p>
        </p:txBody>
      </p:sp>
    </p:spTree>
    <p:extLst>
      <p:ext uri="{BB962C8B-B14F-4D97-AF65-F5344CB8AC3E}">
        <p14:creationId xmlns:p14="http://schemas.microsoft.com/office/powerpoint/2010/main" val="1260747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43DB2-51AB-36E3-9CC2-389030F9777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2530" name="Title 1"/>
          <p:cNvSpPr>
            <a:spLocks noGrp="1"/>
          </p:cNvSpPr>
          <p:nvPr>
            <p:ph type="title"/>
          </p:nvPr>
        </p:nvSpPr>
        <p:spPr/>
        <p:txBody>
          <a:bodyPr>
            <a:normAutofit/>
          </a:bodyPr>
          <a:lstStyle/>
          <a:p>
            <a:r>
              <a:rPr lang="en-US" b="1" dirty="0">
                <a:solidFill>
                  <a:srgbClr val="0A2A3E"/>
                </a:solidFill>
                <a:latin typeface="Arial"/>
                <a:cs typeface="Arial"/>
              </a:rPr>
              <a:t>Compensating Controls Examples</a:t>
            </a:r>
          </a:p>
        </p:txBody>
      </p:sp>
      <p:sp>
        <p:nvSpPr>
          <p:cNvPr id="22531" name="Content Placeholder 2"/>
          <p:cNvSpPr>
            <a:spLocks noGrp="1"/>
          </p:cNvSpPr>
          <p:nvPr>
            <p:ph idx="1"/>
          </p:nvPr>
        </p:nvSpPr>
        <p:spPr>
          <a:xfrm>
            <a:off x="838200" y="1680074"/>
            <a:ext cx="10515600" cy="4351338"/>
          </a:xfrm>
        </p:spPr>
        <p:txBody>
          <a:bodyPr vert="horz" lIns="91440" tIns="45720" rIns="91440" bIns="45720" rtlCol="0" anchor="t">
            <a:normAutofit/>
          </a:bodyPr>
          <a:lstStyle/>
          <a:p>
            <a:pPr marL="0" indent="0">
              <a:buNone/>
            </a:pPr>
            <a:r>
              <a:rPr lang="en-US" dirty="0">
                <a:solidFill>
                  <a:srgbClr val="0A2A3E"/>
                </a:solidFill>
                <a:latin typeface="Arial"/>
                <a:cs typeface="Arial"/>
              </a:rPr>
              <a:t>You or Someone independent of the process checking source documentation and comparing the amounts to the appropriate records and reports</a:t>
            </a:r>
            <a:endParaRPr lang="en-US">
              <a:solidFill>
                <a:srgbClr val="0A2A3E"/>
              </a:solidFill>
              <a:latin typeface="Arial"/>
              <a:cs typeface="Arial"/>
            </a:endParaRPr>
          </a:p>
          <a:p>
            <a:pPr lvl="1"/>
            <a:r>
              <a:rPr lang="en-US" sz="2800" b="1" dirty="0">
                <a:solidFill>
                  <a:srgbClr val="0A2A3E"/>
                </a:solidFill>
                <a:latin typeface="Arial"/>
                <a:cs typeface="Arial"/>
              </a:rPr>
              <a:t>Trace daily checkout to bank deposit and Ledger</a:t>
            </a:r>
          </a:p>
          <a:p>
            <a:pPr lvl="1"/>
            <a:r>
              <a:rPr lang="en-US" sz="2800" b="1" dirty="0">
                <a:solidFill>
                  <a:srgbClr val="0A2A3E"/>
                </a:solidFill>
                <a:latin typeface="Arial"/>
                <a:cs typeface="Arial"/>
              </a:rPr>
              <a:t>Trace check to invoice and Ledger</a:t>
            </a:r>
          </a:p>
          <a:p>
            <a:pPr lvl="1"/>
            <a:r>
              <a:rPr lang="en-US" sz="2800" b="1" dirty="0">
                <a:solidFill>
                  <a:srgbClr val="0A2A3E"/>
                </a:solidFill>
                <a:latin typeface="Arial"/>
                <a:cs typeface="Arial"/>
              </a:rPr>
              <a:t>Perform Surprise Cash Counts</a:t>
            </a:r>
          </a:p>
          <a:p>
            <a:pPr lvl="1"/>
            <a:r>
              <a:rPr lang="en-US" sz="2800" b="1" dirty="0">
                <a:solidFill>
                  <a:srgbClr val="0A2A3E"/>
                </a:solidFill>
                <a:latin typeface="Arial"/>
                <a:cs typeface="Arial"/>
              </a:rPr>
              <a:t>Dual Signature on Checks</a:t>
            </a:r>
            <a:endParaRPr lang="en-US" sz="2800" b="1">
              <a:solidFill>
                <a:srgbClr val="0A2A3E"/>
              </a:solidFill>
              <a:latin typeface="Arial"/>
              <a:cs typeface="Arial"/>
            </a:endParaRPr>
          </a:p>
          <a:p>
            <a:pPr marL="0" indent="0">
              <a:buNone/>
            </a:pPr>
            <a:r>
              <a:rPr lang="en-US" dirty="0">
                <a:solidFill>
                  <a:srgbClr val="0A2A3E"/>
                </a:solidFill>
                <a:latin typeface="Arial"/>
                <a:cs typeface="Arial"/>
              </a:rPr>
              <a:t>These should all be documented to prove the compensating controls exist and were performed</a:t>
            </a:r>
            <a:endParaRPr lang="en-US">
              <a:solidFill>
                <a:srgbClr val="0A2A3E"/>
              </a:solidFill>
              <a:latin typeface="Arial"/>
              <a:cs typeface="Arial"/>
            </a:endParaRPr>
          </a:p>
          <a:p>
            <a:endParaRPr lang="en-US" dirty="0"/>
          </a:p>
        </p:txBody>
      </p:sp>
    </p:spTree>
    <p:extLst>
      <p:ext uri="{BB962C8B-B14F-4D97-AF65-F5344CB8AC3E}">
        <p14:creationId xmlns:p14="http://schemas.microsoft.com/office/powerpoint/2010/main" val="3264251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960E0-2B13-28C3-3ABE-D7C31110ADB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p:cNvSpPr>
            <a:spLocks noGrp="1"/>
          </p:cNvSpPr>
          <p:nvPr>
            <p:ph type="title"/>
          </p:nvPr>
        </p:nvSpPr>
        <p:spPr>
          <a:xfrm>
            <a:off x="838200" y="365125"/>
            <a:ext cx="10644026" cy="1351248"/>
          </a:xfrm>
        </p:spPr>
        <p:txBody>
          <a:bodyPr>
            <a:normAutofit/>
          </a:bodyPr>
          <a:lstStyle/>
          <a:p>
            <a:r>
              <a:rPr lang="en-US" sz="4400" b="1" dirty="0">
                <a:solidFill>
                  <a:srgbClr val="0A2A3E"/>
                </a:solidFill>
                <a:latin typeface="Arial"/>
                <a:cs typeface="Arial"/>
              </a:rPr>
              <a:t>Oversight –Authorization </a:t>
            </a:r>
            <a:r>
              <a:rPr lang="en-US" b="1" dirty="0">
                <a:solidFill>
                  <a:srgbClr val="0A2A3E"/>
                </a:solidFill>
                <a:latin typeface="Arial"/>
                <a:cs typeface="Arial"/>
              </a:rPr>
              <a:t>and Approval</a:t>
            </a:r>
            <a:endParaRPr lang="en-US" sz="4400" b="1" dirty="0">
              <a:solidFill>
                <a:srgbClr val="0A2A3E"/>
              </a:solidFill>
              <a:latin typeface="Arial"/>
              <a:cs typeface="Arial"/>
            </a:endParaRPr>
          </a:p>
        </p:txBody>
      </p:sp>
      <p:sp>
        <p:nvSpPr>
          <p:cNvPr id="3" name="Content Placeholder 2"/>
          <p:cNvSpPr>
            <a:spLocks noGrp="1"/>
          </p:cNvSpPr>
          <p:nvPr>
            <p:ph idx="1"/>
          </p:nvPr>
        </p:nvSpPr>
        <p:spPr>
          <a:xfrm>
            <a:off x="838200" y="1564370"/>
            <a:ext cx="10515600" cy="4351338"/>
          </a:xfrm>
        </p:spPr>
        <p:txBody>
          <a:bodyPr vert="horz" lIns="91440" tIns="45720" rIns="91440" bIns="45720" rtlCol="0" anchor="t">
            <a:normAutofit lnSpcReduction="10000"/>
          </a:bodyPr>
          <a:lstStyle/>
          <a:p>
            <a:pPr marL="0" indent="0">
              <a:buNone/>
            </a:pPr>
            <a:r>
              <a:rPr lang="en-US" dirty="0">
                <a:solidFill>
                  <a:srgbClr val="0A2A3E"/>
                </a:solidFill>
                <a:latin typeface="Arial"/>
                <a:cs typeface="Arial"/>
              </a:rPr>
              <a:t>Ask the right questions!</a:t>
            </a:r>
          </a:p>
          <a:p>
            <a:pPr marL="0" indent="0">
              <a:buNone/>
            </a:pPr>
            <a:r>
              <a:rPr lang="en-US" dirty="0">
                <a:solidFill>
                  <a:srgbClr val="0A2A3E"/>
                </a:solidFill>
                <a:latin typeface="Arial"/>
                <a:cs typeface="Arial"/>
              </a:rPr>
              <a:t>If the answer is “Because we always did it this way,” then YOU NEED to ask WHY?</a:t>
            </a:r>
          </a:p>
          <a:p>
            <a:r>
              <a:rPr lang="en-US" dirty="0">
                <a:solidFill>
                  <a:srgbClr val="0A2A3E"/>
                </a:solidFill>
                <a:latin typeface="Arial"/>
                <a:cs typeface="Arial"/>
              </a:rPr>
              <a:t>Find out:</a:t>
            </a:r>
          </a:p>
          <a:p>
            <a:pPr lvl="1"/>
            <a:r>
              <a:rPr lang="en-US" sz="2800" dirty="0">
                <a:solidFill>
                  <a:srgbClr val="0A2A3E"/>
                </a:solidFill>
                <a:latin typeface="Arial"/>
                <a:cs typeface="Arial"/>
              </a:rPr>
              <a:t>What are the requirements?</a:t>
            </a:r>
          </a:p>
          <a:p>
            <a:pPr lvl="1"/>
            <a:r>
              <a:rPr lang="en-US" sz="2800" dirty="0">
                <a:solidFill>
                  <a:srgbClr val="0A2A3E"/>
                </a:solidFill>
                <a:latin typeface="Arial"/>
                <a:cs typeface="Arial"/>
              </a:rPr>
              <a:t>Is it being done correctly?</a:t>
            </a:r>
          </a:p>
          <a:p>
            <a:pPr lvl="1"/>
            <a:endParaRPr lang="en-US" sz="2800" dirty="0">
              <a:solidFill>
                <a:srgbClr val="0A2A3E"/>
              </a:solidFill>
              <a:latin typeface="Arial"/>
              <a:cs typeface="Arial"/>
            </a:endParaRPr>
          </a:p>
          <a:p>
            <a:pPr marL="0" indent="0">
              <a:buNone/>
            </a:pPr>
            <a:r>
              <a:rPr lang="en-US" dirty="0">
                <a:solidFill>
                  <a:srgbClr val="0A2A3E"/>
                </a:solidFill>
                <a:latin typeface="Arial"/>
                <a:cs typeface="Arial"/>
              </a:rPr>
              <a:t>As the Elected Official you are responsible for everything that happens in your office and for all the funds that flow through your office</a:t>
            </a:r>
          </a:p>
          <a:p>
            <a:endParaRPr lang="en-US" dirty="0"/>
          </a:p>
          <a:p>
            <a:endParaRPr lang="en-US" dirty="0"/>
          </a:p>
        </p:txBody>
      </p:sp>
    </p:spTree>
    <p:extLst>
      <p:ext uri="{BB962C8B-B14F-4D97-AF65-F5344CB8AC3E}">
        <p14:creationId xmlns:p14="http://schemas.microsoft.com/office/powerpoint/2010/main" val="1183968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46033-73B4-13FC-AF15-63D6CFD1E308}"/>
              </a:ext>
            </a:extLst>
          </p:cNvPr>
          <p:cNvPicPr>
            <a:picLocks noGrp="1" noRot="1" noChangeAspect="1" noMove="1" noResize="1" noEditPoints="1" noAdjustHandles="1" noChangeArrowheads="1" noChangeShapeType="1" noCrop="1"/>
          </p:cNvPicPr>
          <p:nvPr/>
        </p:nvPicPr>
        <p:blipFill rotWithShape="1">
          <a:blip r:embed="rId4"/>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50C39B4E-6C8C-4A1D-9D9C-A3F48D89253A}"/>
              </a:ext>
            </a:extLst>
          </p:cNvPr>
          <p:cNvSpPr>
            <a:spLocks noGrp="1"/>
          </p:cNvSpPr>
          <p:nvPr>
            <p:ph type="title"/>
          </p:nvPr>
        </p:nvSpPr>
        <p:spPr/>
        <p:txBody>
          <a:bodyPr>
            <a:normAutofit/>
          </a:bodyPr>
          <a:lstStyle/>
          <a:p>
            <a:r>
              <a:rPr lang="en-US" b="1" dirty="0">
                <a:solidFill>
                  <a:srgbClr val="0A2A3E"/>
                </a:solidFill>
                <a:latin typeface="Arial"/>
                <a:cs typeface="Arial"/>
              </a:rPr>
              <a:t>Reconciliation and Review</a:t>
            </a:r>
          </a:p>
        </p:txBody>
      </p:sp>
      <p:sp>
        <p:nvSpPr>
          <p:cNvPr id="3" name="Content Placeholder 2">
            <a:extLst>
              <a:ext uri="{FF2B5EF4-FFF2-40B4-BE49-F238E27FC236}">
                <a16:creationId xmlns:a16="http://schemas.microsoft.com/office/drawing/2014/main" id="{BEA5E3DD-72DF-4CC0-A811-52AC808249E1}"/>
              </a:ext>
            </a:extLst>
          </p:cNvPr>
          <p:cNvSpPr>
            <a:spLocks noGrp="1"/>
          </p:cNvSpPr>
          <p:nvPr>
            <p:ph idx="1"/>
          </p:nvPr>
        </p:nvSpPr>
        <p:spPr>
          <a:xfrm>
            <a:off x="838199" y="1533675"/>
            <a:ext cx="10513766" cy="4362712"/>
          </a:xfrm>
        </p:spPr>
        <p:txBody>
          <a:bodyPr vert="horz" lIns="91440" tIns="45720" rIns="91440" bIns="45720" rtlCol="0" anchor="t">
            <a:normAutofit fontScale="92500"/>
          </a:bodyPr>
          <a:lstStyle/>
          <a:p>
            <a:pPr marL="0" indent="0">
              <a:lnSpc>
                <a:spcPct val="90000"/>
              </a:lnSpc>
              <a:buNone/>
            </a:pPr>
            <a:r>
              <a:rPr lang="en-US" sz="2600" b="1" i="0" u="sng" dirty="0">
                <a:solidFill>
                  <a:srgbClr val="0A2A3E"/>
                </a:solidFill>
                <a:effectLst/>
                <a:latin typeface="Arial"/>
                <a:cs typeface="Arial"/>
              </a:rPr>
              <a:t>Reconcile bank accounts every month.</a:t>
            </a:r>
            <a:endParaRPr lang="en-US" sz="2600" b="0" i="0" u="sng">
              <a:solidFill>
                <a:srgbClr val="0A2A3E"/>
              </a:solidFill>
              <a:effectLst/>
              <a:latin typeface="Arial"/>
              <a:cs typeface="Arial"/>
            </a:endParaRPr>
          </a:p>
          <a:p>
            <a:pPr marL="742950" lvl="1" indent="-285750">
              <a:lnSpc>
                <a:spcPct val="90000"/>
              </a:lnSpc>
              <a:buFont typeface="+mj-lt"/>
              <a:buAutoNum type="arabicPeriod"/>
            </a:pPr>
            <a:r>
              <a:rPr lang="en-US" sz="2600" b="0" i="0" dirty="0">
                <a:solidFill>
                  <a:srgbClr val="0A2A3E"/>
                </a:solidFill>
                <a:effectLst/>
                <a:latin typeface="Arial"/>
                <a:cs typeface="Arial"/>
              </a:rPr>
              <a:t>Require the reconciliation to be completed by an independent person who doesn’t have bookkeeping responsibilities or check signing responsibilities or require supervisory review of the reconciliation.</a:t>
            </a:r>
          </a:p>
          <a:p>
            <a:pPr marL="742950" lvl="1" indent="-285750">
              <a:lnSpc>
                <a:spcPct val="90000"/>
              </a:lnSpc>
              <a:buFont typeface="+mj-lt"/>
              <a:buAutoNum type="arabicPeriod"/>
            </a:pPr>
            <a:r>
              <a:rPr lang="en-US" sz="2600" b="0" i="0" dirty="0">
                <a:solidFill>
                  <a:srgbClr val="0A2A3E"/>
                </a:solidFill>
                <a:effectLst/>
                <a:latin typeface="Arial"/>
                <a:cs typeface="Arial"/>
              </a:rPr>
              <a:t>Examine canceled checks to make sure vendors are recognized, expenditures are related to agency business, signatures are by authorized signers, and endorsements are appropriate.</a:t>
            </a:r>
          </a:p>
          <a:p>
            <a:pPr marL="742950" lvl="1" indent="-285750">
              <a:lnSpc>
                <a:spcPct val="90000"/>
              </a:lnSpc>
              <a:buFont typeface="+mj-lt"/>
              <a:buAutoNum type="arabicPeriod"/>
            </a:pPr>
            <a:r>
              <a:rPr lang="en-US" sz="2600" b="0" i="0" dirty="0">
                <a:solidFill>
                  <a:srgbClr val="0A2A3E"/>
                </a:solidFill>
                <a:effectLst/>
                <a:latin typeface="Arial"/>
                <a:cs typeface="Arial"/>
              </a:rPr>
              <a:t>Examine bank statements and cancelled checks to make sure checks are not issued out of sequence.</a:t>
            </a:r>
          </a:p>
          <a:p>
            <a:pPr marL="742950" lvl="1" indent="-285750">
              <a:lnSpc>
                <a:spcPct val="90000"/>
              </a:lnSpc>
              <a:buFont typeface="+mj-lt"/>
              <a:buAutoNum type="arabicPeriod"/>
            </a:pPr>
            <a:r>
              <a:rPr lang="en-US" sz="2600" b="0" i="0" dirty="0">
                <a:solidFill>
                  <a:srgbClr val="0A2A3E"/>
                </a:solidFill>
                <a:effectLst/>
                <a:latin typeface="Arial"/>
                <a:cs typeface="Arial"/>
              </a:rPr>
              <a:t>Initial and date the bank statements or reconciliation report to document that a review and reconciliation was performed and file the bank statements and reconciliations.</a:t>
            </a:r>
          </a:p>
          <a:p>
            <a:pPr>
              <a:lnSpc>
                <a:spcPct val="90000"/>
              </a:lnSpc>
            </a:pPr>
            <a:endParaRPr lang="en-US" sz="1300" dirty="0">
              <a:solidFill>
                <a:srgbClr val="262626"/>
              </a:solidFill>
            </a:endParaRPr>
          </a:p>
        </p:txBody>
      </p:sp>
    </p:spTree>
    <p:extLst>
      <p:ext uri="{BB962C8B-B14F-4D97-AF65-F5344CB8AC3E}">
        <p14:creationId xmlns:p14="http://schemas.microsoft.com/office/powerpoint/2010/main" val="952524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8F3D1-9384-484C-2778-0E458395AC1D}"/>
              </a:ext>
            </a:extLst>
          </p:cNvPr>
          <p:cNvPicPr>
            <a:picLocks noGrp="1" noRot="1" noChangeAspect="1" noMove="1" noResize="1" noEditPoints="1" noAdjustHandles="1" noChangeArrowheads="1" noChangeShapeType="1" noCrop="1"/>
          </p:cNvPicPr>
          <p:nvPr/>
        </p:nvPicPr>
        <p:blipFill rotWithShape="1">
          <a:blip r:embed="rId4"/>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Agenda</a:t>
            </a:r>
          </a:p>
        </p:txBody>
      </p:sp>
      <p:sp>
        <p:nvSpPr>
          <p:cNvPr id="3" name="Content Placeholder 2"/>
          <p:cNvSpPr>
            <a:spLocks noGrp="1"/>
          </p:cNvSpPr>
          <p:nvPr>
            <p:ph idx="1"/>
          </p:nvPr>
        </p:nvSpPr>
        <p:spPr>
          <a:xfrm>
            <a:off x="838200" y="1690688"/>
            <a:ext cx="9784080" cy="4028536"/>
          </a:xfrm>
        </p:spPr>
        <p:txBody>
          <a:bodyPr vert="horz" lIns="91440" tIns="45720" rIns="91440" bIns="45720" rtlCol="0" anchor="t">
            <a:normAutofit/>
          </a:bodyPr>
          <a:lstStyle/>
          <a:p>
            <a:r>
              <a:rPr lang="en-US" dirty="0">
                <a:solidFill>
                  <a:srgbClr val="0A2A3E"/>
                </a:solidFill>
                <a:latin typeface="Arial"/>
                <a:cs typeface="Arial"/>
              </a:rPr>
              <a:t>Internal Controls</a:t>
            </a:r>
          </a:p>
          <a:p>
            <a:r>
              <a:rPr lang="en-US" dirty="0">
                <a:solidFill>
                  <a:srgbClr val="0A2A3E"/>
                </a:solidFill>
                <a:latin typeface="Arial"/>
                <a:cs typeface="Arial"/>
              </a:rPr>
              <a:t>Internal Control Checkup</a:t>
            </a:r>
          </a:p>
          <a:p>
            <a:r>
              <a:rPr lang="en-US" dirty="0">
                <a:solidFill>
                  <a:srgbClr val="0A2A3E"/>
                </a:solidFill>
                <a:latin typeface="Arial"/>
                <a:cs typeface="Arial"/>
              </a:rPr>
              <a:t>Top 10 Internal Controls</a:t>
            </a:r>
          </a:p>
          <a:p>
            <a:r>
              <a:rPr lang="en-US" dirty="0">
                <a:solidFill>
                  <a:srgbClr val="0A2A3E"/>
                </a:solidFill>
                <a:latin typeface="Arial"/>
                <a:cs typeface="Arial"/>
              </a:rPr>
              <a:t>2025 AUP Volunteers</a:t>
            </a:r>
          </a:p>
          <a:p>
            <a:pPr lvl="1"/>
            <a:endParaRPr lang="en-US" dirty="0">
              <a:solidFill>
                <a:srgbClr val="0A2A3E"/>
              </a:solidFill>
              <a:latin typeface="Arial"/>
              <a:cs typeface="Arial"/>
            </a:endParaRPr>
          </a:p>
          <a:p>
            <a:endParaRPr lang="en-US" dirty="0"/>
          </a:p>
        </p:txBody>
      </p:sp>
    </p:spTree>
    <p:extLst>
      <p:ext uri="{BB962C8B-B14F-4D97-AF65-F5344CB8AC3E}">
        <p14:creationId xmlns:p14="http://schemas.microsoft.com/office/powerpoint/2010/main" val="73217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20490-3785-913F-BC05-79B611AC33EF}"/>
              </a:ext>
            </a:extLst>
          </p:cNvPr>
          <p:cNvPicPr>
            <a:picLocks noGrp="1" noRot="1" noChangeAspect="1" noMove="1" noResize="1" noEditPoints="1" noAdjustHandles="1" noChangeArrowheads="1" noChangeShapeType="1" noCrop="1"/>
          </p:cNvPicPr>
          <p:nvPr/>
        </p:nvPicPr>
        <p:blipFill rotWithShape="1">
          <a:blip r:embed="rId4"/>
          <a:srcRect l="16040" t="19781" r="3374" b="12235"/>
          <a:stretch/>
        </p:blipFill>
        <p:spPr>
          <a:xfrm>
            <a:off x="0" y="0"/>
            <a:ext cx="12192000" cy="6857079"/>
          </a:xfrm>
          <a:prstGeom prst="rect">
            <a:avLst/>
          </a:prstGeom>
        </p:spPr>
      </p:pic>
      <p:sp>
        <p:nvSpPr>
          <p:cNvPr id="2" name="Title 1">
            <a:extLst>
              <a:ext uri="{FF2B5EF4-FFF2-40B4-BE49-F238E27FC236}">
                <a16:creationId xmlns:a16="http://schemas.microsoft.com/office/drawing/2014/main" id="{A180C72D-F605-42D8-8C01-E3DE35EC3C15}"/>
              </a:ext>
            </a:extLst>
          </p:cNvPr>
          <p:cNvSpPr>
            <a:spLocks noGrp="1"/>
          </p:cNvSpPr>
          <p:nvPr>
            <p:ph type="title"/>
          </p:nvPr>
        </p:nvSpPr>
        <p:spPr/>
        <p:txBody>
          <a:bodyPr>
            <a:normAutofit/>
          </a:bodyPr>
          <a:lstStyle/>
          <a:p>
            <a:r>
              <a:rPr lang="en-US" b="1" dirty="0">
                <a:solidFill>
                  <a:srgbClr val="0A2A3E"/>
                </a:solidFill>
                <a:latin typeface="Arial"/>
                <a:cs typeface="Arial"/>
              </a:rPr>
              <a:t>Policies and Procedures</a:t>
            </a:r>
          </a:p>
        </p:txBody>
      </p:sp>
      <p:sp>
        <p:nvSpPr>
          <p:cNvPr id="3" name="Content Placeholder 2">
            <a:extLst>
              <a:ext uri="{FF2B5EF4-FFF2-40B4-BE49-F238E27FC236}">
                <a16:creationId xmlns:a16="http://schemas.microsoft.com/office/drawing/2014/main" id="{242DF05B-61D6-42BE-909A-C76C217F8456}"/>
              </a:ext>
            </a:extLst>
          </p:cNvPr>
          <p:cNvSpPr>
            <a:spLocks noGrp="1"/>
          </p:cNvSpPr>
          <p:nvPr>
            <p:ph idx="1"/>
          </p:nvPr>
        </p:nvSpPr>
        <p:spPr>
          <a:xfrm>
            <a:off x="838200" y="1490132"/>
            <a:ext cx="10540958" cy="3995318"/>
          </a:xfrm>
        </p:spPr>
        <p:txBody>
          <a:bodyPr vert="horz" lIns="91440" tIns="45720" rIns="91440" bIns="45720" rtlCol="0" anchor="t">
            <a:normAutofit lnSpcReduction="10000"/>
          </a:bodyPr>
          <a:lstStyle/>
          <a:p>
            <a:pPr marL="0" indent="0">
              <a:lnSpc>
                <a:spcPct val="90000"/>
              </a:lnSpc>
              <a:buNone/>
            </a:pPr>
            <a:r>
              <a:rPr lang="en-US" b="1" i="0" dirty="0">
                <a:solidFill>
                  <a:srgbClr val="0A2A3E"/>
                </a:solidFill>
                <a:effectLst/>
                <a:latin typeface="Arial"/>
                <a:cs typeface="Arial"/>
              </a:rPr>
              <a:t>Prepare all fiscal policies and procedures in writing. Examples are policies and procedures on the following functions:</a:t>
            </a:r>
            <a:endParaRPr lang="en-US"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Cash</a:t>
            </a:r>
            <a:r>
              <a:rPr lang="en-US" sz="2800" b="0" i="0" dirty="0">
                <a:solidFill>
                  <a:srgbClr val="0A2A3E"/>
                </a:solidFill>
                <a:effectLst/>
                <a:latin typeface="Arial"/>
                <a:cs typeface="Arial"/>
              </a:rPr>
              <a:t> </a:t>
            </a:r>
            <a:r>
              <a:rPr lang="en-US" sz="2800" dirty="0">
                <a:solidFill>
                  <a:srgbClr val="0A2A3E"/>
                </a:solidFill>
                <a:latin typeface="Arial"/>
                <a:cs typeface="Arial"/>
              </a:rPr>
              <a:t>Disbursements</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Attendance</a:t>
            </a:r>
            <a:r>
              <a:rPr lang="en-US" sz="2800" b="0" i="0" dirty="0">
                <a:solidFill>
                  <a:srgbClr val="0A2A3E"/>
                </a:solidFill>
                <a:effectLst/>
                <a:latin typeface="Arial"/>
                <a:cs typeface="Arial"/>
              </a:rPr>
              <a:t> and </a:t>
            </a:r>
            <a:r>
              <a:rPr lang="en-US" sz="2800" dirty="0">
                <a:solidFill>
                  <a:srgbClr val="0A2A3E"/>
                </a:solidFill>
                <a:latin typeface="Arial"/>
                <a:cs typeface="Arial"/>
              </a:rPr>
              <a:t>Leave</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Expense</a:t>
            </a:r>
            <a:r>
              <a:rPr lang="en-US" sz="2800" b="0" i="0" dirty="0">
                <a:solidFill>
                  <a:srgbClr val="0A2A3E"/>
                </a:solidFill>
                <a:effectLst/>
                <a:latin typeface="Arial"/>
                <a:cs typeface="Arial"/>
              </a:rPr>
              <a:t> and </a:t>
            </a:r>
            <a:r>
              <a:rPr lang="en-US" sz="2800" dirty="0">
                <a:solidFill>
                  <a:srgbClr val="0A2A3E"/>
                </a:solidFill>
                <a:latin typeface="Arial"/>
                <a:cs typeface="Arial"/>
              </a:rPr>
              <a:t>Travel</a:t>
            </a:r>
            <a:r>
              <a:rPr lang="en-US" sz="2800" b="0" i="0" dirty="0">
                <a:solidFill>
                  <a:srgbClr val="0A2A3E"/>
                </a:solidFill>
                <a:effectLst/>
                <a:latin typeface="Arial"/>
                <a:cs typeface="Arial"/>
              </a:rPr>
              <a:t> </a:t>
            </a:r>
            <a:r>
              <a:rPr lang="en-US" sz="2800" dirty="0">
                <a:solidFill>
                  <a:srgbClr val="0A2A3E"/>
                </a:solidFill>
                <a:latin typeface="Arial"/>
                <a:cs typeface="Arial"/>
              </a:rPr>
              <a:t>Reimbursements</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Use</a:t>
            </a:r>
            <a:r>
              <a:rPr lang="en-US" sz="2800" b="0" i="0" dirty="0">
                <a:solidFill>
                  <a:srgbClr val="0A2A3E"/>
                </a:solidFill>
                <a:effectLst/>
                <a:latin typeface="Arial"/>
                <a:cs typeface="Arial"/>
              </a:rPr>
              <a:t> of </a:t>
            </a:r>
            <a:r>
              <a:rPr lang="en-US" sz="2800" dirty="0">
                <a:solidFill>
                  <a:srgbClr val="0A2A3E"/>
                </a:solidFill>
                <a:latin typeface="Arial"/>
                <a:cs typeface="Arial"/>
              </a:rPr>
              <a:t>Agency</a:t>
            </a:r>
            <a:r>
              <a:rPr lang="en-US" sz="2800" b="0" i="0" dirty="0">
                <a:solidFill>
                  <a:srgbClr val="0A2A3E"/>
                </a:solidFill>
                <a:effectLst/>
                <a:latin typeface="Arial"/>
                <a:cs typeface="Arial"/>
              </a:rPr>
              <a:t> </a:t>
            </a:r>
            <a:r>
              <a:rPr lang="en-US" sz="2800" dirty="0">
                <a:solidFill>
                  <a:srgbClr val="0A2A3E"/>
                </a:solidFill>
                <a:latin typeface="Arial"/>
                <a:cs typeface="Arial"/>
              </a:rPr>
              <a:t>Assets</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Purchasing</a:t>
            </a:r>
            <a:r>
              <a:rPr lang="en-US" sz="2800" b="0" i="0" dirty="0">
                <a:solidFill>
                  <a:srgbClr val="0A2A3E"/>
                </a:solidFill>
                <a:effectLst/>
                <a:latin typeface="Arial"/>
                <a:cs typeface="Arial"/>
              </a:rPr>
              <a:t> </a:t>
            </a:r>
            <a:r>
              <a:rPr lang="en-US" sz="2800" dirty="0">
                <a:solidFill>
                  <a:srgbClr val="0A2A3E"/>
                </a:solidFill>
                <a:latin typeface="Arial"/>
                <a:cs typeface="Arial"/>
              </a:rPr>
              <a:t>Guidelines</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Petty</a:t>
            </a:r>
            <a:r>
              <a:rPr lang="en-US" sz="2800" b="0" i="0" dirty="0">
                <a:solidFill>
                  <a:srgbClr val="0A2A3E"/>
                </a:solidFill>
                <a:effectLst/>
                <a:latin typeface="Arial"/>
                <a:cs typeface="Arial"/>
              </a:rPr>
              <a:t> </a:t>
            </a:r>
            <a:r>
              <a:rPr lang="en-US" sz="2800" dirty="0">
                <a:solidFill>
                  <a:srgbClr val="0A2A3E"/>
                </a:solidFill>
                <a:latin typeface="Arial"/>
                <a:cs typeface="Arial"/>
              </a:rPr>
              <a:t>Cash</a:t>
            </a:r>
            <a:endParaRPr lang="en-US" sz="2800" b="0" i="0" dirty="0">
              <a:solidFill>
                <a:srgbClr val="0A2A3E"/>
              </a:solidFill>
              <a:effectLst/>
              <a:latin typeface="Arial"/>
              <a:cs typeface="Arial"/>
            </a:endParaRPr>
          </a:p>
          <a:p>
            <a:pPr marL="742950" lvl="1" indent="-285750">
              <a:buFont typeface="+mj-lt"/>
              <a:buAutoNum type="arabicPeriod"/>
            </a:pPr>
            <a:r>
              <a:rPr lang="en-US" sz="2800" dirty="0">
                <a:solidFill>
                  <a:srgbClr val="0A2A3E"/>
                </a:solidFill>
                <a:latin typeface="Arial"/>
                <a:cs typeface="Arial"/>
              </a:rPr>
              <a:t> Conflicts</a:t>
            </a:r>
            <a:r>
              <a:rPr lang="en-US" sz="2800" b="0" i="0" dirty="0">
                <a:solidFill>
                  <a:srgbClr val="0A2A3E"/>
                </a:solidFill>
                <a:effectLst/>
                <a:latin typeface="Arial"/>
                <a:cs typeface="Arial"/>
              </a:rPr>
              <a:t> of </a:t>
            </a:r>
            <a:r>
              <a:rPr lang="en-US" sz="2800" dirty="0">
                <a:solidFill>
                  <a:srgbClr val="0A2A3E"/>
                </a:solidFill>
                <a:latin typeface="Arial"/>
                <a:cs typeface="Arial"/>
              </a:rPr>
              <a:t>Interest</a:t>
            </a:r>
            <a:endParaRPr lang="en-US" sz="2800" b="0" i="0" dirty="0">
              <a:solidFill>
                <a:srgbClr val="0A2A3E"/>
              </a:solidFill>
              <a:effectLst/>
              <a:latin typeface="Arial"/>
              <a:cs typeface="Arial"/>
            </a:endParaRPr>
          </a:p>
          <a:p>
            <a:pPr>
              <a:lnSpc>
                <a:spcPct val="90000"/>
              </a:lnSpc>
            </a:pPr>
            <a:endParaRPr lang="en-US" sz="1300" dirty="0"/>
          </a:p>
        </p:txBody>
      </p:sp>
    </p:spTree>
    <p:extLst>
      <p:ext uri="{BB962C8B-B14F-4D97-AF65-F5344CB8AC3E}">
        <p14:creationId xmlns:p14="http://schemas.microsoft.com/office/powerpoint/2010/main" val="1231685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C9D52-0D75-3671-9D61-0F91DFCD712E}"/>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6626" name="Title 1"/>
          <p:cNvSpPr>
            <a:spLocks noGrp="1"/>
          </p:cNvSpPr>
          <p:nvPr>
            <p:ph type="title"/>
          </p:nvPr>
        </p:nvSpPr>
        <p:spPr/>
        <p:txBody>
          <a:bodyPr>
            <a:normAutofit/>
          </a:bodyPr>
          <a:lstStyle/>
          <a:p>
            <a:r>
              <a:rPr lang="en-US" b="1" dirty="0">
                <a:solidFill>
                  <a:srgbClr val="0A2A3E"/>
                </a:solidFill>
                <a:latin typeface="Arial"/>
                <a:cs typeface="Arial"/>
              </a:rPr>
              <a:t>Access to Systems</a:t>
            </a:r>
            <a:br>
              <a:rPr lang="en-US" b="1" dirty="0">
                <a:solidFill>
                  <a:srgbClr val="0A2A3E"/>
                </a:solidFill>
                <a:latin typeface="Arial"/>
              </a:rPr>
            </a:br>
            <a:r>
              <a:rPr lang="en-US" b="1" dirty="0">
                <a:solidFill>
                  <a:srgbClr val="0A2A3E"/>
                </a:solidFill>
                <a:latin typeface="Arial"/>
                <a:cs typeface="Arial"/>
              </a:rPr>
              <a:t>Information Technology Control</a:t>
            </a:r>
          </a:p>
        </p:txBody>
      </p:sp>
      <p:sp>
        <p:nvSpPr>
          <p:cNvPr id="26627" name="Content Placeholder 2"/>
          <p:cNvSpPr>
            <a:spLocks noGrp="1"/>
          </p:cNvSpPr>
          <p:nvPr>
            <p:ph idx="1"/>
          </p:nvPr>
        </p:nvSpPr>
        <p:spPr/>
        <p:txBody>
          <a:bodyPr vert="horz" lIns="91440" tIns="45720" rIns="91440" bIns="45720" rtlCol="0" anchor="t">
            <a:normAutofit/>
          </a:bodyPr>
          <a:lstStyle/>
          <a:p>
            <a:r>
              <a:rPr lang="en-US" sz="2800" dirty="0">
                <a:solidFill>
                  <a:srgbClr val="0A2A3E"/>
                </a:solidFill>
                <a:latin typeface="Arial"/>
                <a:cs typeface="Arial"/>
              </a:rPr>
              <a:t>Passwords </a:t>
            </a:r>
          </a:p>
          <a:p>
            <a:pPr lvl="1"/>
            <a:r>
              <a:rPr lang="en-US" sz="2400" dirty="0">
                <a:solidFill>
                  <a:srgbClr val="0A2A3E"/>
                </a:solidFill>
                <a:latin typeface="Arial"/>
                <a:cs typeface="Arial"/>
              </a:rPr>
              <a:t>Should be strong, not something someone could guess</a:t>
            </a:r>
          </a:p>
          <a:p>
            <a:pPr lvl="1"/>
            <a:r>
              <a:rPr lang="en-US" sz="2400" dirty="0">
                <a:solidFill>
                  <a:srgbClr val="0A2A3E"/>
                </a:solidFill>
                <a:latin typeface="Arial"/>
                <a:cs typeface="Arial"/>
              </a:rPr>
              <a:t>Not written down</a:t>
            </a:r>
          </a:p>
          <a:p>
            <a:pPr lvl="1"/>
            <a:r>
              <a:rPr lang="en-US" sz="2400" dirty="0">
                <a:solidFill>
                  <a:srgbClr val="0A2A3E"/>
                </a:solidFill>
                <a:latin typeface="Arial"/>
                <a:cs typeface="Arial"/>
              </a:rPr>
              <a:t>Not shared</a:t>
            </a:r>
          </a:p>
          <a:p>
            <a:pPr lvl="1"/>
            <a:r>
              <a:rPr lang="en-US" sz="2400" dirty="0">
                <a:solidFill>
                  <a:srgbClr val="0A2A3E"/>
                </a:solidFill>
                <a:latin typeface="Arial"/>
                <a:cs typeface="Arial"/>
              </a:rPr>
              <a:t>Changed Regularly</a:t>
            </a:r>
          </a:p>
          <a:p>
            <a:r>
              <a:rPr lang="en-US" sz="2800" dirty="0">
                <a:solidFill>
                  <a:srgbClr val="0A2A3E"/>
                </a:solidFill>
                <a:latin typeface="Arial"/>
                <a:cs typeface="Arial"/>
              </a:rPr>
              <a:t>Data should be backed-up </a:t>
            </a:r>
          </a:p>
          <a:p>
            <a:r>
              <a:rPr lang="en-US" sz="2800" dirty="0">
                <a:solidFill>
                  <a:srgbClr val="0A2A3E"/>
                </a:solidFill>
                <a:latin typeface="Arial"/>
                <a:cs typeface="Arial"/>
              </a:rPr>
              <a:t>Anti-virus software should be up to date and working</a:t>
            </a:r>
            <a:endParaRPr lang="en-US" dirty="0">
              <a:solidFill>
                <a:srgbClr val="0A2A3E"/>
              </a:solidFill>
              <a:latin typeface="Arial"/>
              <a:cs typeface="Arial"/>
            </a:endParaRPr>
          </a:p>
          <a:p>
            <a:endParaRPr lang="en-US" dirty="0">
              <a:solidFill>
                <a:srgbClr val="0A2A3E"/>
              </a:solidFill>
              <a:latin typeface="Arial"/>
              <a:cs typeface="Arial"/>
            </a:endParaRPr>
          </a:p>
        </p:txBody>
      </p:sp>
    </p:spTree>
    <p:extLst>
      <p:ext uri="{BB962C8B-B14F-4D97-AF65-F5344CB8AC3E}">
        <p14:creationId xmlns:p14="http://schemas.microsoft.com/office/powerpoint/2010/main" val="204082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09CA18-B305-FEBD-71AC-25386CEF1988}"/>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921"/>
            <a:ext cx="12192000" cy="6857079"/>
          </a:xfrm>
          <a:prstGeom prst="rect">
            <a:avLst/>
          </a:prstGeom>
        </p:spPr>
      </p:pic>
      <p:sp>
        <p:nvSpPr>
          <p:cNvPr id="2" name="Title 1">
            <a:extLst>
              <a:ext uri="{FF2B5EF4-FFF2-40B4-BE49-F238E27FC236}">
                <a16:creationId xmlns:a16="http://schemas.microsoft.com/office/drawing/2014/main" id="{C137F6F5-590D-4A50-B93C-F79CB48DB4D9}"/>
              </a:ext>
            </a:extLst>
          </p:cNvPr>
          <p:cNvSpPr>
            <a:spLocks noGrp="1"/>
          </p:cNvSpPr>
          <p:nvPr>
            <p:ph type="title"/>
          </p:nvPr>
        </p:nvSpPr>
        <p:spPr>
          <a:xfrm>
            <a:off x="697280" y="466566"/>
            <a:ext cx="3360772" cy="1303867"/>
          </a:xfrm>
        </p:spPr>
        <p:txBody>
          <a:bodyPr>
            <a:normAutofit/>
          </a:bodyPr>
          <a:lstStyle/>
          <a:p>
            <a:r>
              <a:rPr lang="en-US" b="1" dirty="0">
                <a:solidFill>
                  <a:srgbClr val="0A2A3E"/>
                </a:solidFill>
                <a:latin typeface="Arial"/>
                <a:cs typeface="Arial"/>
              </a:rPr>
              <a:t>Conclusion</a:t>
            </a:r>
          </a:p>
        </p:txBody>
      </p:sp>
      <p:sp>
        <p:nvSpPr>
          <p:cNvPr id="3" name="Content Placeholder 2">
            <a:extLst>
              <a:ext uri="{FF2B5EF4-FFF2-40B4-BE49-F238E27FC236}">
                <a16:creationId xmlns:a16="http://schemas.microsoft.com/office/drawing/2014/main" id="{AA042726-0D65-4F89-95D7-A5093C387C34}"/>
              </a:ext>
            </a:extLst>
          </p:cNvPr>
          <p:cNvSpPr>
            <a:spLocks noGrp="1"/>
          </p:cNvSpPr>
          <p:nvPr>
            <p:ph idx="1"/>
          </p:nvPr>
        </p:nvSpPr>
        <p:spPr>
          <a:xfrm>
            <a:off x="697280" y="1953818"/>
            <a:ext cx="10166663" cy="3318936"/>
          </a:xfrm>
        </p:spPr>
        <p:txBody>
          <a:bodyPr vert="horz" lIns="91440" tIns="45720" rIns="91440" bIns="45720" rtlCol="0" anchor="t">
            <a:normAutofit/>
          </a:bodyPr>
          <a:lstStyle/>
          <a:p>
            <a:pPr marL="0" indent="0">
              <a:lnSpc>
                <a:spcPct val="90000"/>
              </a:lnSpc>
              <a:buNone/>
            </a:pPr>
            <a:r>
              <a:rPr lang="en-US" u="sng" dirty="0">
                <a:solidFill>
                  <a:srgbClr val="0A2A3E"/>
                </a:solidFill>
                <a:effectLst/>
                <a:latin typeface="Arial"/>
                <a:ea typeface="Calibri"/>
                <a:cs typeface="Times New Roman"/>
              </a:rPr>
              <a:t>Key Takeaways:</a:t>
            </a:r>
          </a:p>
          <a:p>
            <a:pPr>
              <a:lnSpc>
                <a:spcPct val="90000"/>
              </a:lnSpc>
            </a:pPr>
            <a:r>
              <a:rPr lang="en-US" dirty="0">
                <a:solidFill>
                  <a:srgbClr val="0A2A3E"/>
                </a:solidFill>
                <a:effectLst/>
                <a:latin typeface="Arial"/>
                <a:ea typeface="Calibri"/>
                <a:cs typeface="Times New Roman"/>
              </a:rPr>
              <a:t> Internal controls are the mechanisms, rules, and procedures implemented by a you to ensure the integrity of financial and accounting information, promote accountability and prevent fraud.</a:t>
            </a:r>
          </a:p>
          <a:p>
            <a:pPr marL="0" indent="0">
              <a:lnSpc>
                <a:spcPct val="90000"/>
              </a:lnSpc>
              <a:buNone/>
            </a:pPr>
            <a:endParaRPr lang="en-US" sz="2200" dirty="0"/>
          </a:p>
        </p:txBody>
      </p:sp>
    </p:spTree>
    <p:extLst>
      <p:ext uri="{BB962C8B-B14F-4D97-AF65-F5344CB8AC3E}">
        <p14:creationId xmlns:p14="http://schemas.microsoft.com/office/powerpoint/2010/main" val="2960778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90374-9C13-6D8E-67B9-10330D6F47E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4" name="Title 1">
            <a:extLst>
              <a:ext uri="{FF2B5EF4-FFF2-40B4-BE49-F238E27FC236}">
                <a16:creationId xmlns:a16="http://schemas.microsoft.com/office/drawing/2014/main" id="{BDCF08FE-AD04-9817-1548-6AE0FDF58C2B}"/>
              </a:ext>
            </a:extLst>
          </p:cNvPr>
          <p:cNvSpPr txBox="1">
            <a:spLocks/>
          </p:cNvSpPr>
          <p:nvPr/>
        </p:nvSpPr>
        <p:spPr>
          <a:xfrm>
            <a:off x="838200" y="2364233"/>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7200" b="1" dirty="0">
              <a:solidFill>
                <a:srgbClr val="0A2A3E"/>
              </a:solidFill>
              <a:latin typeface="Arial"/>
              <a:cs typeface="Arial"/>
            </a:endParaRPr>
          </a:p>
        </p:txBody>
      </p:sp>
      <p:pic>
        <p:nvPicPr>
          <p:cNvPr id="3" name="Content Placeholder 4" descr="A picture containing logo">
            <a:extLst>
              <a:ext uri="{FF2B5EF4-FFF2-40B4-BE49-F238E27FC236}">
                <a16:creationId xmlns:a16="http://schemas.microsoft.com/office/drawing/2014/main" id="{166B2704-8326-051C-A225-93E4EE0D49D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47800" y="1011765"/>
            <a:ext cx="6062277" cy="4546708"/>
          </a:xfrm>
          <a:prstGeom prst="rect">
            <a:avLst/>
          </a:prstGeom>
        </p:spPr>
      </p:pic>
      <p:sp>
        <p:nvSpPr>
          <p:cNvPr id="5" name="TextBox 4">
            <a:extLst>
              <a:ext uri="{FF2B5EF4-FFF2-40B4-BE49-F238E27FC236}">
                <a16:creationId xmlns:a16="http://schemas.microsoft.com/office/drawing/2014/main" id="{43ECEC7E-4DF4-A6F3-D0B4-E301E6C2AABE}"/>
              </a:ext>
            </a:extLst>
          </p:cNvPr>
          <p:cNvSpPr txBox="1"/>
          <p:nvPr/>
        </p:nvSpPr>
        <p:spPr>
          <a:xfrm>
            <a:off x="4596248" y="5358418"/>
            <a:ext cx="251382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mmunityactionmk.org/2016/02/12/free-course-in-volunteer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6" name="TextBox 5">
            <a:extLst>
              <a:ext uri="{FF2B5EF4-FFF2-40B4-BE49-F238E27FC236}">
                <a16:creationId xmlns:a16="http://schemas.microsoft.com/office/drawing/2014/main" id="{FEE669AC-E292-51AF-6B15-1A654BEA3DDA}"/>
              </a:ext>
            </a:extLst>
          </p:cNvPr>
          <p:cNvSpPr txBox="1"/>
          <p:nvPr/>
        </p:nvSpPr>
        <p:spPr>
          <a:xfrm>
            <a:off x="8176591" y="1603513"/>
            <a:ext cx="3352800" cy="2308324"/>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2025</a:t>
            </a:r>
          </a:p>
          <a:p>
            <a:pPr algn="ctr"/>
            <a:r>
              <a:rPr lang="en-US" sz="4800" dirty="0">
                <a:latin typeface="Arial" panose="020B0604020202020204" pitchFamily="34" charset="0"/>
                <a:cs typeface="Arial" panose="020B0604020202020204" pitchFamily="34" charset="0"/>
              </a:rPr>
              <a:t>AUP</a:t>
            </a:r>
          </a:p>
          <a:p>
            <a:pPr algn="ctr"/>
            <a:r>
              <a:rPr lang="en-US" sz="4800" dirty="0">
                <a:latin typeface="Arial" panose="020B0604020202020204" pitchFamily="34" charset="0"/>
                <a:cs typeface="Arial" panose="020B0604020202020204" pitchFamily="34" charset="0"/>
              </a:rPr>
              <a:t>Volunteers</a:t>
            </a:r>
          </a:p>
        </p:txBody>
      </p:sp>
    </p:spTree>
    <p:extLst>
      <p:ext uri="{BB962C8B-B14F-4D97-AF65-F5344CB8AC3E}">
        <p14:creationId xmlns:p14="http://schemas.microsoft.com/office/powerpoint/2010/main" val="1599925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90374-9C13-6D8E-67B9-10330D6F47E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4" name="Title 1">
            <a:extLst>
              <a:ext uri="{FF2B5EF4-FFF2-40B4-BE49-F238E27FC236}">
                <a16:creationId xmlns:a16="http://schemas.microsoft.com/office/drawing/2014/main" id="{BDCF08FE-AD04-9817-1548-6AE0FDF58C2B}"/>
              </a:ext>
            </a:extLst>
          </p:cNvPr>
          <p:cNvSpPr txBox="1">
            <a:spLocks/>
          </p:cNvSpPr>
          <p:nvPr/>
        </p:nvSpPr>
        <p:spPr>
          <a:xfrm>
            <a:off x="838200" y="2364233"/>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rgbClr val="0A2A3E"/>
                </a:solidFill>
                <a:latin typeface="Arial"/>
                <a:cs typeface="Arial"/>
              </a:rPr>
              <a:t>Questions?</a:t>
            </a:r>
          </a:p>
        </p:txBody>
      </p:sp>
    </p:spTree>
    <p:extLst>
      <p:ext uri="{BB962C8B-B14F-4D97-AF65-F5344CB8AC3E}">
        <p14:creationId xmlns:p14="http://schemas.microsoft.com/office/powerpoint/2010/main" val="3406790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90374-9C13-6D8E-67B9-10330D6F47E0}"/>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4" name="Title 1">
            <a:extLst>
              <a:ext uri="{FF2B5EF4-FFF2-40B4-BE49-F238E27FC236}">
                <a16:creationId xmlns:a16="http://schemas.microsoft.com/office/drawing/2014/main" id="{BDCF08FE-AD04-9817-1548-6AE0FDF58C2B}"/>
              </a:ext>
            </a:extLst>
          </p:cNvPr>
          <p:cNvSpPr txBox="1">
            <a:spLocks/>
          </p:cNvSpPr>
          <p:nvPr/>
        </p:nvSpPr>
        <p:spPr>
          <a:xfrm>
            <a:off x="838200" y="2364233"/>
            <a:ext cx="10515600"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7200" b="1" dirty="0">
              <a:solidFill>
                <a:srgbClr val="0A2A3E"/>
              </a:solidFill>
              <a:latin typeface="Arial"/>
              <a:cs typeface="Arial"/>
            </a:endParaRPr>
          </a:p>
        </p:txBody>
      </p:sp>
      <p:sp>
        <p:nvSpPr>
          <p:cNvPr id="5" name="TextBox 4">
            <a:extLst>
              <a:ext uri="{FF2B5EF4-FFF2-40B4-BE49-F238E27FC236}">
                <a16:creationId xmlns:a16="http://schemas.microsoft.com/office/drawing/2014/main" id="{19C3DEAF-C899-29D3-72FB-324B35BEF76E}"/>
              </a:ext>
            </a:extLst>
          </p:cNvPr>
          <p:cNvSpPr txBox="1"/>
          <p:nvPr/>
        </p:nvSpPr>
        <p:spPr>
          <a:xfrm>
            <a:off x="2093842" y="665709"/>
            <a:ext cx="8004313" cy="584775"/>
          </a:xfrm>
          <a:prstGeom prst="rect">
            <a:avLst/>
          </a:prstGeom>
          <a:noFill/>
        </p:spPr>
        <p:txBody>
          <a:bodyPr wrap="square">
            <a:spAutoFit/>
          </a:bodyPr>
          <a:lstStyle/>
          <a:p>
            <a:pPr algn="ctr"/>
            <a:r>
              <a:rPr lang="en-US" sz="3200" dirty="0">
                <a:solidFill>
                  <a:schemeClr val="tx1"/>
                </a:solidFill>
                <a:latin typeface="Arial" panose="020B0604020202020204" pitchFamily="34" charset="0"/>
                <a:cs typeface="Arial" panose="020B0604020202020204" pitchFamily="34" charset="0"/>
              </a:rPr>
              <a:t>APA Local Government Audit Branches</a:t>
            </a:r>
            <a:endParaRPr lang="en-US" sz="3200" dirty="0">
              <a:latin typeface="Arial" panose="020B0604020202020204" pitchFamily="34" charset="0"/>
              <a:cs typeface="Arial" panose="020B0604020202020204" pitchFamily="34" charset="0"/>
            </a:endParaRPr>
          </a:p>
        </p:txBody>
      </p:sp>
      <p:pic>
        <p:nvPicPr>
          <p:cNvPr id="6" name="Content Placeholder 4">
            <a:extLst>
              <a:ext uri="{FF2B5EF4-FFF2-40B4-BE49-F238E27FC236}">
                <a16:creationId xmlns:a16="http://schemas.microsoft.com/office/drawing/2014/main" id="{EB3BB5A6-DDAF-FAE7-B5DB-6240272C36C4}"/>
              </a:ext>
            </a:extLst>
          </p:cNvPr>
          <p:cNvPicPr>
            <a:picLocks noChangeAspect="1"/>
          </p:cNvPicPr>
          <p:nvPr/>
        </p:nvPicPr>
        <p:blipFill>
          <a:blip r:embed="rId4"/>
          <a:stretch>
            <a:fillRect/>
          </a:stretch>
        </p:blipFill>
        <p:spPr>
          <a:xfrm>
            <a:off x="1511416" y="1250484"/>
            <a:ext cx="9169167" cy="4559114"/>
          </a:xfrm>
          <a:prstGeom prst="rect">
            <a:avLst/>
          </a:prstGeom>
        </p:spPr>
      </p:pic>
    </p:spTree>
    <p:extLst>
      <p:ext uri="{BB962C8B-B14F-4D97-AF65-F5344CB8AC3E}">
        <p14:creationId xmlns:p14="http://schemas.microsoft.com/office/powerpoint/2010/main" val="2469567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0FC7C-A1D4-C8BD-719E-7DEEC7331D8C}"/>
              </a:ext>
            </a:extLst>
          </p:cNvPr>
          <p:cNvPicPr>
            <a:picLocks noGrp="1" noRot="1" noMove="1" noResize="1" noEditPoints="1" noAdjustHandles="1" noChangeArrowheads="1" noChangeShapeType="1" noCrop="1"/>
          </p:cNvPicPr>
          <p:nvPr/>
        </p:nvPicPr>
        <p:blipFill rotWithShape="1">
          <a:blip r:embed="rId3"/>
          <a:srcRect l="16040" t="19781" r="3374" b="12235"/>
          <a:stretch/>
        </p:blipFill>
        <p:spPr>
          <a:xfrm>
            <a:off x="0" y="921"/>
            <a:ext cx="12192000" cy="6857079"/>
          </a:xfrm>
          <a:prstGeom prst="rect">
            <a:avLst/>
          </a:prstGeom>
        </p:spPr>
      </p:pic>
      <p:sp>
        <p:nvSpPr>
          <p:cNvPr id="10" name="Rectangle 9"/>
          <p:cNvSpPr/>
          <p:nvPr/>
        </p:nvSpPr>
        <p:spPr>
          <a:xfrm>
            <a:off x="1275914" y="640434"/>
            <a:ext cx="8039613" cy="830997"/>
          </a:xfrm>
          <a:prstGeom prst="rect">
            <a:avLst/>
          </a:prstGeom>
        </p:spPr>
        <p:txBody>
          <a:bodyPr wrap="square" lIns="91440" tIns="45720" rIns="91440" bIns="45720" anchor="t">
            <a:spAutoFit/>
          </a:bodyPr>
          <a:lstStyle/>
          <a:p>
            <a:r>
              <a:rPr lang="en-US" sz="4800" b="1" u="sng" dirty="0">
                <a:solidFill>
                  <a:srgbClr val="0A2A3E"/>
                </a:solidFill>
                <a:latin typeface="Arial"/>
                <a:cs typeface="Arial"/>
              </a:rPr>
              <a:t>Contact Information:</a:t>
            </a:r>
          </a:p>
        </p:txBody>
      </p:sp>
      <p:sp>
        <p:nvSpPr>
          <p:cNvPr id="5" name="Content Placeholder 2">
            <a:extLst>
              <a:ext uri="{FF2B5EF4-FFF2-40B4-BE49-F238E27FC236}">
                <a16:creationId xmlns:a16="http://schemas.microsoft.com/office/drawing/2014/main" id="{CCC9E305-A15B-F027-331F-B9D0DD443359}"/>
              </a:ext>
            </a:extLst>
          </p:cNvPr>
          <p:cNvSpPr txBox="1">
            <a:spLocks/>
          </p:cNvSpPr>
          <p:nvPr/>
        </p:nvSpPr>
        <p:spPr>
          <a:xfrm>
            <a:off x="628786" y="1714088"/>
            <a:ext cx="10166663" cy="410888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A2A3E"/>
                </a:solidFill>
                <a:latin typeface="Arial"/>
                <a:ea typeface="Calibri"/>
                <a:cs typeface="Times New Roman"/>
              </a:rPr>
              <a:t>Auditor of Public Account Office</a:t>
            </a:r>
            <a:endParaRPr lang="en-US" b="1" u="sng" dirty="0">
              <a:solidFill>
                <a:srgbClr val="0A2A3E"/>
              </a:solidFill>
              <a:latin typeface="Arial"/>
              <a:ea typeface="Calibri"/>
              <a:cs typeface="Times New Roman"/>
            </a:endParaRPr>
          </a:p>
          <a:p>
            <a:pPr marL="914400" lvl="1" indent="-457200"/>
            <a:r>
              <a:rPr lang="en-US" dirty="0">
                <a:solidFill>
                  <a:srgbClr val="0A2A3E"/>
                </a:solidFill>
                <a:latin typeface="Arial"/>
                <a:ea typeface="Calibri"/>
                <a:cs typeface="Times New Roman"/>
              </a:rPr>
              <a:t>(502) 564-5841</a:t>
            </a:r>
          </a:p>
          <a:p>
            <a:pPr marL="0" indent="0">
              <a:buNone/>
            </a:pPr>
            <a:r>
              <a:rPr lang="en-US" b="1" dirty="0">
                <a:solidFill>
                  <a:srgbClr val="0A2A3E"/>
                </a:solidFill>
                <a:latin typeface="Arial"/>
                <a:ea typeface="Calibri"/>
                <a:cs typeface="Times New Roman"/>
              </a:rPr>
              <a:t>Northeast Branch – Glen Thompson</a:t>
            </a:r>
          </a:p>
          <a:p>
            <a:pPr marL="914400" lvl="1" indent="-457200"/>
            <a:r>
              <a:rPr lang="en-US" dirty="0">
                <a:solidFill>
                  <a:srgbClr val="0A2A3E"/>
                </a:solidFill>
                <a:latin typeface="Arial"/>
                <a:ea typeface="Calibri" panose="020F0502020204030204"/>
                <a:cs typeface="Times New Roman"/>
              </a:rPr>
              <a:t>Ext. 2919           </a:t>
            </a:r>
            <a:r>
              <a:rPr lang="en-US" dirty="0">
                <a:solidFill>
                  <a:srgbClr val="0A2A3E"/>
                </a:solidFill>
                <a:latin typeface="Arial"/>
                <a:ea typeface="Calibri" panose="020F0502020204030204"/>
                <a:cs typeface="Times New Roman"/>
                <a:hlinkClick r:id="rId4"/>
              </a:rPr>
              <a:t>glen.thompson@ky.gov</a:t>
            </a:r>
            <a:r>
              <a:rPr lang="en-US" dirty="0">
                <a:solidFill>
                  <a:srgbClr val="0A2A3E"/>
                </a:solidFill>
                <a:latin typeface="Arial"/>
                <a:ea typeface="Calibri" panose="020F0502020204030204"/>
                <a:cs typeface="Times New Roman"/>
              </a:rPr>
              <a:t> </a:t>
            </a:r>
          </a:p>
          <a:p>
            <a:pPr marL="0" indent="0">
              <a:buNone/>
            </a:pPr>
            <a:r>
              <a:rPr lang="en-US" b="1" dirty="0">
                <a:solidFill>
                  <a:srgbClr val="0A2A3E"/>
                </a:solidFill>
                <a:latin typeface="Arial"/>
                <a:ea typeface="Calibri" panose="020F0502020204030204"/>
                <a:cs typeface="Times New Roman"/>
              </a:rPr>
              <a:t>Central Branch – Valerie Hamilton</a:t>
            </a:r>
          </a:p>
          <a:p>
            <a:pPr marL="914400" lvl="1" indent="-457200"/>
            <a:r>
              <a:rPr lang="en-US" dirty="0">
                <a:solidFill>
                  <a:srgbClr val="0A2A3E"/>
                </a:solidFill>
                <a:latin typeface="Arial"/>
                <a:ea typeface="Calibri" panose="020F0502020204030204"/>
                <a:cs typeface="Times New Roman"/>
              </a:rPr>
              <a:t>Ext. 2862           </a:t>
            </a:r>
            <a:r>
              <a:rPr lang="en-US" dirty="0">
                <a:solidFill>
                  <a:srgbClr val="0A2A3E"/>
                </a:solidFill>
                <a:latin typeface="Arial"/>
                <a:ea typeface="Calibri" panose="020F0502020204030204"/>
                <a:cs typeface="Times New Roman"/>
                <a:hlinkClick r:id="rId5"/>
              </a:rPr>
              <a:t>valerie.hamilton@ky.gov</a:t>
            </a:r>
            <a:r>
              <a:rPr lang="en-US" dirty="0">
                <a:solidFill>
                  <a:srgbClr val="0A2A3E"/>
                </a:solidFill>
                <a:latin typeface="Arial"/>
                <a:ea typeface="Calibri" panose="020F0502020204030204"/>
                <a:cs typeface="Times New Roman"/>
              </a:rPr>
              <a:t> </a:t>
            </a:r>
          </a:p>
          <a:p>
            <a:pPr marL="0" indent="0">
              <a:buNone/>
            </a:pPr>
            <a:r>
              <a:rPr lang="en-US" b="1" dirty="0">
                <a:solidFill>
                  <a:srgbClr val="0A2A3E"/>
                </a:solidFill>
                <a:latin typeface="Arial"/>
                <a:ea typeface="Calibri" panose="020F0502020204030204"/>
                <a:cs typeface="Times New Roman"/>
              </a:rPr>
              <a:t>Western Branch – Shari Scott</a:t>
            </a:r>
          </a:p>
          <a:p>
            <a:pPr marL="914400" lvl="1" indent="-457200"/>
            <a:r>
              <a:rPr lang="en-US" dirty="0">
                <a:solidFill>
                  <a:srgbClr val="0A2A3E"/>
                </a:solidFill>
                <a:latin typeface="Arial"/>
                <a:ea typeface="Calibri" panose="020F0502020204030204"/>
                <a:cs typeface="Times New Roman"/>
              </a:rPr>
              <a:t>Ext. 2881           </a:t>
            </a:r>
            <a:r>
              <a:rPr lang="en-US" dirty="0">
                <a:solidFill>
                  <a:srgbClr val="0A2A3E"/>
                </a:solidFill>
                <a:latin typeface="Arial"/>
                <a:ea typeface="Calibri" panose="020F0502020204030204"/>
                <a:cs typeface="Times New Roman"/>
                <a:hlinkClick r:id="rId6"/>
              </a:rPr>
              <a:t>shari.scott@ky.gov</a:t>
            </a:r>
            <a:r>
              <a:rPr lang="en-US" dirty="0">
                <a:solidFill>
                  <a:srgbClr val="0A2A3E"/>
                </a:solidFill>
                <a:latin typeface="Arial"/>
                <a:ea typeface="Calibri" panose="020F0502020204030204"/>
                <a:cs typeface="Times New Roman"/>
              </a:rPr>
              <a:t> </a:t>
            </a:r>
          </a:p>
          <a:p>
            <a:pPr marL="0" indent="0">
              <a:buNone/>
            </a:pPr>
            <a:r>
              <a:rPr lang="en-US" b="1" dirty="0">
                <a:solidFill>
                  <a:srgbClr val="0A2A3E"/>
                </a:solidFill>
                <a:latin typeface="Arial"/>
                <a:ea typeface="Calibri" panose="020F0502020204030204"/>
                <a:cs typeface="Times New Roman"/>
              </a:rPr>
              <a:t>Southeastern Branch – Lleslie Wilson</a:t>
            </a:r>
          </a:p>
          <a:p>
            <a:pPr marL="914400" lvl="1" indent="-457200"/>
            <a:r>
              <a:rPr lang="en-US" dirty="0">
                <a:solidFill>
                  <a:srgbClr val="0A2A3E"/>
                </a:solidFill>
                <a:latin typeface="Arial"/>
                <a:ea typeface="Calibri" panose="020F0502020204030204"/>
                <a:cs typeface="Times New Roman"/>
              </a:rPr>
              <a:t>Ext. 2886           </a:t>
            </a:r>
            <a:r>
              <a:rPr lang="en-US" dirty="0">
                <a:solidFill>
                  <a:srgbClr val="0A2A3E"/>
                </a:solidFill>
                <a:latin typeface="Arial"/>
                <a:ea typeface="Calibri" panose="020F0502020204030204"/>
                <a:cs typeface="Times New Roman"/>
                <a:hlinkClick r:id="rId7"/>
              </a:rPr>
              <a:t>lleslie.wilson@ky.gov</a:t>
            </a:r>
            <a:r>
              <a:rPr lang="en-US" dirty="0">
                <a:solidFill>
                  <a:srgbClr val="0A2A3E"/>
                </a:solidFill>
                <a:latin typeface="Arial"/>
                <a:ea typeface="Calibri" panose="020F0502020204030204"/>
                <a:cs typeface="Times New Roman"/>
              </a:rPr>
              <a:t> </a:t>
            </a:r>
          </a:p>
        </p:txBody>
      </p:sp>
    </p:spTree>
    <p:extLst>
      <p:ext uri="{BB962C8B-B14F-4D97-AF65-F5344CB8AC3E}">
        <p14:creationId xmlns:p14="http://schemas.microsoft.com/office/powerpoint/2010/main" val="3619394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0FC7C-A1D4-C8BD-719E-7DEEC7331D8C}"/>
              </a:ext>
            </a:extLst>
          </p:cNvPr>
          <p:cNvPicPr>
            <a:picLocks noGrp="1" noRot="1" noMove="1" noResize="1" noEditPoints="1" noAdjustHandles="1" noChangeArrowheads="1" noChangeShapeType="1" noCrop="1"/>
          </p:cNvPicPr>
          <p:nvPr/>
        </p:nvPicPr>
        <p:blipFill rotWithShape="1">
          <a:blip r:embed="rId3"/>
          <a:srcRect l="16040" t="19781" r="3374" b="12235"/>
          <a:stretch/>
        </p:blipFill>
        <p:spPr>
          <a:xfrm>
            <a:off x="0" y="921"/>
            <a:ext cx="12192000" cy="6857079"/>
          </a:xfrm>
          <a:prstGeom prst="rect">
            <a:avLst/>
          </a:prstGeom>
        </p:spPr>
      </p:pic>
      <p:sp>
        <p:nvSpPr>
          <p:cNvPr id="10" name="Rectangle 9"/>
          <p:cNvSpPr/>
          <p:nvPr/>
        </p:nvSpPr>
        <p:spPr>
          <a:xfrm>
            <a:off x="1275914" y="640434"/>
            <a:ext cx="8039613" cy="830997"/>
          </a:xfrm>
          <a:prstGeom prst="rect">
            <a:avLst/>
          </a:prstGeom>
        </p:spPr>
        <p:txBody>
          <a:bodyPr wrap="square" lIns="91440" tIns="45720" rIns="91440" bIns="45720" anchor="t">
            <a:spAutoFit/>
          </a:bodyPr>
          <a:lstStyle/>
          <a:p>
            <a:r>
              <a:rPr lang="en-US" sz="4800" b="1" u="sng" dirty="0">
                <a:solidFill>
                  <a:srgbClr val="0A2A3E"/>
                </a:solidFill>
                <a:latin typeface="Arial"/>
                <a:cs typeface="Arial"/>
              </a:rPr>
              <a:t>Contact Information:</a:t>
            </a:r>
          </a:p>
        </p:txBody>
      </p:sp>
      <p:sp>
        <p:nvSpPr>
          <p:cNvPr id="5" name="Content Placeholder 2">
            <a:extLst>
              <a:ext uri="{FF2B5EF4-FFF2-40B4-BE49-F238E27FC236}">
                <a16:creationId xmlns:a16="http://schemas.microsoft.com/office/drawing/2014/main" id="{CCC9E305-A15B-F027-331F-B9D0DD443359}"/>
              </a:ext>
            </a:extLst>
          </p:cNvPr>
          <p:cNvSpPr txBox="1">
            <a:spLocks/>
          </p:cNvSpPr>
          <p:nvPr/>
        </p:nvSpPr>
        <p:spPr>
          <a:xfrm>
            <a:off x="628786" y="1714088"/>
            <a:ext cx="10166663" cy="3806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A2A3E"/>
                </a:solidFill>
                <a:latin typeface="Arial"/>
                <a:ea typeface="Calibri"/>
                <a:cs typeface="Times New Roman"/>
              </a:rPr>
              <a:t>Quality Assurance Branch Manager – Liz Lowe</a:t>
            </a:r>
          </a:p>
          <a:p>
            <a:pPr marL="914400" lvl="1" indent="-457200"/>
            <a:r>
              <a:rPr lang="en-US" dirty="0">
                <a:solidFill>
                  <a:srgbClr val="0A2A3E"/>
                </a:solidFill>
                <a:latin typeface="Arial"/>
                <a:ea typeface="Calibri"/>
                <a:cs typeface="Times New Roman"/>
              </a:rPr>
              <a:t>Ext. 2926           </a:t>
            </a:r>
            <a:r>
              <a:rPr lang="en-US" dirty="0">
                <a:solidFill>
                  <a:srgbClr val="0A2A3E"/>
                </a:solidFill>
                <a:latin typeface="Arial"/>
                <a:ea typeface="Calibri"/>
                <a:cs typeface="Times New Roman"/>
                <a:hlinkClick r:id="rId4"/>
              </a:rPr>
              <a:t>Liz.Lowe@ky.gov</a:t>
            </a:r>
            <a:r>
              <a:rPr lang="en-US" dirty="0">
                <a:solidFill>
                  <a:srgbClr val="0A2A3E"/>
                </a:solidFill>
                <a:latin typeface="Arial"/>
                <a:ea typeface="Calibri"/>
                <a:cs typeface="Times New Roman"/>
              </a:rPr>
              <a:t> </a:t>
            </a:r>
            <a:endParaRPr lang="en-US" b="1" dirty="0">
              <a:solidFill>
                <a:srgbClr val="0A2A3E"/>
              </a:solidFill>
              <a:latin typeface="Arial"/>
              <a:ea typeface="Calibri"/>
              <a:cs typeface="Times New Roman"/>
            </a:endParaRPr>
          </a:p>
          <a:p>
            <a:pPr marL="0" indent="0">
              <a:buNone/>
            </a:pPr>
            <a:r>
              <a:rPr lang="en-US" b="1" dirty="0">
                <a:solidFill>
                  <a:srgbClr val="0A2A3E"/>
                </a:solidFill>
                <a:latin typeface="Arial"/>
                <a:ea typeface="Calibri"/>
                <a:cs typeface="Times New Roman"/>
              </a:rPr>
              <a:t>Executive Director – Jim Royse</a:t>
            </a:r>
          </a:p>
          <a:p>
            <a:pPr marL="914400" lvl="1" indent="-457200"/>
            <a:r>
              <a:rPr lang="en-US" dirty="0">
                <a:solidFill>
                  <a:srgbClr val="0A2A3E"/>
                </a:solidFill>
                <a:latin typeface="Arial"/>
                <a:ea typeface="Calibri"/>
                <a:cs typeface="Times New Roman"/>
              </a:rPr>
              <a:t>Ext. 2924           </a:t>
            </a:r>
            <a:r>
              <a:rPr lang="en-US" dirty="0">
                <a:solidFill>
                  <a:srgbClr val="0A2A3E"/>
                </a:solidFill>
                <a:latin typeface="Arial"/>
                <a:ea typeface="Calibri"/>
                <a:cs typeface="Times New Roman"/>
                <a:hlinkClick r:id="rId5"/>
              </a:rPr>
              <a:t>James.Royse@ky.gov</a:t>
            </a:r>
            <a:r>
              <a:rPr lang="en-US" dirty="0">
                <a:solidFill>
                  <a:srgbClr val="0A2A3E"/>
                </a:solidFill>
                <a:latin typeface="Arial"/>
                <a:ea typeface="Calibri"/>
                <a:cs typeface="Times New Roman"/>
              </a:rPr>
              <a:t> </a:t>
            </a:r>
            <a:endParaRPr lang="en-US" b="1" dirty="0">
              <a:solidFill>
                <a:srgbClr val="0A2A3E"/>
              </a:solidFill>
              <a:latin typeface="Arial"/>
              <a:ea typeface="Calibri"/>
              <a:cs typeface="Times New Roman"/>
            </a:endParaRPr>
          </a:p>
          <a:p>
            <a:pPr marL="0" indent="0">
              <a:buNone/>
            </a:pPr>
            <a:r>
              <a:rPr lang="en-US" b="1" dirty="0">
                <a:solidFill>
                  <a:srgbClr val="0A2A3E"/>
                </a:solidFill>
                <a:latin typeface="Arial"/>
                <a:ea typeface="Calibri"/>
                <a:cs typeface="Times New Roman"/>
              </a:rPr>
              <a:t>Deputy State Auditor – Shawnna Crouse</a:t>
            </a:r>
          </a:p>
          <a:p>
            <a:pPr marL="914400" lvl="1" indent="-457200"/>
            <a:r>
              <a:rPr lang="en-US" dirty="0">
                <a:solidFill>
                  <a:srgbClr val="0A2A3E"/>
                </a:solidFill>
                <a:latin typeface="Arial"/>
                <a:ea typeface="Calibri"/>
                <a:cs typeface="Times New Roman"/>
              </a:rPr>
              <a:t>Ext. 2902           </a:t>
            </a:r>
            <a:r>
              <a:rPr lang="en-US" dirty="0">
                <a:solidFill>
                  <a:srgbClr val="0A2A3E"/>
                </a:solidFill>
                <a:latin typeface="Arial"/>
                <a:ea typeface="Calibri"/>
                <a:cs typeface="Times New Roman"/>
                <a:hlinkClick r:id="rId6"/>
              </a:rPr>
              <a:t>Shawnna.Crouse@ky.gov</a:t>
            </a:r>
            <a:r>
              <a:rPr lang="en-US" dirty="0">
                <a:solidFill>
                  <a:srgbClr val="0A2A3E"/>
                </a:solidFill>
                <a:latin typeface="Arial"/>
                <a:ea typeface="Calibri"/>
                <a:cs typeface="Times New Roman"/>
              </a:rPr>
              <a:t> </a:t>
            </a:r>
            <a:endParaRPr lang="en-US" b="1" dirty="0">
              <a:solidFill>
                <a:srgbClr val="0A2A3E"/>
              </a:solidFill>
              <a:latin typeface="Arial"/>
              <a:ea typeface="Calibri"/>
              <a:cs typeface="Times New Roman"/>
            </a:endParaRPr>
          </a:p>
        </p:txBody>
      </p:sp>
    </p:spTree>
    <p:extLst>
      <p:ext uri="{BB962C8B-B14F-4D97-AF65-F5344CB8AC3E}">
        <p14:creationId xmlns:p14="http://schemas.microsoft.com/office/powerpoint/2010/main" val="1901262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C4B860-6BD0-1889-0C84-CBBBC35D27A9}"/>
              </a:ext>
            </a:extLst>
          </p:cNvPr>
          <p:cNvPicPr>
            <a:picLocks noChangeAspect="1"/>
          </p:cNvPicPr>
          <p:nvPr/>
        </p:nvPicPr>
        <p:blipFill rotWithShape="1">
          <a:blip r:embed="rId2"/>
          <a:srcRect l="16040" t="19781" r="3374" b="12235"/>
          <a:stretch/>
        </p:blipFill>
        <p:spPr>
          <a:xfrm>
            <a:off x="0" y="0"/>
            <a:ext cx="12192000" cy="6857079"/>
          </a:xfrm>
          <a:prstGeom prst="rect">
            <a:avLst/>
          </a:prstGeom>
        </p:spPr>
      </p:pic>
      <p:sp>
        <p:nvSpPr>
          <p:cNvPr id="49154" name="Title 1"/>
          <p:cNvSpPr>
            <a:spLocks noGrp="1"/>
          </p:cNvSpPr>
          <p:nvPr>
            <p:ph type="title"/>
          </p:nvPr>
        </p:nvSpPr>
        <p:spPr/>
        <p:txBody>
          <a:bodyPr/>
          <a:lstStyle/>
          <a:p>
            <a:pPr eaLnBrk="1" hangingPunct="1"/>
            <a:r>
              <a:rPr lang="en-US" altLang="en-US" b="1" dirty="0">
                <a:solidFill>
                  <a:srgbClr val="0A2A3E"/>
                </a:solidFill>
                <a:latin typeface="Arial"/>
                <a:cs typeface="Arial"/>
              </a:rPr>
              <a:t>Internal Controls</a:t>
            </a:r>
          </a:p>
        </p:txBody>
      </p:sp>
      <p:sp>
        <p:nvSpPr>
          <p:cNvPr id="49155" name="Content Placeholder 2"/>
          <p:cNvSpPr>
            <a:spLocks noGrp="1"/>
          </p:cNvSpPr>
          <p:nvPr>
            <p:ph idx="1"/>
          </p:nvPr>
        </p:nvSpPr>
        <p:spPr>
          <a:xfrm>
            <a:off x="838200" y="1552576"/>
            <a:ext cx="9936583" cy="4087003"/>
          </a:xfrm>
        </p:spPr>
        <p:txBody>
          <a:bodyPr vert="horz" lIns="91440" tIns="45720" rIns="91440" bIns="45720" rtlCol="0" anchor="t">
            <a:normAutofit/>
          </a:bodyPr>
          <a:lstStyle/>
          <a:p>
            <a:r>
              <a:rPr lang="en-US" altLang="en-US" dirty="0">
                <a:solidFill>
                  <a:srgbClr val="0A2A3E"/>
                </a:solidFill>
                <a:latin typeface="Arial"/>
                <a:cs typeface="Arial"/>
              </a:rPr>
              <a:t>Good internal controls are good business </a:t>
            </a:r>
          </a:p>
          <a:p>
            <a:r>
              <a:rPr lang="en-US" altLang="en-US" dirty="0">
                <a:solidFill>
                  <a:srgbClr val="0A2A3E"/>
                </a:solidFill>
                <a:latin typeface="Arial"/>
                <a:cs typeface="Arial"/>
              </a:rPr>
              <a:t>Organizations manage risk by balancing risks and controls </a:t>
            </a:r>
          </a:p>
          <a:p>
            <a:r>
              <a:rPr lang="en-US" altLang="en-US" dirty="0">
                <a:solidFill>
                  <a:srgbClr val="0A2A3E"/>
                </a:solidFill>
                <a:latin typeface="Arial"/>
                <a:cs typeface="Arial"/>
              </a:rPr>
              <a:t>Everyone in the organization has responsibility for internal control</a:t>
            </a:r>
          </a:p>
          <a:p>
            <a:r>
              <a:rPr lang="en-US" altLang="en-US" dirty="0">
                <a:solidFill>
                  <a:srgbClr val="0A2A3E"/>
                </a:solidFill>
                <a:latin typeface="Arial"/>
                <a:cs typeface="Arial"/>
              </a:rPr>
              <a:t>Good Internal Controls start with an organizational structure and philosophy which nurtures and rewards integrity, ethical behavior and competence </a:t>
            </a:r>
          </a:p>
          <a:p>
            <a:pPr eaLnBrk="1" hangingPunct="1"/>
            <a:endParaRPr lang="en-US" altLang="en-US" sz="2000" dirty="0"/>
          </a:p>
        </p:txBody>
      </p:sp>
    </p:spTree>
    <p:extLst>
      <p:ext uri="{BB962C8B-B14F-4D97-AF65-F5344CB8AC3E}">
        <p14:creationId xmlns:p14="http://schemas.microsoft.com/office/powerpoint/2010/main" val="39614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8AD1B-ADBD-DC75-F93C-BE5C44985E6B}"/>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Why are internal controls important?</a:t>
            </a:r>
            <a:endParaRPr lang="en-US" sz="2400" b="1" i="1">
              <a:solidFill>
                <a:srgbClr val="0A2A3E"/>
              </a:solidFill>
              <a:latin typeface="Arial"/>
              <a:cs typeface="Arial"/>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solidFill>
                  <a:srgbClr val="0A2A3E"/>
                </a:solidFill>
                <a:latin typeface="Arial"/>
                <a:cs typeface="Arial"/>
              </a:rPr>
              <a:t>Internal controls reduce the likelihood of fraud or errors and provide for:</a:t>
            </a:r>
          </a:p>
          <a:p>
            <a:pPr lvl="1"/>
            <a:r>
              <a:rPr lang="en-US" sz="2800" dirty="0">
                <a:solidFill>
                  <a:srgbClr val="0A2A3E"/>
                </a:solidFill>
                <a:latin typeface="Arial"/>
                <a:cs typeface="Arial"/>
              </a:rPr>
              <a:t>Accountability</a:t>
            </a:r>
          </a:p>
          <a:p>
            <a:pPr lvl="1"/>
            <a:r>
              <a:rPr lang="en-US" sz="2800" dirty="0">
                <a:solidFill>
                  <a:srgbClr val="0A2A3E"/>
                </a:solidFill>
                <a:latin typeface="Arial"/>
                <a:cs typeface="Arial"/>
              </a:rPr>
              <a:t>Efficient and effective operations</a:t>
            </a:r>
          </a:p>
          <a:p>
            <a:pPr lvl="1"/>
            <a:r>
              <a:rPr lang="en-US" sz="2800" dirty="0">
                <a:solidFill>
                  <a:srgbClr val="0A2A3E"/>
                </a:solidFill>
                <a:latin typeface="Arial"/>
                <a:cs typeface="Arial"/>
              </a:rPr>
              <a:t>Reliable management reporting</a:t>
            </a:r>
          </a:p>
          <a:p>
            <a:pPr lvl="1"/>
            <a:r>
              <a:rPr lang="en-US" sz="2800" dirty="0">
                <a:solidFill>
                  <a:srgbClr val="0A2A3E"/>
                </a:solidFill>
                <a:latin typeface="Arial"/>
                <a:cs typeface="Arial"/>
              </a:rPr>
              <a:t>Compliance with laws and regulations </a:t>
            </a:r>
          </a:p>
          <a:p>
            <a:pPr lvl="1"/>
            <a:r>
              <a:rPr lang="en-US" sz="2800" dirty="0">
                <a:solidFill>
                  <a:srgbClr val="0A2A3E"/>
                </a:solidFill>
                <a:latin typeface="Arial"/>
                <a:cs typeface="Arial"/>
              </a:rPr>
              <a:t>Protection of assets including organizational reputation</a:t>
            </a:r>
          </a:p>
        </p:txBody>
      </p:sp>
    </p:spTree>
    <p:extLst>
      <p:ext uri="{BB962C8B-B14F-4D97-AF65-F5344CB8AC3E}">
        <p14:creationId xmlns:p14="http://schemas.microsoft.com/office/powerpoint/2010/main" val="158785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819578-4C2F-97A1-3176-CE542F21F793}"/>
              </a:ext>
            </a:extLst>
          </p:cNvPr>
          <p:cNvPicPr>
            <a:picLocks noGrp="1" noRot="1" noChangeAspect="1" noMove="1" noResize="1" noEditPoints="1" noAdjustHandles="1" noChangeArrowheads="1" noChangeShapeType="1" noCrop="1"/>
          </p:cNvPicPr>
          <p:nvPr/>
        </p:nvPicPr>
        <p:blipFill rotWithShape="1">
          <a:blip r:embed="rId4"/>
          <a:srcRect l="16040" t="19781" r="3374" b="12235"/>
          <a:stretch/>
        </p:blipFill>
        <p:spPr>
          <a:xfrm>
            <a:off x="0" y="0"/>
            <a:ext cx="12192000" cy="6857079"/>
          </a:xfrm>
          <a:prstGeom prst="rect">
            <a:avLst/>
          </a:prstGeom>
        </p:spPr>
      </p:pic>
      <p:pic>
        <p:nvPicPr>
          <p:cNvPr id="4" name="Brain Games №3 Excerp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7515" y="-1320"/>
            <a:ext cx="10105859" cy="5964077"/>
          </a:xfrm>
        </p:spPr>
      </p:pic>
    </p:spTree>
    <p:extLst>
      <p:ext uri="{BB962C8B-B14F-4D97-AF65-F5344CB8AC3E}">
        <p14:creationId xmlns:p14="http://schemas.microsoft.com/office/powerpoint/2010/main" val="12228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4A4216-4AB1-3D4D-363D-9D275C4D1737}"/>
              </a:ext>
            </a:extLst>
          </p:cNvPr>
          <p:cNvPicPr>
            <a:picLocks noGrp="1" noRot="1" noChangeAspect="1" noMove="1" noResize="1" noEditPoints="1" noAdjustHandles="1" noChangeArrowheads="1" noChangeShapeType="1" noCrop="1"/>
          </p:cNvPicPr>
          <p:nvPr/>
        </p:nvPicPr>
        <p:blipFill rotWithShape="1">
          <a:blip r:embed="rId3"/>
          <a:srcRect l="16040" t="19781" r="3374" b="12235"/>
          <a:stretch/>
        </p:blipFill>
        <p:spPr>
          <a:xfrm>
            <a:off x="0" y="0"/>
            <a:ext cx="12192000" cy="6857079"/>
          </a:xfrm>
          <a:prstGeom prst="rect">
            <a:avLst/>
          </a:prstGeom>
        </p:spPr>
      </p:pic>
      <p:sp>
        <p:nvSpPr>
          <p:cNvPr id="2" name="Title 1"/>
          <p:cNvSpPr>
            <a:spLocks noGrp="1"/>
          </p:cNvSpPr>
          <p:nvPr>
            <p:ph type="title"/>
          </p:nvPr>
        </p:nvSpPr>
        <p:spPr/>
        <p:txBody>
          <a:bodyPr/>
          <a:lstStyle/>
          <a:p>
            <a:r>
              <a:rPr lang="en-US" b="1" dirty="0">
                <a:solidFill>
                  <a:srgbClr val="0A2A3E"/>
                </a:solidFill>
                <a:latin typeface="Arial"/>
                <a:cs typeface="Arial"/>
              </a:rPr>
              <a:t>Takeaways From Video</a:t>
            </a:r>
          </a:p>
        </p:txBody>
      </p:sp>
      <p:sp>
        <p:nvSpPr>
          <p:cNvPr id="3" name="Content Placeholder 2"/>
          <p:cNvSpPr>
            <a:spLocks noGrp="1"/>
          </p:cNvSpPr>
          <p:nvPr>
            <p:ph idx="1"/>
          </p:nvPr>
        </p:nvSpPr>
        <p:spPr/>
        <p:txBody>
          <a:bodyPr vert="horz" lIns="91440" tIns="45720" rIns="91440" bIns="45720" rtlCol="0" anchor="t">
            <a:normAutofit/>
          </a:bodyPr>
          <a:lstStyle/>
          <a:p>
            <a:r>
              <a:rPr lang="en-US" dirty="0">
                <a:solidFill>
                  <a:srgbClr val="0A2A3E"/>
                </a:solidFill>
                <a:latin typeface="Arial"/>
                <a:cs typeface="Arial"/>
              </a:rPr>
              <a:t>Proper Tone at the Top</a:t>
            </a:r>
          </a:p>
          <a:p>
            <a:r>
              <a:rPr lang="en-US" dirty="0">
                <a:solidFill>
                  <a:srgbClr val="0A2A3E"/>
                </a:solidFill>
                <a:latin typeface="Arial"/>
                <a:cs typeface="Arial"/>
              </a:rPr>
              <a:t>Controls are Absent – “Free Money”</a:t>
            </a:r>
          </a:p>
          <a:p>
            <a:r>
              <a:rPr lang="en-US" dirty="0">
                <a:solidFill>
                  <a:srgbClr val="0A2A3E"/>
                </a:solidFill>
                <a:latin typeface="Arial"/>
                <a:cs typeface="Arial"/>
              </a:rPr>
              <a:t>Good Controls in Place – The eyes are watching</a:t>
            </a:r>
          </a:p>
        </p:txBody>
      </p:sp>
    </p:spTree>
    <p:extLst>
      <p:ext uri="{BB962C8B-B14F-4D97-AF65-F5344CB8AC3E}">
        <p14:creationId xmlns:p14="http://schemas.microsoft.com/office/powerpoint/2010/main" val="1940050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49D6F-DF0A-B875-590C-F83373C149A5}"/>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0178" name="Title 1"/>
          <p:cNvSpPr>
            <a:spLocks noGrp="1"/>
          </p:cNvSpPr>
          <p:nvPr>
            <p:ph type="title"/>
          </p:nvPr>
        </p:nvSpPr>
        <p:spPr/>
        <p:txBody>
          <a:bodyPr/>
          <a:lstStyle/>
          <a:p>
            <a:pPr eaLnBrk="1" hangingPunct="1"/>
            <a:r>
              <a:rPr lang="en-US" altLang="en-US" b="1" dirty="0">
                <a:solidFill>
                  <a:srgbClr val="0A2A3E"/>
                </a:solidFill>
                <a:latin typeface="Arial"/>
                <a:cs typeface="Arial"/>
              </a:rPr>
              <a:t>Tone At The Top</a:t>
            </a:r>
          </a:p>
        </p:txBody>
      </p:sp>
      <p:sp>
        <p:nvSpPr>
          <p:cNvPr id="50179" name="Content Placeholder 2"/>
          <p:cNvSpPr>
            <a:spLocks noGrp="1"/>
          </p:cNvSpPr>
          <p:nvPr>
            <p:ph idx="1"/>
          </p:nvPr>
        </p:nvSpPr>
        <p:spPr>
          <a:xfrm>
            <a:off x="838200" y="1712941"/>
            <a:ext cx="10417119" cy="3405511"/>
          </a:xfrm>
        </p:spPr>
        <p:txBody>
          <a:bodyPr vert="horz" lIns="91440" tIns="45720" rIns="91440" bIns="45720" rtlCol="0" anchor="t">
            <a:normAutofit/>
          </a:bodyPr>
          <a:lstStyle/>
          <a:p>
            <a:pPr marL="0" indent="0" eaLnBrk="1" hangingPunct="1">
              <a:buNone/>
            </a:pPr>
            <a:r>
              <a:rPr lang="en-US" altLang="en-US" dirty="0">
                <a:solidFill>
                  <a:srgbClr val="0A2A3E"/>
                </a:solidFill>
                <a:latin typeface="Arial"/>
                <a:cs typeface="Arial"/>
              </a:rPr>
              <a:t>“Effective leaders strive to surround themselves with competent people, instill an enterprise-wide attitude of integrity and control consciousness, and set a positive 'tone at the top”</a:t>
            </a:r>
            <a:endParaRPr lang="en-US"/>
          </a:p>
          <a:p>
            <a:pPr marL="0" indent="0" eaLnBrk="1" hangingPunct="1">
              <a:buNone/>
            </a:pPr>
            <a:r>
              <a:rPr lang="en-US" altLang="en-US" sz="2400" i="1" dirty="0">
                <a:solidFill>
                  <a:srgbClr val="0A2A3E"/>
                </a:solidFill>
                <a:latin typeface="Arial"/>
                <a:cs typeface="Arial"/>
              </a:rPr>
              <a:t>(Dennis Dycus, CFE, CPA, CGFM, Association of Certified Fraud Examiners) </a:t>
            </a:r>
          </a:p>
          <a:p>
            <a:pPr eaLnBrk="1" hangingPunct="1">
              <a:buFont typeface="Arial" panose="020B0604020202020204" pitchFamily="34" charset="0"/>
              <a:buNone/>
            </a:pPr>
            <a:endParaRPr lang="en-US" altLang="en-US" dirty="0"/>
          </a:p>
        </p:txBody>
      </p:sp>
    </p:spTree>
    <p:extLst>
      <p:ext uri="{BB962C8B-B14F-4D97-AF65-F5344CB8AC3E}">
        <p14:creationId xmlns:p14="http://schemas.microsoft.com/office/powerpoint/2010/main" val="398438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44EDA-B722-42E8-E3C7-9153B5C02D2A}"/>
              </a:ext>
            </a:extLst>
          </p:cNvPr>
          <p:cNvPicPr>
            <a:picLocks noGrp="1" noRot="1" noChangeAspect="1" noMove="1" noResize="1" noEditPoints="1" noAdjustHandles="1" noChangeArrowheads="1" noChangeShapeType="1" noCrop="1"/>
          </p:cNvPicPr>
          <p:nvPr/>
        </p:nvPicPr>
        <p:blipFill rotWithShape="1">
          <a:blip r:embed="rId2"/>
          <a:srcRect l="16040" t="19781" r="3374" b="12235"/>
          <a:stretch/>
        </p:blipFill>
        <p:spPr>
          <a:xfrm>
            <a:off x="0" y="0"/>
            <a:ext cx="12192000" cy="6857079"/>
          </a:xfrm>
          <a:prstGeom prst="rect">
            <a:avLst/>
          </a:prstGeom>
        </p:spPr>
      </p:pic>
      <p:sp>
        <p:nvSpPr>
          <p:cNvPr id="51202" name="Title 1"/>
          <p:cNvSpPr>
            <a:spLocks noGrp="1"/>
          </p:cNvSpPr>
          <p:nvPr>
            <p:ph type="title"/>
          </p:nvPr>
        </p:nvSpPr>
        <p:spPr/>
        <p:txBody>
          <a:bodyPr/>
          <a:lstStyle/>
          <a:p>
            <a:pPr eaLnBrk="1" hangingPunct="1"/>
            <a:r>
              <a:rPr lang="en-US" altLang="en-US" b="1" dirty="0">
                <a:solidFill>
                  <a:srgbClr val="0A2A3E"/>
                </a:solidFill>
                <a:latin typeface="Arial"/>
                <a:cs typeface="Arial"/>
              </a:rPr>
              <a:t>Tone At The Top</a:t>
            </a:r>
          </a:p>
        </p:txBody>
      </p:sp>
      <p:sp>
        <p:nvSpPr>
          <p:cNvPr id="51203" name="Content Placeholder 2"/>
          <p:cNvSpPr>
            <a:spLocks noGrp="1"/>
          </p:cNvSpPr>
          <p:nvPr>
            <p:ph sz="half" idx="2"/>
          </p:nvPr>
        </p:nvSpPr>
        <p:spPr>
          <a:xfrm>
            <a:off x="836611" y="1682127"/>
            <a:ext cx="10517554" cy="3183758"/>
          </a:xfrm>
        </p:spPr>
        <p:txBody>
          <a:bodyPr vert="horz" lIns="91440" tIns="45720" rIns="91440" bIns="45720" rtlCol="0" anchor="t">
            <a:normAutofit/>
          </a:bodyPr>
          <a:lstStyle/>
          <a:p>
            <a:pPr eaLnBrk="1" hangingPunct="1"/>
            <a:r>
              <a:rPr lang="en-US" altLang="en-US" sz="3000" dirty="0">
                <a:solidFill>
                  <a:srgbClr val="0A2A3E"/>
                </a:solidFill>
                <a:latin typeface="Arial"/>
                <a:cs typeface="Arial"/>
              </a:rPr>
              <a:t>It all Starts With You as the Official</a:t>
            </a:r>
          </a:p>
          <a:p>
            <a:pPr eaLnBrk="1" hangingPunct="1"/>
            <a:r>
              <a:rPr lang="en-US" altLang="en-US" sz="3000" dirty="0">
                <a:solidFill>
                  <a:srgbClr val="0A2A3E"/>
                </a:solidFill>
                <a:latin typeface="Arial"/>
                <a:cs typeface="Arial"/>
              </a:rPr>
              <a:t>Officials set the moral and ethical compass for all others to follow</a:t>
            </a:r>
          </a:p>
          <a:p>
            <a:pPr eaLnBrk="1" hangingPunct="1"/>
            <a:r>
              <a:rPr lang="en-US" altLang="en-US" sz="3000" dirty="0">
                <a:solidFill>
                  <a:srgbClr val="0A2A3E"/>
                </a:solidFill>
                <a:latin typeface="Arial"/>
                <a:cs typeface="Arial"/>
              </a:rPr>
              <a:t>Officials must communicate a zero tolerance for fraud and reinforce the message daily – Both in </a:t>
            </a:r>
            <a:r>
              <a:rPr lang="en-US" altLang="en-US" sz="3000" u="sng" dirty="0">
                <a:solidFill>
                  <a:srgbClr val="0A2A3E"/>
                </a:solidFill>
                <a:latin typeface="Arial"/>
                <a:cs typeface="Arial"/>
              </a:rPr>
              <a:t>Words</a:t>
            </a:r>
            <a:r>
              <a:rPr lang="en-US" altLang="en-US" sz="3000" dirty="0">
                <a:solidFill>
                  <a:srgbClr val="0A2A3E"/>
                </a:solidFill>
                <a:latin typeface="Arial"/>
                <a:cs typeface="Arial"/>
              </a:rPr>
              <a:t> and </a:t>
            </a:r>
            <a:r>
              <a:rPr lang="en-US" altLang="en-US" sz="3000" u="sng" dirty="0">
                <a:solidFill>
                  <a:srgbClr val="0A2A3E"/>
                </a:solidFill>
                <a:latin typeface="Arial"/>
                <a:cs typeface="Arial"/>
              </a:rPr>
              <a:t>Actions</a:t>
            </a:r>
          </a:p>
          <a:p>
            <a:pPr eaLnBrk="1" hangingPunct="1"/>
            <a:endParaRPr lang="en-US" altLang="en-US" dirty="0"/>
          </a:p>
        </p:txBody>
      </p:sp>
    </p:spTree>
    <p:extLst>
      <p:ext uri="{BB962C8B-B14F-4D97-AF65-F5344CB8AC3E}">
        <p14:creationId xmlns:p14="http://schemas.microsoft.com/office/powerpoint/2010/main" val="41653456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3313</TotalTime>
  <Words>2357</Words>
  <Application>Microsoft Office PowerPoint</Application>
  <PresentationFormat>Widescreen</PresentationFormat>
  <Paragraphs>239</Paragraphs>
  <Slides>37</Slides>
  <Notes>25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Calibri</vt:lpstr>
      <vt:lpstr>Calibri Light</vt:lpstr>
      <vt:lpstr>Poppins</vt:lpstr>
      <vt:lpstr>Segoe UI</vt:lpstr>
      <vt:lpstr>Times New Roman</vt:lpstr>
      <vt:lpstr>Wingdings</vt:lpstr>
      <vt:lpstr>Wingdings 2</vt:lpstr>
      <vt:lpstr>Custom Design</vt:lpstr>
      <vt:lpstr>Office Theme</vt:lpstr>
      <vt:lpstr>PowerPoint Presentation</vt:lpstr>
      <vt:lpstr>Internal Controls Who is Watching?</vt:lpstr>
      <vt:lpstr>Agenda</vt:lpstr>
      <vt:lpstr>Internal Controls</vt:lpstr>
      <vt:lpstr>Why are internal controls important?</vt:lpstr>
      <vt:lpstr>PowerPoint Presentation</vt:lpstr>
      <vt:lpstr>Takeaways From Video</vt:lpstr>
      <vt:lpstr>Tone At The Top</vt:lpstr>
      <vt:lpstr>Tone At The Top</vt:lpstr>
      <vt:lpstr>Controls are Absent</vt:lpstr>
      <vt:lpstr>Rationalization/Attitude – </vt:lpstr>
      <vt:lpstr>Incentive/Pressure</vt:lpstr>
      <vt:lpstr>Opportunity</vt:lpstr>
      <vt:lpstr>Opportunity/Factors Contributing to Fraud</vt:lpstr>
      <vt:lpstr>Impacts of Fraud</vt:lpstr>
      <vt:lpstr>What can you do?</vt:lpstr>
      <vt:lpstr>Internal Control Checkup</vt:lpstr>
      <vt:lpstr>Control Environment</vt:lpstr>
      <vt:lpstr>Risk Assessment</vt:lpstr>
      <vt:lpstr>Control Activities</vt:lpstr>
      <vt:lpstr>Information &amp; Communication</vt:lpstr>
      <vt:lpstr>Monitoring</vt:lpstr>
      <vt:lpstr>Top 10 Governmental Internal Controls</vt:lpstr>
      <vt:lpstr>Segregation Of Duties</vt:lpstr>
      <vt:lpstr>Segregation Of Duties</vt:lpstr>
      <vt:lpstr>Segregation Of Duties</vt:lpstr>
      <vt:lpstr>Compensating Controls Examples</vt:lpstr>
      <vt:lpstr>Oversight –Authorization and Approval</vt:lpstr>
      <vt:lpstr>Reconciliation and Review</vt:lpstr>
      <vt:lpstr>Policies and Procedures</vt:lpstr>
      <vt:lpstr>Access to Systems Information Technology Control</vt:lpstr>
      <vt:lpstr>Conclusion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County Attorney Training</dc:title>
  <dc:creator>Jonathan Johnson</dc:creator>
  <cp:lastModifiedBy>James Royse</cp:lastModifiedBy>
  <cp:revision>899</cp:revision>
  <dcterms:created xsi:type="dcterms:W3CDTF">2021-04-29T13:20:36Z</dcterms:created>
  <dcterms:modified xsi:type="dcterms:W3CDTF">2025-01-17T19:24:28Z</dcterms:modified>
  <cp:contentStatus/>
</cp:coreProperties>
</file>