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57"/>
  </p:notesMasterIdLst>
  <p:handoutMasterIdLst>
    <p:handoutMasterId r:id="rId58"/>
  </p:handoutMasterIdLst>
  <p:sldIdLst>
    <p:sldId id="256" r:id="rId2"/>
    <p:sldId id="258" r:id="rId3"/>
    <p:sldId id="355" r:id="rId4"/>
    <p:sldId id="309" r:id="rId5"/>
    <p:sldId id="358" r:id="rId6"/>
    <p:sldId id="316" r:id="rId7"/>
    <p:sldId id="356" r:id="rId8"/>
    <p:sldId id="259" r:id="rId9"/>
    <p:sldId id="310" r:id="rId10"/>
    <p:sldId id="334" r:id="rId11"/>
    <p:sldId id="335" r:id="rId12"/>
    <p:sldId id="336" r:id="rId13"/>
    <p:sldId id="337" r:id="rId14"/>
    <p:sldId id="338" r:id="rId15"/>
    <p:sldId id="339" r:id="rId16"/>
    <p:sldId id="297" r:id="rId17"/>
    <p:sldId id="357" r:id="rId18"/>
    <p:sldId id="269" r:id="rId19"/>
    <p:sldId id="340" r:id="rId20"/>
    <p:sldId id="341" r:id="rId21"/>
    <p:sldId id="260" r:id="rId22"/>
    <p:sldId id="268" r:id="rId23"/>
    <p:sldId id="271" r:id="rId24"/>
    <p:sldId id="270" r:id="rId25"/>
    <p:sldId id="274" r:id="rId26"/>
    <p:sldId id="342" r:id="rId27"/>
    <p:sldId id="353" r:id="rId28"/>
    <p:sldId id="354" r:id="rId29"/>
    <p:sldId id="343" r:id="rId30"/>
    <p:sldId id="344" r:id="rId31"/>
    <p:sldId id="346" r:id="rId32"/>
    <p:sldId id="291" r:id="rId33"/>
    <p:sldId id="314" r:id="rId34"/>
    <p:sldId id="296" r:id="rId35"/>
    <p:sldId id="319" r:id="rId36"/>
    <p:sldId id="298" r:id="rId37"/>
    <p:sldId id="345" r:id="rId38"/>
    <p:sldId id="347" r:id="rId39"/>
    <p:sldId id="348" r:id="rId40"/>
    <p:sldId id="349" r:id="rId41"/>
    <p:sldId id="350" r:id="rId42"/>
    <p:sldId id="351" r:id="rId43"/>
    <p:sldId id="294" r:id="rId44"/>
    <p:sldId id="313" r:id="rId45"/>
    <p:sldId id="324" r:id="rId46"/>
    <p:sldId id="359" r:id="rId47"/>
    <p:sldId id="360" r:id="rId48"/>
    <p:sldId id="361" r:id="rId49"/>
    <p:sldId id="362" r:id="rId50"/>
    <p:sldId id="363" r:id="rId51"/>
    <p:sldId id="364" r:id="rId52"/>
    <p:sldId id="365" r:id="rId53"/>
    <p:sldId id="366" r:id="rId54"/>
    <p:sldId id="367" r:id="rId55"/>
    <p:sldId id="352" r:id="rId56"/>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15353-93C9-43D3-B0E2-0F7F3E1C823C}" v="1492" dt="2025-02-17T19:49:27.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32" autoAdjust="0"/>
  </p:normalViewPr>
  <p:slideViewPr>
    <p:cSldViewPr>
      <p:cViewPr varScale="1">
        <p:scale>
          <a:sx n="111" d="100"/>
          <a:sy n="111" d="100"/>
        </p:scale>
        <p:origin x="16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7" d="100"/>
          <a:sy n="87" d="100"/>
        </p:scale>
        <p:origin x="3840"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8C1A5F-1A75-4ED4-809D-E7F8E22F6FD2}" type="doc">
      <dgm:prSet loTypeId="urn:microsoft.com/office/officeart/2018/2/layout/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F65D2D6-3DA9-4308-99A2-CA8BAB46B9F8}">
      <dgm:prSet/>
      <dgm:spPr/>
      <dgm:t>
        <a:bodyPr/>
        <a:lstStyle/>
        <a:p>
          <a:pPr>
            <a:defRPr b="1"/>
          </a:pPr>
          <a:r>
            <a:rPr lang="en-US"/>
            <a:t>120 County Attorneys</a:t>
          </a:r>
        </a:p>
      </dgm:t>
    </dgm:pt>
    <dgm:pt modelId="{09A356AE-5B3C-4506-8B4F-CBE14965193D}" type="parTrans" cxnId="{25DFF27E-2095-4E4F-9435-226B1798F1CE}">
      <dgm:prSet/>
      <dgm:spPr/>
      <dgm:t>
        <a:bodyPr/>
        <a:lstStyle/>
        <a:p>
          <a:endParaRPr lang="en-US"/>
        </a:p>
      </dgm:t>
    </dgm:pt>
    <dgm:pt modelId="{D7341235-3BC3-4925-A726-E5ED8261BFF6}" type="sibTrans" cxnId="{25DFF27E-2095-4E4F-9435-226B1798F1CE}">
      <dgm:prSet/>
      <dgm:spPr/>
      <dgm:t>
        <a:bodyPr/>
        <a:lstStyle/>
        <a:p>
          <a:endParaRPr lang="en-US"/>
        </a:p>
      </dgm:t>
    </dgm:pt>
    <dgm:pt modelId="{5FEDBE58-7A7A-4E73-8296-10F3A4FBC666}">
      <dgm:prSet/>
      <dgm:spPr/>
      <dgm:t>
        <a:bodyPr/>
        <a:lstStyle/>
        <a:p>
          <a:pPr>
            <a:defRPr b="1"/>
          </a:pPr>
          <a:r>
            <a:rPr lang="en-US"/>
            <a:t>57 Judicial Circuits = 57 Commonwealth’s Attorneys</a:t>
          </a:r>
        </a:p>
      </dgm:t>
    </dgm:pt>
    <dgm:pt modelId="{86210921-E9AD-4A95-8B5F-32522273C2F4}" type="parTrans" cxnId="{B7FF24CF-9BD8-42F4-8434-6011121A45D0}">
      <dgm:prSet/>
      <dgm:spPr/>
      <dgm:t>
        <a:bodyPr/>
        <a:lstStyle/>
        <a:p>
          <a:endParaRPr lang="en-US"/>
        </a:p>
      </dgm:t>
    </dgm:pt>
    <dgm:pt modelId="{7DAF357E-E05D-4CAF-93E9-986159FDDA46}" type="sibTrans" cxnId="{B7FF24CF-9BD8-42F4-8434-6011121A45D0}">
      <dgm:prSet/>
      <dgm:spPr/>
      <dgm:t>
        <a:bodyPr/>
        <a:lstStyle/>
        <a:p>
          <a:endParaRPr lang="en-US"/>
        </a:p>
      </dgm:t>
    </dgm:pt>
    <dgm:pt modelId="{1CB8A6AE-20BD-4954-93A8-260710B32979}">
      <dgm:prSet/>
      <dgm:spPr/>
      <dgm:t>
        <a:bodyPr/>
        <a:lstStyle/>
        <a:p>
          <a:r>
            <a:rPr lang="en-US"/>
            <a:t>Circuits Consist of 1 to 4 Counties</a:t>
          </a:r>
        </a:p>
      </dgm:t>
    </dgm:pt>
    <dgm:pt modelId="{447E1D2E-4C8E-4052-8591-E2D044097BA6}" type="parTrans" cxnId="{CD6E54C2-B8D7-40B9-9646-23169ADFA8AC}">
      <dgm:prSet/>
      <dgm:spPr/>
      <dgm:t>
        <a:bodyPr/>
        <a:lstStyle/>
        <a:p>
          <a:endParaRPr lang="en-US"/>
        </a:p>
      </dgm:t>
    </dgm:pt>
    <dgm:pt modelId="{A45140D7-C370-473C-9242-564B7FEE6DD4}" type="sibTrans" cxnId="{CD6E54C2-B8D7-40B9-9646-23169ADFA8AC}">
      <dgm:prSet/>
      <dgm:spPr/>
      <dgm:t>
        <a:bodyPr/>
        <a:lstStyle/>
        <a:p>
          <a:endParaRPr lang="en-US"/>
        </a:p>
      </dgm:t>
    </dgm:pt>
    <dgm:pt modelId="{01934E39-CBA7-479C-A5A0-863FBCF39B8E}">
      <dgm:prSet/>
      <dgm:spPr/>
      <dgm:t>
        <a:bodyPr/>
        <a:lstStyle/>
        <a:p>
          <a:r>
            <a:rPr lang="en-US"/>
            <a:t>56 of 57 are considered “Full-time” and cannot practice privately</a:t>
          </a:r>
        </a:p>
      </dgm:t>
    </dgm:pt>
    <dgm:pt modelId="{04412024-E256-4A83-B828-51127125910A}" type="parTrans" cxnId="{39111ACF-DBEA-4A7A-8690-D51E4EF3E539}">
      <dgm:prSet/>
      <dgm:spPr/>
      <dgm:t>
        <a:bodyPr/>
        <a:lstStyle/>
        <a:p>
          <a:endParaRPr lang="en-US"/>
        </a:p>
      </dgm:t>
    </dgm:pt>
    <dgm:pt modelId="{D612C3B3-AC66-477E-AAC0-C03A5EEC2D71}" type="sibTrans" cxnId="{39111ACF-DBEA-4A7A-8690-D51E4EF3E539}">
      <dgm:prSet/>
      <dgm:spPr/>
      <dgm:t>
        <a:bodyPr/>
        <a:lstStyle/>
        <a:p>
          <a:endParaRPr lang="en-US"/>
        </a:p>
      </dgm:t>
    </dgm:pt>
    <dgm:pt modelId="{57A93B5F-7FD6-424B-8EE1-C9069AC36656}">
      <dgm:prSet/>
      <dgm:spPr/>
      <dgm:t>
        <a:bodyPr/>
        <a:lstStyle/>
        <a:p>
          <a:pPr>
            <a:defRPr b="1"/>
          </a:pPr>
          <a:r>
            <a:rPr lang="en-US"/>
            <a:t>Approximately 1,275 employees total</a:t>
          </a:r>
        </a:p>
      </dgm:t>
    </dgm:pt>
    <dgm:pt modelId="{157240BF-DC72-4B94-841E-36F8820EAC0E}" type="parTrans" cxnId="{302A2E6C-DF25-4853-819F-62FF0E78F7C1}">
      <dgm:prSet/>
      <dgm:spPr/>
      <dgm:t>
        <a:bodyPr/>
        <a:lstStyle/>
        <a:p>
          <a:endParaRPr lang="en-US"/>
        </a:p>
      </dgm:t>
    </dgm:pt>
    <dgm:pt modelId="{89FF9E5C-6144-48DD-9F50-CBF0E8587013}" type="sibTrans" cxnId="{302A2E6C-DF25-4853-819F-62FF0E78F7C1}">
      <dgm:prSet/>
      <dgm:spPr/>
      <dgm:t>
        <a:bodyPr/>
        <a:lstStyle/>
        <a:p>
          <a:endParaRPr lang="en-US"/>
        </a:p>
      </dgm:t>
    </dgm:pt>
    <dgm:pt modelId="{B755B594-40DD-4B46-ABEA-635A0B81CBEF}">
      <dgm:prSet/>
      <dgm:spPr/>
      <dgm:t>
        <a:bodyPr/>
        <a:lstStyle/>
        <a:p>
          <a:pPr>
            <a:defRPr b="1"/>
          </a:pPr>
          <a:r>
            <a:rPr lang="en-US"/>
            <a:t>Commonly referred to as the UPS</a:t>
          </a:r>
        </a:p>
      </dgm:t>
    </dgm:pt>
    <dgm:pt modelId="{55EDB48C-3721-4726-AEE4-E9BA24F97A3B}" type="parTrans" cxnId="{3C8DEB15-FA98-4F22-9370-B94B414B70BD}">
      <dgm:prSet/>
      <dgm:spPr/>
      <dgm:t>
        <a:bodyPr/>
        <a:lstStyle/>
        <a:p>
          <a:endParaRPr lang="en-US"/>
        </a:p>
      </dgm:t>
    </dgm:pt>
    <dgm:pt modelId="{3B5AEED5-F655-40DD-9B2E-6FD78122EF85}" type="sibTrans" cxnId="{3C8DEB15-FA98-4F22-9370-B94B414B70BD}">
      <dgm:prSet/>
      <dgm:spPr/>
      <dgm:t>
        <a:bodyPr/>
        <a:lstStyle/>
        <a:p>
          <a:endParaRPr lang="en-US"/>
        </a:p>
      </dgm:t>
    </dgm:pt>
    <dgm:pt modelId="{F90D5D6D-DA19-4CE0-8179-99925333F08F}" type="pres">
      <dgm:prSet presAssocID="{458C1A5F-1A75-4ED4-809D-E7F8E22F6FD2}" presName="root" presStyleCnt="0">
        <dgm:presLayoutVars>
          <dgm:dir/>
          <dgm:resizeHandles val="exact"/>
        </dgm:presLayoutVars>
      </dgm:prSet>
      <dgm:spPr/>
    </dgm:pt>
    <dgm:pt modelId="{3531449E-32F1-42C0-A826-B52FD75D5659}" type="pres">
      <dgm:prSet presAssocID="{4F65D2D6-3DA9-4308-99A2-CA8BAB46B9F8}" presName="compNode" presStyleCnt="0"/>
      <dgm:spPr/>
    </dgm:pt>
    <dgm:pt modelId="{81F9592E-5677-4A58-9571-75BAFBA91BA2}" type="pres">
      <dgm:prSet presAssocID="{4F65D2D6-3DA9-4308-99A2-CA8BAB46B9F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39D8C251-2302-4475-A1DA-3092358E8CC0}" type="pres">
      <dgm:prSet presAssocID="{4F65D2D6-3DA9-4308-99A2-CA8BAB46B9F8}" presName="iconSpace" presStyleCnt="0"/>
      <dgm:spPr/>
    </dgm:pt>
    <dgm:pt modelId="{01381D1E-A770-4F2F-BF47-BFE38122632F}" type="pres">
      <dgm:prSet presAssocID="{4F65D2D6-3DA9-4308-99A2-CA8BAB46B9F8}" presName="parTx" presStyleLbl="revTx" presStyleIdx="0" presStyleCnt="8">
        <dgm:presLayoutVars>
          <dgm:chMax val="0"/>
          <dgm:chPref val="0"/>
        </dgm:presLayoutVars>
      </dgm:prSet>
      <dgm:spPr/>
    </dgm:pt>
    <dgm:pt modelId="{0C8031F4-B6A5-4F16-96A4-BAD97C93C6FF}" type="pres">
      <dgm:prSet presAssocID="{4F65D2D6-3DA9-4308-99A2-CA8BAB46B9F8}" presName="txSpace" presStyleCnt="0"/>
      <dgm:spPr/>
    </dgm:pt>
    <dgm:pt modelId="{B889E702-71C0-40F6-9264-60BE06EDDD1F}" type="pres">
      <dgm:prSet presAssocID="{4F65D2D6-3DA9-4308-99A2-CA8BAB46B9F8}" presName="desTx" presStyleLbl="revTx" presStyleIdx="1" presStyleCnt="8">
        <dgm:presLayoutVars/>
      </dgm:prSet>
      <dgm:spPr/>
    </dgm:pt>
    <dgm:pt modelId="{F9DB6D0B-9D7A-48F2-8653-E6A6759AB152}" type="pres">
      <dgm:prSet presAssocID="{D7341235-3BC3-4925-A726-E5ED8261BFF6}" presName="sibTrans" presStyleCnt="0"/>
      <dgm:spPr/>
    </dgm:pt>
    <dgm:pt modelId="{6103E97A-67EE-4FDC-ACA6-6C4F961B665E}" type="pres">
      <dgm:prSet presAssocID="{5FEDBE58-7A7A-4E73-8296-10F3A4FBC666}" presName="compNode" presStyleCnt="0"/>
      <dgm:spPr/>
    </dgm:pt>
    <dgm:pt modelId="{3C1B17DA-E1D5-4D5F-BC34-2C61A388FD3C}" type="pres">
      <dgm:prSet presAssocID="{5FEDBE58-7A7A-4E73-8296-10F3A4FBC66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61F7964A-D109-4CB7-A37C-8F440110E509}" type="pres">
      <dgm:prSet presAssocID="{5FEDBE58-7A7A-4E73-8296-10F3A4FBC666}" presName="iconSpace" presStyleCnt="0"/>
      <dgm:spPr/>
    </dgm:pt>
    <dgm:pt modelId="{F64D4F6F-4293-4985-8215-4F0B2C2A4EF0}" type="pres">
      <dgm:prSet presAssocID="{5FEDBE58-7A7A-4E73-8296-10F3A4FBC666}" presName="parTx" presStyleLbl="revTx" presStyleIdx="2" presStyleCnt="8">
        <dgm:presLayoutVars>
          <dgm:chMax val="0"/>
          <dgm:chPref val="0"/>
        </dgm:presLayoutVars>
      </dgm:prSet>
      <dgm:spPr/>
    </dgm:pt>
    <dgm:pt modelId="{8BD40089-93CE-400C-80FA-E100102ACC6E}" type="pres">
      <dgm:prSet presAssocID="{5FEDBE58-7A7A-4E73-8296-10F3A4FBC666}" presName="txSpace" presStyleCnt="0"/>
      <dgm:spPr/>
    </dgm:pt>
    <dgm:pt modelId="{6F63F72B-69D5-4910-AF47-684D691D07AF}" type="pres">
      <dgm:prSet presAssocID="{5FEDBE58-7A7A-4E73-8296-10F3A4FBC666}" presName="desTx" presStyleLbl="revTx" presStyleIdx="3" presStyleCnt="8">
        <dgm:presLayoutVars/>
      </dgm:prSet>
      <dgm:spPr/>
    </dgm:pt>
    <dgm:pt modelId="{2D836F1B-EF42-45CD-8223-6C34476A5714}" type="pres">
      <dgm:prSet presAssocID="{7DAF357E-E05D-4CAF-93E9-986159FDDA46}" presName="sibTrans" presStyleCnt="0"/>
      <dgm:spPr/>
    </dgm:pt>
    <dgm:pt modelId="{8726B694-1D32-41EA-B874-6CA64DA5F279}" type="pres">
      <dgm:prSet presAssocID="{57A93B5F-7FD6-424B-8EE1-C9069AC36656}" presName="compNode" presStyleCnt="0"/>
      <dgm:spPr/>
    </dgm:pt>
    <dgm:pt modelId="{D24E9271-3E40-4D2B-A79C-B70764756C0B}" type="pres">
      <dgm:prSet presAssocID="{57A93B5F-7FD6-424B-8EE1-C9069AC3665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m"/>
        </a:ext>
      </dgm:extLst>
    </dgm:pt>
    <dgm:pt modelId="{E9D7F268-6EA3-44B4-938C-9A27E0F95E81}" type="pres">
      <dgm:prSet presAssocID="{57A93B5F-7FD6-424B-8EE1-C9069AC36656}" presName="iconSpace" presStyleCnt="0"/>
      <dgm:spPr/>
    </dgm:pt>
    <dgm:pt modelId="{549B870C-58B5-45D5-B1AD-273C883EF71E}" type="pres">
      <dgm:prSet presAssocID="{57A93B5F-7FD6-424B-8EE1-C9069AC36656}" presName="parTx" presStyleLbl="revTx" presStyleIdx="4" presStyleCnt="8">
        <dgm:presLayoutVars>
          <dgm:chMax val="0"/>
          <dgm:chPref val="0"/>
        </dgm:presLayoutVars>
      </dgm:prSet>
      <dgm:spPr/>
    </dgm:pt>
    <dgm:pt modelId="{E08099A4-628D-4103-A40F-E8838CB1A7BE}" type="pres">
      <dgm:prSet presAssocID="{57A93B5F-7FD6-424B-8EE1-C9069AC36656}" presName="txSpace" presStyleCnt="0"/>
      <dgm:spPr/>
    </dgm:pt>
    <dgm:pt modelId="{9619B38E-B30A-4878-AC67-675C3FE7FFA3}" type="pres">
      <dgm:prSet presAssocID="{57A93B5F-7FD6-424B-8EE1-C9069AC36656}" presName="desTx" presStyleLbl="revTx" presStyleIdx="5" presStyleCnt="8">
        <dgm:presLayoutVars/>
      </dgm:prSet>
      <dgm:spPr/>
    </dgm:pt>
    <dgm:pt modelId="{A611FC48-49BA-4FA3-AB02-58CA27135E59}" type="pres">
      <dgm:prSet presAssocID="{89FF9E5C-6144-48DD-9F50-CBF0E8587013}" presName="sibTrans" presStyleCnt="0"/>
      <dgm:spPr/>
    </dgm:pt>
    <dgm:pt modelId="{D1C914F0-55C4-4FE6-83FB-1F51B4BF7C34}" type="pres">
      <dgm:prSet presAssocID="{B755B594-40DD-4B46-ABEA-635A0B81CBEF}" presName="compNode" presStyleCnt="0"/>
      <dgm:spPr/>
    </dgm:pt>
    <dgm:pt modelId="{615E9BD4-2791-4A0D-9290-9F1A01DBA736}" type="pres">
      <dgm:prSet presAssocID="{B755B594-40DD-4B46-ABEA-635A0B81CBEF}"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ustomer review with solid fill"/>
        </a:ext>
      </dgm:extLst>
    </dgm:pt>
    <dgm:pt modelId="{F0BAC92D-CA1A-4291-BEF3-D4FF5D0C5A50}" type="pres">
      <dgm:prSet presAssocID="{B755B594-40DD-4B46-ABEA-635A0B81CBEF}" presName="iconSpace" presStyleCnt="0"/>
      <dgm:spPr/>
    </dgm:pt>
    <dgm:pt modelId="{732DE1B2-D63E-4482-AAD5-3743CF26E552}" type="pres">
      <dgm:prSet presAssocID="{B755B594-40DD-4B46-ABEA-635A0B81CBEF}" presName="parTx" presStyleLbl="revTx" presStyleIdx="6" presStyleCnt="8">
        <dgm:presLayoutVars>
          <dgm:chMax val="0"/>
          <dgm:chPref val="0"/>
        </dgm:presLayoutVars>
      </dgm:prSet>
      <dgm:spPr/>
    </dgm:pt>
    <dgm:pt modelId="{C3C79BBA-9BC9-48BF-82AC-70B959C697DF}" type="pres">
      <dgm:prSet presAssocID="{B755B594-40DD-4B46-ABEA-635A0B81CBEF}" presName="txSpace" presStyleCnt="0"/>
      <dgm:spPr/>
    </dgm:pt>
    <dgm:pt modelId="{136DE297-E7EC-43AB-93D0-81DEB68F2B10}" type="pres">
      <dgm:prSet presAssocID="{B755B594-40DD-4B46-ABEA-635A0B81CBEF}" presName="desTx" presStyleLbl="revTx" presStyleIdx="7" presStyleCnt="8">
        <dgm:presLayoutVars/>
      </dgm:prSet>
      <dgm:spPr/>
    </dgm:pt>
  </dgm:ptLst>
  <dgm:cxnLst>
    <dgm:cxn modelId="{3C8DEB15-FA98-4F22-9370-B94B414B70BD}" srcId="{458C1A5F-1A75-4ED4-809D-E7F8E22F6FD2}" destId="{B755B594-40DD-4B46-ABEA-635A0B81CBEF}" srcOrd="3" destOrd="0" parTransId="{55EDB48C-3721-4726-AEE4-E9BA24F97A3B}" sibTransId="{3B5AEED5-F655-40DD-9B2E-6FD78122EF85}"/>
    <dgm:cxn modelId="{6825613B-89A5-40D3-9CF6-9C93AA6E353E}" type="presOf" srcId="{458C1A5F-1A75-4ED4-809D-E7F8E22F6FD2}" destId="{F90D5D6D-DA19-4CE0-8179-99925333F08F}" srcOrd="0" destOrd="0" presId="urn:microsoft.com/office/officeart/2018/2/layout/IconLabelDescriptionList"/>
    <dgm:cxn modelId="{F2C64D48-AD07-480E-A0A8-E96BB7372787}" type="presOf" srcId="{57A93B5F-7FD6-424B-8EE1-C9069AC36656}" destId="{549B870C-58B5-45D5-B1AD-273C883EF71E}" srcOrd="0" destOrd="0" presId="urn:microsoft.com/office/officeart/2018/2/layout/IconLabelDescriptionList"/>
    <dgm:cxn modelId="{302A2E6C-DF25-4853-819F-62FF0E78F7C1}" srcId="{458C1A5F-1A75-4ED4-809D-E7F8E22F6FD2}" destId="{57A93B5F-7FD6-424B-8EE1-C9069AC36656}" srcOrd="2" destOrd="0" parTransId="{157240BF-DC72-4B94-841E-36F8820EAC0E}" sibTransId="{89FF9E5C-6144-48DD-9F50-CBF0E8587013}"/>
    <dgm:cxn modelId="{25DFF27E-2095-4E4F-9435-226B1798F1CE}" srcId="{458C1A5F-1A75-4ED4-809D-E7F8E22F6FD2}" destId="{4F65D2D6-3DA9-4308-99A2-CA8BAB46B9F8}" srcOrd="0" destOrd="0" parTransId="{09A356AE-5B3C-4506-8B4F-CBE14965193D}" sibTransId="{D7341235-3BC3-4925-A726-E5ED8261BFF6}"/>
    <dgm:cxn modelId="{C878CD80-95C8-4DF9-90EB-452090D4A979}" type="presOf" srcId="{4F65D2D6-3DA9-4308-99A2-CA8BAB46B9F8}" destId="{01381D1E-A770-4F2F-BF47-BFE38122632F}" srcOrd="0" destOrd="0" presId="urn:microsoft.com/office/officeart/2018/2/layout/IconLabelDescriptionList"/>
    <dgm:cxn modelId="{9B2C6B8E-8EB4-4833-9100-647F8A4D5FCE}" type="presOf" srcId="{5FEDBE58-7A7A-4E73-8296-10F3A4FBC666}" destId="{F64D4F6F-4293-4985-8215-4F0B2C2A4EF0}" srcOrd="0" destOrd="0" presId="urn:microsoft.com/office/officeart/2018/2/layout/IconLabelDescriptionList"/>
    <dgm:cxn modelId="{B062F7AF-016B-4CB5-9C45-50A9B4AEB763}" type="presOf" srcId="{01934E39-CBA7-479C-A5A0-863FBCF39B8E}" destId="{6F63F72B-69D5-4910-AF47-684D691D07AF}" srcOrd="0" destOrd="1" presId="urn:microsoft.com/office/officeart/2018/2/layout/IconLabelDescriptionList"/>
    <dgm:cxn modelId="{CD6E54C2-B8D7-40B9-9646-23169ADFA8AC}" srcId="{5FEDBE58-7A7A-4E73-8296-10F3A4FBC666}" destId="{1CB8A6AE-20BD-4954-93A8-260710B32979}" srcOrd="0" destOrd="0" parTransId="{447E1D2E-4C8E-4052-8591-E2D044097BA6}" sibTransId="{A45140D7-C370-473C-9242-564B7FEE6DD4}"/>
    <dgm:cxn modelId="{903A1BC3-9B75-4777-8FC8-8FDA0B826CD5}" type="presOf" srcId="{1CB8A6AE-20BD-4954-93A8-260710B32979}" destId="{6F63F72B-69D5-4910-AF47-684D691D07AF}" srcOrd="0" destOrd="0" presId="urn:microsoft.com/office/officeart/2018/2/layout/IconLabelDescriptionList"/>
    <dgm:cxn modelId="{39111ACF-DBEA-4A7A-8690-D51E4EF3E539}" srcId="{5FEDBE58-7A7A-4E73-8296-10F3A4FBC666}" destId="{01934E39-CBA7-479C-A5A0-863FBCF39B8E}" srcOrd="1" destOrd="0" parTransId="{04412024-E256-4A83-B828-51127125910A}" sibTransId="{D612C3B3-AC66-477E-AAC0-C03A5EEC2D71}"/>
    <dgm:cxn modelId="{B7FF24CF-9BD8-42F4-8434-6011121A45D0}" srcId="{458C1A5F-1A75-4ED4-809D-E7F8E22F6FD2}" destId="{5FEDBE58-7A7A-4E73-8296-10F3A4FBC666}" srcOrd="1" destOrd="0" parTransId="{86210921-E9AD-4A95-8B5F-32522273C2F4}" sibTransId="{7DAF357E-E05D-4CAF-93E9-986159FDDA46}"/>
    <dgm:cxn modelId="{789EF6F3-D545-470A-976D-3D37B8790FBC}" type="presOf" srcId="{B755B594-40DD-4B46-ABEA-635A0B81CBEF}" destId="{732DE1B2-D63E-4482-AAD5-3743CF26E552}" srcOrd="0" destOrd="0" presId="urn:microsoft.com/office/officeart/2018/2/layout/IconLabelDescriptionList"/>
    <dgm:cxn modelId="{68AF569D-FCE7-4D1A-87C6-9AB3E7D26A2F}" type="presParOf" srcId="{F90D5D6D-DA19-4CE0-8179-99925333F08F}" destId="{3531449E-32F1-42C0-A826-B52FD75D5659}" srcOrd="0" destOrd="0" presId="urn:microsoft.com/office/officeart/2018/2/layout/IconLabelDescriptionList"/>
    <dgm:cxn modelId="{90DBEBAC-9160-48A8-B569-2571AC1164F1}" type="presParOf" srcId="{3531449E-32F1-42C0-A826-B52FD75D5659}" destId="{81F9592E-5677-4A58-9571-75BAFBA91BA2}" srcOrd="0" destOrd="0" presId="urn:microsoft.com/office/officeart/2018/2/layout/IconLabelDescriptionList"/>
    <dgm:cxn modelId="{75E54BF8-76BC-42F0-A08C-8A0E13E2424C}" type="presParOf" srcId="{3531449E-32F1-42C0-A826-B52FD75D5659}" destId="{39D8C251-2302-4475-A1DA-3092358E8CC0}" srcOrd="1" destOrd="0" presId="urn:microsoft.com/office/officeart/2018/2/layout/IconLabelDescriptionList"/>
    <dgm:cxn modelId="{ED5A50C0-46D3-43DB-BB6F-D80F4B4A883E}" type="presParOf" srcId="{3531449E-32F1-42C0-A826-B52FD75D5659}" destId="{01381D1E-A770-4F2F-BF47-BFE38122632F}" srcOrd="2" destOrd="0" presId="urn:microsoft.com/office/officeart/2018/2/layout/IconLabelDescriptionList"/>
    <dgm:cxn modelId="{F48F77E7-A03C-4CBA-9502-6E1DA029AFA7}" type="presParOf" srcId="{3531449E-32F1-42C0-A826-B52FD75D5659}" destId="{0C8031F4-B6A5-4F16-96A4-BAD97C93C6FF}" srcOrd="3" destOrd="0" presId="urn:microsoft.com/office/officeart/2018/2/layout/IconLabelDescriptionList"/>
    <dgm:cxn modelId="{691EC639-3BA6-4E4A-BBDA-96FACBAFBC60}" type="presParOf" srcId="{3531449E-32F1-42C0-A826-B52FD75D5659}" destId="{B889E702-71C0-40F6-9264-60BE06EDDD1F}" srcOrd="4" destOrd="0" presId="urn:microsoft.com/office/officeart/2018/2/layout/IconLabelDescriptionList"/>
    <dgm:cxn modelId="{97C52344-5BA0-4810-9CFC-74829ADCC367}" type="presParOf" srcId="{F90D5D6D-DA19-4CE0-8179-99925333F08F}" destId="{F9DB6D0B-9D7A-48F2-8653-E6A6759AB152}" srcOrd="1" destOrd="0" presId="urn:microsoft.com/office/officeart/2018/2/layout/IconLabelDescriptionList"/>
    <dgm:cxn modelId="{6BA28BAD-20B1-4B3F-A621-44A89561FDDD}" type="presParOf" srcId="{F90D5D6D-DA19-4CE0-8179-99925333F08F}" destId="{6103E97A-67EE-4FDC-ACA6-6C4F961B665E}" srcOrd="2" destOrd="0" presId="urn:microsoft.com/office/officeart/2018/2/layout/IconLabelDescriptionList"/>
    <dgm:cxn modelId="{CC5AF86C-5525-4DBA-9526-BD34C9BBAF51}" type="presParOf" srcId="{6103E97A-67EE-4FDC-ACA6-6C4F961B665E}" destId="{3C1B17DA-E1D5-4D5F-BC34-2C61A388FD3C}" srcOrd="0" destOrd="0" presId="urn:microsoft.com/office/officeart/2018/2/layout/IconLabelDescriptionList"/>
    <dgm:cxn modelId="{4BD0913B-6093-4AF2-89D9-426D93989612}" type="presParOf" srcId="{6103E97A-67EE-4FDC-ACA6-6C4F961B665E}" destId="{61F7964A-D109-4CB7-A37C-8F440110E509}" srcOrd="1" destOrd="0" presId="urn:microsoft.com/office/officeart/2018/2/layout/IconLabelDescriptionList"/>
    <dgm:cxn modelId="{AB22DF18-E3D8-4A8A-8FEC-B54F62CFE6B3}" type="presParOf" srcId="{6103E97A-67EE-4FDC-ACA6-6C4F961B665E}" destId="{F64D4F6F-4293-4985-8215-4F0B2C2A4EF0}" srcOrd="2" destOrd="0" presId="urn:microsoft.com/office/officeart/2018/2/layout/IconLabelDescriptionList"/>
    <dgm:cxn modelId="{201D0FCA-BD7D-440D-AB96-9AF5D8A91416}" type="presParOf" srcId="{6103E97A-67EE-4FDC-ACA6-6C4F961B665E}" destId="{8BD40089-93CE-400C-80FA-E100102ACC6E}" srcOrd="3" destOrd="0" presId="urn:microsoft.com/office/officeart/2018/2/layout/IconLabelDescriptionList"/>
    <dgm:cxn modelId="{C7E98CCD-5C8A-46A4-92AF-60BC6B9A7F39}" type="presParOf" srcId="{6103E97A-67EE-4FDC-ACA6-6C4F961B665E}" destId="{6F63F72B-69D5-4910-AF47-684D691D07AF}" srcOrd="4" destOrd="0" presId="urn:microsoft.com/office/officeart/2018/2/layout/IconLabelDescriptionList"/>
    <dgm:cxn modelId="{495A9B23-BB51-4432-B607-334758704CFD}" type="presParOf" srcId="{F90D5D6D-DA19-4CE0-8179-99925333F08F}" destId="{2D836F1B-EF42-45CD-8223-6C34476A5714}" srcOrd="3" destOrd="0" presId="urn:microsoft.com/office/officeart/2018/2/layout/IconLabelDescriptionList"/>
    <dgm:cxn modelId="{3CA0B051-F082-4988-9F46-709D2713D23B}" type="presParOf" srcId="{F90D5D6D-DA19-4CE0-8179-99925333F08F}" destId="{8726B694-1D32-41EA-B874-6CA64DA5F279}" srcOrd="4" destOrd="0" presId="urn:microsoft.com/office/officeart/2018/2/layout/IconLabelDescriptionList"/>
    <dgm:cxn modelId="{96782C48-92D8-4F09-9F0F-6849564137A5}" type="presParOf" srcId="{8726B694-1D32-41EA-B874-6CA64DA5F279}" destId="{D24E9271-3E40-4D2B-A79C-B70764756C0B}" srcOrd="0" destOrd="0" presId="urn:microsoft.com/office/officeart/2018/2/layout/IconLabelDescriptionList"/>
    <dgm:cxn modelId="{300DC7D9-6295-46B1-AE98-EE9372EA2C5F}" type="presParOf" srcId="{8726B694-1D32-41EA-B874-6CA64DA5F279}" destId="{E9D7F268-6EA3-44B4-938C-9A27E0F95E81}" srcOrd="1" destOrd="0" presId="urn:microsoft.com/office/officeart/2018/2/layout/IconLabelDescriptionList"/>
    <dgm:cxn modelId="{062F4315-6847-42B7-9EFE-68D57AE9A905}" type="presParOf" srcId="{8726B694-1D32-41EA-B874-6CA64DA5F279}" destId="{549B870C-58B5-45D5-B1AD-273C883EF71E}" srcOrd="2" destOrd="0" presId="urn:microsoft.com/office/officeart/2018/2/layout/IconLabelDescriptionList"/>
    <dgm:cxn modelId="{9AB4279D-CA1D-495A-8C1E-69EC2EB116DE}" type="presParOf" srcId="{8726B694-1D32-41EA-B874-6CA64DA5F279}" destId="{E08099A4-628D-4103-A40F-E8838CB1A7BE}" srcOrd="3" destOrd="0" presId="urn:microsoft.com/office/officeart/2018/2/layout/IconLabelDescriptionList"/>
    <dgm:cxn modelId="{0C351E0A-9ADB-40A8-B4D0-113014E8CE2F}" type="presParOf" srcId="{8726B694-1D32-41EA-B874-6CA64DA5F279}" destId="{9619B38E-B30A-4878-AC67-675C3FE7FFA3}" srcOrd="4" destOrd="0" presId="urn:microsoft.com/office/officeart/2018/2/layout/IconLabelDescriptionList"/>
    <dgm:cxn modelId="{40454762-F59B-4A6C-BA69-3F24216A4171}" type="presParOf" srcId="{F90D5D6D-DA19-4CE0-8179-99925333F08F}" destId="{A611FC48-49BA-4FA3-AB02-58CA27135E59}" srcOrd="5" destOrd="0" presId="urn:microsoft.com/office/officeart/2018/2/layout/IconLabelDescriptionList"/>
    <dgm:cxn modelId="{9643B117-ED74-4CF0-B01D-C30155F7E268}" type="presParOf" srcId="{F90D5D6D-DA19-4CE0-8179-99925333F08F}" destId="{D1C914F0-55C4-4FE6-83FB-1F51B4BF7C34}" srcOrd="6" destOrd="0" presId="urn:microsoft.com/office/officeart/2018/2/layout/IconLabelDescriptionList"/>
    <dgm:cxn modelId="{8615C09B-E8FA-4170-AB1D-92E36A49C6A9}" type="presParOf" srcId="{D1C914F0-55C4-4FE6-83FB-1F51B4BF7C34}" destId="{615E9BD4-2791-4A0D-9290-9F1A01DBA736}" srcOrd="0" destOrd="0" presId="urn:microsoft.com/office/officeart/2018/2/layout/IconLabelDescriptionList"/>
    <dgm:cxn modelId="{084B3030-0E91-4B36-98E5-FDFAAF67A3E2}" type="presParOf" srcId="{D1C914F0-55C4-4FE6-83FB-1F51B4BF7C34}" destId="{F0BAC92D-CA1A-4291-BEF3-D4FF5D0C5A50}" srcOrd="1" destOrd="0" presId="urn:microsoft.com/office/officeart/2018/2/layout/IconLabelDescriptionList"/>
    <dgm:cxn modelId="{FEFD4A3C-2F9D-4C2C-8B0B-A644DDB2BA2A}" type="presParOf" srcId="{D1C914F0-55C4-4FE6-83FB-1F51B4BF7C34}" destId="{732DE1B2-D63E-4482-AAD5-3743CF26E552}" srcOrd="2" destOrd="0" presId="urn:microsoft.com/office/officeart/2018/2/layout/IconLabelDescriptionList"/>
    <dgm:cxn modelId="{69D64DED-986E-4E87-AB41-4AC0F051A94C}" type="presParOf" srcId="{D1C914F0-55C4-4FE6-83FB-1F51B4BF7C34}" destId="{C3C79BBA-9BC9-48BF-82AC-70B959C697DF}" srcOrd="3" destOrd="0" presId="urn:microsoft.com/office/officeart/2018/2/layout/IconLabelDescriptionList"/>
    <dgm:cxn modelId="{5510E846-F71E-4740-BE8E-9424EE44BD1D}" type="presParOf" srcId="{D1C914F0-55C4-4FE6-83FB-1F51B4BF7C34}" destId="{136DE297-E7EC-43AB-93D0-81DEB68F2B1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F67D8D-1398-4075-AD96-1957AEDA2D0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FC70825A-9F07-472D-B8E1-751127941E0A}">
      <dgm:prSet/>
      <dgm:spPr>
        <a:solidFill>
          <a:schemeClr val="accent6"/>
        </a:solidFill>
      </dgm:spPr>
      <dgm:t>
        <a:bodyPr/>
        <a:lstStyle/>
        <a:p>
          <a:r>
            <a:rPr lang="en-US"/>
            <a:t>AOC = The Administrative Office of the Courts</a:t>
          </a:r>
        </a:p>
      </dgm:t>
    </dgm:pt>
    <dgm:pt modelId="{1FE91E83-FD5C-4978-A0CB-EFA9CD454B6A}" type="parTrans" cxnId="{67A4D98E-E2DE-4AEB-841D-94C669F3FED2}">
      <dgm:prSet/>
      <dgm:spPr/>
      <dgm:t>
        <a:bodyPr/>
        <a:lstStyle/>
        <a:p>
          <a:endParaRPr lang="en-US"/>
        </a:p>
      </dgm:t>
    </dgm:pt>
    <dgm:pt modelId="{DE8F4B6C-9138-4FD7-923F-8A31252CCDD8}" type="sibTrans" cxnId="{67A4D98E-E2DE-4AEB-841D-94C669F3FED2}">
      <dgm:prSet/>
      <dgm:spPr/>
      <dgm:t>
        <a:bodyPr/>
        <a:lstStyle/>
        <a:p>
          <a:endParaRPr lang="en-US"/>
        </a:p>
      </dgm:t>
    </dgm:pt>
    <dgm:pt modelId="{4322B93D-2A77-42C9-B60B-AA79FE104DA2}">
      <dgm:prSet/>
      <dgm:spPr/>
      <dgm:t>
        <a:bodyPr/>
        <a:lstStyle/>
        <a:p>
          <a:r>
            <a:rPr lang="en-US"/>
            <a:t>Judicial Branch/Judicial Budget</a:t>
          </a:r>
          <a:endParaRPr lang="en-US" dirty="0"/>
        </a:p>
      </dgm:t>
    </dgm:pt>
    <dgm:pt modelId="{E6CE2360-565A-47CF-B738-6A42FA11BD1E}" type="parTrans" cxnId="{8BA9B4E7-2792-464C-8DB9-F9B6D33A0803}">
      <dgm:prSet/>
      <dgm:spPr/>
      <dgm:t>
        <a:bodyPr/>
        <a:lstStyle/>
        <a:p>
          <a:endParaRPr lang="en-US"/>
        </a:p>
      </dgm:t>
    </dgm:pt>
    <dgm:pt modelId="{C4A40851-0C0E-4417-906C-85DFFA9C0158}" type="sibTrans" cxnId="{8BA9B4E7-2792-464C-8DB9-F9B6D33A0803}">
      <dgm:prSet/>
      <dgm:spPr/>
      <dgm:t>
        <a:bodyPr/>
        <a:lstStyle/>
        <a:p>
          <a:endParaRPr lang="en-US"/>
        </a:p>
      </dgm:t>
    </dgm:pt>
    <dgm:pt modelId="{90004DA9-B022-48A5-B43A-8F3526824DA7}">
      <dgm:prSet/>
      <dgm:spPr/>
      <dgm:t>
        <a:bodyPr/>
        <a:lstStyle/>
        <a:p>
          <a:r>
            <a:rPr lang="en-US"/>
            <a:t>CourtNet 2.0</a:t>
          </a:r>
        </a:p>
      </dgm:t>
    </dgm:pt>
    <dgm:pt modelId="{2EFC0AF6-20C9-4CB6-B5DA-C27519CBDA7C}" type="parTrans" cxnId="{59E70888-2C40-4545-BCE9-8A237E81F916}">
      <dgm:prSet/>
      <dgm:spPr/>
      <dgm:t>
        <a:bodyPr/>
        <a:lstStyle/>
        <a:p>
          <a:endParaRPr lang="en-US"/>
        </a:p>
      </dgm:t>
    </dgm:pt>
    <dgm:pt modelId="{70477D47-E08F-429E-AEEE-8E5B77C1F1F9}" type="sibTrans" cxnId="{59E70888-2C40-4545-BCE9-8A237E81F916}">
      <dgm:prSet/>
      <dgm:spPr/>
      <dgm:t>
        <a:bodyPr/>
        <a:lstStyle/>
        <a:p>
          <a:endParaRPr lang="en-US"/>
        </a:p>
      </dgm:t>
    </dgm:pt>
    <dgm:pt modelId="{ADE045E1-13C6-4153-90F6-AC426A82ABA0}">
      <dgm:prSet/>
      <dgm:spPr/>
      <dgm:t>
        <a:bodyPr/>
        <a:lstStyle/>
        <a:p>
          <a:r>
            <a:rPr lang="en-US"/>
            <a:t>Judges and Clerks</a:t>
          </a:r>
        </a:p>
      </dgm:t>
    </dgm:pt>
    <dgm:pt modelId="{87004407-10AB-4AD6-B9F4-EE0A1C2EE50C}" type="parTrans" cxnId="{C9EFCB08-ACC5-4AA5-870D-33B526748AB5}">
      <dgm:prSet/>
      <dgm:spPr/>
      <dgm:t>
        <a:bodyPr/>
        <a:lstStyle/>
        <a:p>
          <a:endParaRPr lang="en-US"/>
        </a:p>
      </dgm:t>
    </dgm:pt>
    <dgm:pt modelId="{BFA61F31-01BC-4D94-9C50-194649F6C642}" type="sibTrans" cxnId="{C9EFCB08-ACC5-4AA5-870D-33B526748AB5}">
      <dgm:prSet/>
      <dgm:spPr/>
      <dgm:t>
        <a:bodyPr/>
        <a:lstStyle/>
        <a:p>
          <a:endParaRPr lang="en-US"/>
        </a:p>
      </dgm:t>
    </dgm:pt>
    <dgm:pt modelId="{C6FCA4C7-BCDE-4775-8B5E-4B43094AF820}">
      <dgm:prSet/>
      <dgm:spPr>
        <a:solidFill>
          <a:srgbClr val="0070C0"/>
        </a:solidFill>
      </dgm:spPr>
      <dgm:t>
        <a:bodyPr/>
        <a:lstStyle/>
        <a:p>
          <a:r>
            <a:rPr lang="en-US"/>
            <a:t>UPS</a:t>
          </a:r>
        </a:p>
      </dgm:t>
    </dgm:pt>
    <dgm:pt modelId="{105ED70C-D5DF-4B12-BF4D-0189CD31131F}" type="parTrans" cxnId="{1C780DCF-755E-4025-9F63-134852C451FB}">
      <dgm:prSet/>
      <dgm:spPr/>
      <dgm:t>
        <a:bodyPr/>
        <a:lstStyle/>
        <a:p>
          <a:endParaRPr lang="en-US"/>
        </a:p>
      </dgm:t>
    </dgm:pt>
    <dgm:pt modelId="{5FFBB830-5C89-45F1-A8E0-180DE68E702C}" type="sibTrans" cxnId="{1C780DCF-755E-4025-9F63-134852C451FB}">
      <dgm:prSet/>
      <dgm:spPr/>
      <dgm:t>
        <a:bodyPr/>
        <a:lstStyle/>
        <a:p>
          <a:endParaRPr lang="en-US"/>
        </a:p>
      </dgm:t>
    </dgm:pt>
    <dgm:pt modelId="{031B7877-F98D-4F60-9EE3-BF11A8E62436}">
      <dgm:prSet/>
      <dgm:spPr/>
      <dgm:t>
        <a:bodyPr/>
        <a:lstStyle/>
        <a:p>
          <a:r>
            <a:rPr lang="en-US"/>
            <a:t>Executive Branch/General Government</a:t>
          </a:r>
          <a:endParaRPr lang="en-US" dirty="0"/>
        </a:p>
      </dgm:t>
    </dgm:pt>
    <dgm:pt modelId="{30CCD26F-227E-4F1E-B32C-121EF20196C2}" type="parTrans" cxnId="{E64CA1C4-AE46-412F-B4F4-D459B606B60D}">
      <dgm:prSet/>
      <dgm:spPr/>
      <dgm:t>
        <a:bodyPr/>
        <a:lstStyle/>
        <a:p>
          <a:endParaRPr lang="en-US"/>
        </a:p>
      </dgm:t>
    </dgm:pt>
    <dgm:pt modelId="{AB0482F1-9FF5-4E48-BC7B-53EDB7C1746D}" type="sibTrans" cxnId="{E64CA1C4-AE46-412F-B4F4-D459B606B60D}">
      <dgm:prSet/>
      <dgm:spPr/>
      <dgm:t>
        <a:bodyPr/>
        <a:lstStyle/>
        <a:p>
          <a:endParaRPr lang="en-US"/>
        </a:p>
      </dgm:t>
    </dgm:pt>
    <dgm:pt modelId="{EE894D93-8998-4C6D-982C-47B5F5649DA0}">
      <dgm:prSet/>
      <dgm:spPr/>
      <dgm:t>
        <a:bodyPr/>
        <a:lstStyle/>
        <a:p>
          <a:r>
            <a:rPr lang="en-US"/>
            <a:t>Part of the Governor’s Budget</a:t>
          </a:r>
        </a:p>
      </dgm:t>
    </dgm:pt>
    <dgm:pt modelId="{335D09DE-E995-4896-8660-045777293A3A}" type="parTrans" cxnId="{954CD7E9-943E-446A-A672-2CD6A1C3003C}">
      <dgm:prSet/>
      <dgm:spPr/>
      <dgm:t>
        <a:bodyPr/>
        <a:lstStyle/>
        <a:p>
          <a:endParaRPr lang="en-US"/>
        </a:p>
      </dgm:t>
    </dgm:pt>
    <dgm:pt modelId="{7359A45C-FAD0-4AEE-8A6F-A22E391F6ECD}" type="sibTrans" cxnId="{954CD7E9-943E-446A-A672-2CD6A1C3003C}">
      <dgm:prSet/>
      <dgm:spPr/>
      <dgm:t>
        <a:bodyPr/>
        <a:lstStyle/>
        <a:p>
          <a:endParaRPr lang="en-US"/>
        </a:p>
      </dgm:t>
    </dgm:pt>
    <dgm:pt modelId="{0943D9CD-4D23-41C5-8376-A7C2CF988AD6}">
      <dgm:prSet/>
      <dgm:spPr/>
      <dgm:t>
        <a:bodyPr/>
        <a:lstStyle/>
        <a:p>
          <a:r>
            <a:rPr lang="en-US"/>
            <a:t>Commonwealth’s and County Attorneys</a:t>
          </a:r>
          <a:endParaRPr lang="en-US" dirty="0"/>
        </a:p>
      </dgm:t>
    </dgm:pt>
    <dgm:pt modelId="{08D91AB3-026E-4891-91E4-7B11D8CB8392}" type="parTrans" cxnId="{ACE5A4C5-B1BF-432B-BC05-16DE8649EEC4}">
      <dgm:prSet/>
      <dgm:spPr/>
      <dgm:t>
        <a:bodyPr/>
        <a:lstStyle/>
        <a:p>
          <a:endParaRPr lang="en-US"/>
        </a:p>
      </dgm:t>
    </dgm:pt>
    <dgm:pt modelId="{21647109-8308-4652-ACB4-0C1910A8A749}" type="sibTrans" cxnId="{ACE5A4C5-B1BF-432B-BC05-16DE8649EEC4}">
      <dgm:prSet/>
      <dgm:spPr/>
      <dgm:t>
        <a:bodyPr/>
        <a:lstStyle/>
        <a:p>
          <a:endParaRPr lang="en-US"/>
        </a:p>
      </dgm:t>
    </dgm:pt>
    <dgm:pt modelId="{69BCF02C-7AFD-41A9-AECF-4D86D431DD6D}" type="pres">
      <dgm:prSet presAssocID="{65F67D8D-1398-4075-AD96-1957AEDA2D06}" presName="linear" presStyleCnt="0">
        <dgm:presLayoutVars>
          <dgm:dir/>
          <dgm:animLvl val="lvl"/>
          <dgm:resizeHandles val="exact"/>
        </dgm:presLayoutVars>
      </dgm:prSet>
      <dgm:spPr/>
    </dgm:pt>
    <dgm:pt modelId="{222B79E7-2596-42A6-A8CE-3ED0AC835BBB}" type="pres">
      <dgm:prSet presAssocID="{FC70825A-9F07-472D-B8E1-751127941E0A}" presName="parentLin" presStyleCnt="0"/>
      <dgm:spPr/>
    </dgm:pt>
    <dgm:pt modelId="{0467C2E5-E705-4CC2-BBFA-D301710A045F}" type="pres">
      <dgm:prSet presAssocID="{FC70825A-9F07-472D-B8E1-751127941E0A}" presName="parentLeftMargin" presStyleLbl="node1" presStyleIdx="0" presStyleCnt="2"/>
      <dgm:spPr/>
    </dgm:pt>
    <dgm:pt modelId="{2B6ED038-20B9-4098-B7F7-E945D2772C2F}" type="pres">
      <dgm:prSet presAssocID="{FC70825A-9F07-472D-B8E1-751127941E0A}" presName="parentText" presStyleLbl="node1" presStyleIdx="0" presStyleCnt="2">
        <dgm:presLayoutVars>
          <dgm:chMax val="0"/>
          <dgm:bulletEnabled val="1"/>
        </dgm:presLayoutVars>
      </dgm:prSet>
      <dgm:spPr/>
    </dgm:pt>
    <dgm:pt modelId="{AF4B6AC9-C6D3-40BB-855E-21481B7F5B17}" type="pres">
      <dgm:prSet presAssocID="{FC70825A-9F07-472D-B8E1-751127941E0A}" presName="negativeSpace" presStyleCnt="0"/>
      <dgm:spPr/>
    </dgm:pt>
    <dgm:pt modelId="{10CA279E-8DAD-4E8A-B1CB-73B6C851C763}" type="pres">
      <dgm:prSet presAssocID="{FC70825A-9F07-472D-B8E1-751127941E0A}" presName="childText" presStyleLbl="conFgAcc1" presStyleIdx="0" presStyleCnt="2">
        <dgm:presLayoutVars>
          <dgm:bulletEnabled val="1"/>
        </dgm:presLayoutVars>
      </dgm:prSet>
      <dgm:spPr/>
    </dgm:pt>
    <dgm:pt modelId="{C6AC44B3-4FF7-4D65-86AC-12B155F8C92B}" type="pres">
      <dgm:prSet presAssocID="{DE8F4B6C-9138-4FD7-923F-8A31252CCDD8}" presName="spaceBetweenRectangles" presStyleCnt="0"/>
      <dgm:spPr/>
    </dgm:pt>
    <dgm:pt modelId="{0BA1B87A-DB7A-46CA-9B48-D1E97A59EFBD}" type="pres">
      <dgm:prSet presAssocID="{C6FCA4C7-BCDE-4775-8B5E-4B43094AF820}" presName="parentLin" presStyleCnt="0"/>
      <dgm:spPr/>
    </dgm:pt>
    <dgm:pt modelId="{108C6089-53BA-4213-8322-F1BC66F7E2FA}" type="pres">
      <dgm:prSet presAssocID="{C6FCA4C7-BCDE-4775-8B5E-4B43094AF820}" presName="parentLeftMargin" presStyleLbl="node1" presStyleIdx="0" presStyleCnt="2"/>
      <dgm:spPr/>
    </dgm:pt>
    <dgm:pt modelId="{41E312EE-D215-48D5-B9A0-285C33C90D46}" type="pres">
      <dgm:prSet presAssocID="{C6FCA4C7-BCDE-4775-8B5E-4B43094AF820}" presName="parentText" presStyleLbl="node1" presStyleIdx="1" presStyleCnt="2">
        <dgm:presLayoutVars>
          <dgm:chMax val="0"/>
          <dgm:bulletEnabled val="1"/>
        </dgm:presLayoutVars>
      </dgm:prSet>
      <dgm:spPr/>
    </dgm:pt>
    <dgm:pt modelId="{6BAAAF53-F5A3-4E03-9CCA-9846C3479D8C}" type="pres">
      <dgm:prSet presAssocID="{C6FCA4C7-BCDE-4775-8B5E-4B43094AF820}" presName="negativeSpace" presStyleCnt="0"/>
      <dgm:spPr/>
    </dgm:pt>
    <dgm:pt modelId="{7BE4B072-DFD2-479C-A78B-59EED34E0F15}" type="pres">
      <dgm:prSet presAssocID="{C6FCA4C7-BCDE-4775-8B5E-4B43094AF820}" presName="childText" presStyleLbl="conFgAcc1" presStyleIdx="1" presStyleCnt="2">
        <dgm:presLayoutVars>
          <dgm:bulletEnabled val="1"/>
        </dgm:presLayoutVars>
      </dgm:prSet>
      <dgm:spPr/>
    </dgm:pt>
  </dgm:ptLst>
  <dgm:cxnLst>
    <dgm:cxn modelId="{A2605A00-D97A-40D2-A568-E83803F927E1}" type="presOf" srcId="{FC70825A-9F07-472D-B8E1-751127941E0A}" destId="{2B6ED038-20B9-4098-B7F7-E945D2772C2F}" srcOrd="1" destOrd="0" presId="urn:microsoft.com/office/officeart/2005/8/layout/list1"/>
    <dgm:cxn modelId="{C9EFCB08-ACC5-4AA5-870D-33B526748AB5}" srcId="{FC70825A-9F07-472D-B8E1-751127941E0A}" destId="{ADE045E1-13C6-4153-90F6-AC426A82ABA0}" srcOrd="2" destOrd="0" parTransId="{87004407-10AB-4AD6-B9F4-EE0A1C2EE50C}" sibTransId="{BFA61F31-01BC-4D94-9C50-194649F6C642}"/>
    <dgm:cxn modelId="{8F9EE417-F696-4ABC-95CF-74469D7A4CA6}" type="presOf" srcId="{4322B93D-2A77-42C9-B60B-AA79FE104DA2}" destId="{10CA279E-8DAD-4E8A-B1CB-73B6C851C763}" srcOrd="0" destOrd="0" presId="urn:microsoft.com/office/officeart/2005/8/layout/list1"/>
    <dgm:cxn modelId="{FB82CD25-16AB-45D4-85C8-4C2FE68328E5}" type="presOf" srcId="{ADE045E1-13C6-4153-90F6-AC426A82ABA0}" destId="{10CA279E-8DAD-4E8A-B1CB-73B6C851C763}" srcOrd="0" destOrd="2" presId="urn:microsoft.com/office/officeart/2005/8/layout/list1"/>
    <dgm:cxn modelId="{F6C80366-E360-4C2A-935C-5926053BCF66}" type="presOf" srcId="{C6FCA4C7-BCDE-4775-8B5E-4B43094AF820}" destId="{41E312EE-D215-48D5-B9A0-285C33C90D46}" srcOrd="1" destOrd="0" presId="urn:microsoft.com/office/officeart/2005/8/layout/list1"/>
    <dgm:cxn modelId="{08F0E854-7328-4109-AE61-E629928D35DA}" type="presOf" srcId="{C6FCA4C7-BCDE-4775-8B5E-4B43094AF820}" destId="{108C6089-53BA-4213-8322-F1BC66F7E2FA}" srcOrd="0" destOrd="0" presId="urn:microsoft.com/office/officeart/2005/8/layout/list1"/>
    <dgm:cxn modelId="{BF696976-FA36-455B-96CE-ED4B7FD312B1}" type="presOf" srcId="{031B7877-F98D-4F60-9EE3-BF11A8E62436}" destId="{7BE4B072-DFD2-479C-A78B-59EED34E0F15}" srcOrd="0" destOrd="1" presId="urn:microsoft.com/office/officeart/2005/8/layout/list1"/>
    <dgm:cxn modelId="{59E70888-2C40-4545-BCE9-8A237E81F916}" srcId="{FC70825A-9F07-472D-B8E1-751127941E0A}" destId="{90004DA9-B022-48A5-B43A-8F3526824DA7}" srcOrd="1" destOrd="0" parTransId="{2EFC0AF6-20C9-4CB6-B5DA-C27519CBDA7C}" sibTransId="{70477D47-E08F-429E-AEEE-8E5B77C1F1F9}"/>
    <dgm:cxn modelId="{67A4D98E-E2DE-4AEB-841D-94C669F3FED2}" srcId="{65F67D8D-1398-4075-AD96-1957AEDA2D06}" destId="{FC70825A-9F07-472D-B8E1-751127941E0A}" srcOrd="0" destOrd="0" parTransId="{1FE91E83-FD5C-4978-A0CB-EFA9CD454B6A}" sibTransId="{DE8F4B6C-9138-4FD7-923F-8A31252CCDD8}"/>
    <dgm:cxn modelId="{7530BF9D-D88D-47B4-911E-499BDAF02C46}" type="presOf" srcId="{EE894D93-8998-4C6D-982C-47B5F5649DA0}" destId="{7BE4B072-DFD2-479C-A78B-59EED34E0F15}" srcOrd="0" destOrd="2" presId="urn:microsoft.com/office/officeart/2005/8/layout/list1"/>
    <dgm:cxn modelId="{993E9CB6-305E-40AE-9516-FF4AFB0B758D}" type="presOf" srcId="{90004DA9-B022-48A5-B43A-8F3526824DA7}" destId="{10CA279E-8DAD-4E8A-B1CB-73B6C851C763}" srcOrd="0" destOrd="1" presId="urn:microsoft.com/office/officeart/2005/8/layout/list1"/>
    <dgm:cxn modelId="{1634BEBD-E082-4A26-8C04-7C1BCCEC6C13}" type="presOf" srcId="{65F67D8D-1398-4075-AD96-1957AEDA2D06}" destId="{69BCF02C-7AFD-41A9-AECF-4D86D431DD6D}" srcOrd="0" destOrd="0" presId="urn:microsoft.com/office/officeart/2005/8/layout/list1"/>
    <dgm:cxn modelId="{E64CA1C4-AE46-412F-B4F4-D459B606B60D}" srcId="{C6FCA4C7-BCDE-4775-8B5E-4B43094AF820}" destId="{031B7877-F98D-4F60-9EE3-BF11A8E62436}" srcOrd="1" destOrd="0" parTransId="{30CCD26F-227E-4F1E-B32C-121EF20196C2}" sibTransId="{AB0482F1-9FF5-4E48-BC7B-53EDB7C1746D}"/>
    <dgm:cxn modelId="{ACE5A4C5-B1BF-432B-BC05-16DE8649EEC4}" srcId="{C6FCA4C7-BCDE-4775-8B5E-4B43094AF820}" destId="{0943D9CD-4D23-41C5-8376-A7C2CF988AD6}" srcOrd="0" destOrd="0" parTransId="{08D91AB3-026E-4891-91E4-7B11D8CB8392}" sibTransId="{21647109-8308-4652-ACB4-0C1910A8A749}"/>
    <dgm:cxn modelId="{1C780DCF-755E-4025-9F63-134852C451FB}" srcId="{65F67D8D-1398-4075-AD96-1957AEDA2D06}" destId="{C6FCA4C7-BCDE-4775-8B5E-4B43094AF820}" srcOrd="1" destOrd="0" parTransId="{105ED70C-D5DF-4B12-BF4D-0189CD31131F}" sibTransId="{5FFBB830-5C89-45F1-A8E0-180DE68E702C}"/>
    <dgm:cxn modelId="{8BA9B4E7-2792-464C-8DB9-F9B6D33A0803}" srcId="{FC70825A-9F07-472D-B8E1-751127941E0A}" destId="{4322B93D-2A77-42C9-B60B-AA79FE104DA2}" srcOrd="0" destOrd="0" parTransId="{E6CE2360-565A-47CF-B738-6A42FA11BD1E}" sibTransId="{C4A40851-0C0E-4417-906C-85DFFA9C0158}"/>
    <dgm:cxn modelId="{954CD7E9-943E-446A-A672-2CD6A1C3003C}" srcId="{C6FCA4C7-BCDE-4775-8B5E-4B43094AF820}" destId="{EE894D93-8998-4C6D-982C-47B5F5649DA0}" srcOrd="2" destOrd="0" parTransId="{335D09DE-E995-4896-8660-045777293A3A}" sibTransId="{7359A45C-FAD0-4AEE-8A6F-A22E391F6ECD}"/>
    <dgm:cxn modelId="{83FC16F4-259E-4AD2-B295-87B3CA092B5A}" type="presOf" srcId="{0943D9CD-4D23-41C5-8376-A7C2CF988AD6}" destId="{7BE4B072-DFD2-479C-A78B-59EED34E0F15}" srcOrd="0" destOrd="0" presId="urn:microsoft.com/office/officeart/2005/8/layout/list1"/>
    <dgm:cxn modelId="{50EAEBFF-0C90-4E64-9427-BFE5F9396BDA}" type="presOf" srcId="{FC70825A-9F07-472D-B8E1-751127941E0A}" destId="{0467C2E5-E705-4CC2-BBFA-D301710A045F}" srcOrd="0" destOrd="0" presId="urn:microsoft.com/office/officeart/2005/8/layout/list1"/>
    <dgm:cxn modelId="{32E682DD-1AA0-4205-A29A-E17F668DD18D}" type="presParOf" srcId="{69BCF02C-7AFD-41A9-AECF-4D86D431DD6D}" destId="{222B79E7-2596-42A6-A8CE-3ED0AC835BBB}" srcOrd="0" destOrd="0" presId="urn:microsoft.com/office/officeart/2005/8/layout/list1"/>
    <dgm:cxn modelId="{AFDC36F0-F8F9-4426-806B-AAF68CDE85A6}" type="presParOf" srcId="{222B79E7-2596-42A6-A8CE-3ED0AC835BBB}" destId="{0467C2E5-E705-4CC2-BBFA-D301710A045F}" srcOrd="0" destOrd="0" presId="urn:microsoft.com/office/officeart/2005/8/layout/list1"/>
    <dgm:cxn modelId="{F52B47DA-8B1E-45C5-A9C6-3DE1A36F5D43}" type="presParOf" srcId="{222B79E7-2596-42A6-A8CE-3ED0AC835BBB}" destId="{2B6ED038-20B9-4098-B7F7-E945D2772C2F}" srcOrd="1" destOrd="0" presId="urn:microsoft.com/office/officeart/2005/8/layout/list1"/>
    <dgm:cxn modelId="{2DE1DDA1-5C61-42C8-A0EB-AE9F0148B7C4}" type="presParOf" srcId="{69BCF02C-7AFD-41A9-AECF-4D86D431DD6D}" destId="{AF4B6AC9-C6D3-40BB-855E-21481B7F5B17}" srcOrd="1" destOrd="0" presId="urn:microsoft.com/office/officeart/2005/8/layout/list1"/>
    <dgm:cxn modelId="{9673AF4D-D573-44A7-A472-61EACFADAAF1}" type="presParOf" srcId="{69BCF02C-7AFD-41A9-AECF-4D86D431DD6D}" destId="{10CA279E-8DAD-4E8A-B1CB-73B6C851C763}" srcOrd="2" destOrd="0" presId="urn:microsoft.com/office/officeart/2005/8/layout/list1"/>
    <dgm:cxn modelId="{867F6483-9198-4E41-AAD1-E264FF1929EB}" type="presParOf" srcId="{69BCF02C-7AFD-41A9-AECF-4D86D431DD6D}" destId="{C6AC44B3-4FF7-4D65-86AC-12B155F8C92B}" srcOrd="3" destOrd="0" presId="urn:microsoft.com/office/officeart/2005/8/layout/list1"/>
    <dgm:cxn modelId="{64AFADB7-39AA-4774-B8CB-40461CB59F7E}" type="presParOf" srcId="{69BCF02C-7AFD-41A9-AECF-4D86D431DD6D}" destId="{0BA1B87A-DB7A-46CA-9B48-D1E97A59EFBD}" srcOrd="4" destOrd="0" presId="urn:microsoft.com/office/officeart/2005/8/layout/list1"/>
    <dgm:cxn modelId="{070F6812-614E-4F56-A798-B9D8585EF973}" type="presParOf" srcId="{0BA1B87A-DB7A-46CA-9B48-D1E97A59EFBD}" destId="{108C6089-53BA-4213-8322-F1BC66F7E2FA}" srcOrd="0" destOrd="0" presId="urn:microsoft.com/office/officeart/2005/8/layout/list1"/>
    <dgm:cxn modelId="{475D3130-CCA5-4D5D-B0DE-03F2F9179774}" type="presParOf" srcId="{0BA1B87A-DB7A-46CA-9B48-D1E97A59EFBD}" destId="{41E312EE-D215-48D5-B9A0-285C33C90D46}" srcOrd="1" destOrd="0" presId="urn:microsoft.com/office/officeart/2005/8/layout/list1"/>
    <dgm:cxn modelId="{BEBC18FA-606B-43FE-A296-B73E52FF11DE}" type="presParOf" srcId="{69BCF02C-7AFD-41A9-AECF-4D86D431DD6D}" destId="{6BAAAF53-F5A3-4E03-9CCA-9846C3479D8C}" srcOrd="5" destOrd="0" presId="urn:microsoft.com/office/officeart/2005/8/layout/list1"/>
    <dgm:cxn modelId="{05A5057E-D31E-4314-82F3-BE1DFF0D1FEE}" type="presParOf" srcId="{69BCF02C-7AFD-41A9-AECF-4D86D431DD6D}" destId="{7BE4B072-DFD2-479C-A78B-59EED34E0F1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CD2AE4-1B8E-422D-901A-B741A49418E4}" type="doc">
      <dgm:prSet loTypeId="urn:microsoft.com/office/officeart/2016/7/layout/RepeatingBendingProcessNew" loCatId="process" qsTypeId="urn:microsoft.com/office/officeart/2005/8/quickstyle/simple1" qsCatId="simple" csTypeId="urn:microsoft.com/office/officeart/2005/8/colors/accent0_3" csCatId="mainScheme" phldr="1"/>
      <dgm:spPr/>
      <dgm:t>
        <a:bodyPr/>
        <a:lstStyle/>
        <a:p>
          <a:endParaRPr lang="en-US"/>
        </a:p>
      </dgm:t>
    </dgm:pt>
    <dgm:pt modelId="{1B23AB54-3339-4D8C-A181-15DA64309B20}">
      <dgm:prSet/>
      <dgm:spPr/>
      <dgm:t>
        <a:bodyPr/>
        <a:lstStyle/>
        <a:p>
          <a:r>
            <a:rPr lang="en-US"/>
            <a:t>Funded in the 2024 session for FY25 &amp; FY26</a:t>
          </a:r>
        </a:p>
      </dgm:t>
    </dgm:pt>
    <dgm:pt modelId="{27678F17-68B5-46F5-B515-B4CEA9C3AAB7}" type="parTrans" cxnId="{E6064ECF-B6FC-47EA-9D80-C13AC5192DDF}">
      <dgm:prSet/>
      <dgm:spPr/>
      <dgm:t>
        <a:bodyPr/>
        <a:lstStyle/>
        <a:p>
          <a:endParaRPr lang="en-US"/>
        </a:p>
      </dgm:t>
    </dgm:pt>
    <dgm:pt modelId="{D430E3C2-D860-4C12-AB66-42936A04E629}" type="sibTrans" cxnId="{E6064ECF-B6FC-47EA-9D80-C13AC5192DDF}">
      <dgm:prSet/>
      <dgm:spPr/>
      <dgm:t>
        <a:bodyPr/>
        <a:lstStyle/>
        <a:p>
          <a:endParaRPr lang="en-US"/>
        </a:p>
      </dgm:t>
    </dgm:pt>
    <dgm:pt modelId="{1C4F01AF-6455-4FF7-803D-CD70A40240B6}">
      <dgm:prSet/>
      <dgm:spPr/>
      <dgm:t>
        <a:bodyPr/>
        <a:lstStyle/>
        <a:p>
          <a:r>
            <a:rPr lang="en-US"/>
            <a:t>Council developed an implementation plan and policies for both Commonwealth’s and County Attorneys</a:t>
          </a:r>
        </a:p>
      </dgm:t>
    </dgm:pt>
    <dgm:pt modelId="{DFB72125-B92A-400D-A158-1E2D3A38276A}" type="parTrans" cxnId="{342CDFFF-B364-47AE-A372-A7A8C367D2F1}">
      <dgm:prSet/>
      <dgm:spPr/>
      <dgm:t>
        <a:bodyPr/>
        <a:lstStyle/>
        <a:p>
          <a:endParaRPr lang="en-US"/>
        </a:p>
      </dgm:t>
    </dgm:pt>
    <dgm:pt modelId="{7F1BDCA1-D2F7-4AD8-9B67-F1A3DBD2570B}" type="sibTrans" cxnId="{342CDFFF-B364-47AE-A372-A7A8C367D2F1}">
      <dgm:prSet/>
      <dgm:spPr/>
      <dgm:t>
        <a:bodyPr/>
        <a:lstStyle/>
        <a:p>
          <a:endParaRPr lang="en-US"/>
        </a:p>
      </dgm:t>
    </dgm:pt>
    <dgm:pt modelId="{F4526B98-2143-4B6E-A89E-4AA7B95EC646}">
      <dgm:prSet/>
      <dgm:spPr/>
      <dgm:t>
        <a:bodyPr/>
        <a:lstStyle/>
        <a:p>
          <a:r>
            <a:rPr lang="en-US"/>
            <a:t>Each Elected Commonwealth’s and County Attorney was required to request reclassification of their current staff within the new classification plan</a:t>
          </a:r>
        </a:p>
      </dgm:t>
    </dgm:pt>
    <dgm:pt modelId="{357804A2-A5DB-41EE-95DF-771BC7B2C1B7}" type="parTrans" cxnId="{FBE77BF4-1096-4496-99CC-78D394130088}">
      <dgm:prSet/>
      <dgm:spPr/>
      <dgm:t>
        <a:bodyPr/>
        <a:lstStyle/>
        <a:p>
          <a:endParaRPr lang="en-US"/>
        </a:p>
      </dgm:t>
    </dgm:pt>
    <dgm:pt modelId="{6FF18518-C84A-40D9-AD94-DDBD7BCE5AE8}" type="sibTrans" cxnId="{FBE77BF4-1096-4496-99CC-78D394130088}">
      <dgm:prSet/>
      <dgm:spPr/>
      <dgm:t>
        <a:bodyPr/>
        <a:lstStyle/>
        <a:p>
          <a:endParaRPr lang="en-US"/>
        </a:p>
      </dgm:t>
    </dgm:pt>
    <dgm:pt modelId="{5DC9FCBE-296A-4519-8B14-4BBBC7709BE3}">
      <dgm:prSet/>
      <dgm:spPr/>
      <dgm:t>
        <a:bodyPr/>
        <a:lstStyle/>
        <a:p>
          <a:r>
            <a:rPr lang="en-US"/>
            <a:t>Requirements include</a:t>
          </a:r>
        </a:p>
        <a:p>
          <a:r>
            <a:rPr lang="en-US"/>
            <a:t>Years of Experience in the UPS or DPA</a:t>
          </a:r>
        </a:p>
      </dgm:t>
    </dgm:pt>
    <dgm:pt modelId="{A5E64488-63FF-4B11-8E65-8385022F2DD2}" type="parTrans" cxnId="{094F41E7-AE13-49B5-993B-9DAD2A92E311}">
      <dgm:prSet/>
      <dgm:spPr/>
      <dgm:t>
        <a:bodyPr/>
        <a:lstStyle/>
        <a:p>
          <a:endParaRPr lang="en-US"/>
        </a:p>
      </dgm:t>
    </dgm:pt>
    <dgm:pt modelId="{E621560F-B37E-4BA8-994B-8C2D319087C8}" type="sibTrans" cxnId="{094F41E7-AE13-49B5-993B-9DAD2A92E311}">
      <dgm:prSet/>
      <dgm:spPr/>
      <dgm:t>
        <a:bodyPr/>
        <a:lstStyle/>
        <a:p>
          <a:endParaRPr lang="en-US"/>
        </a:p>
      </dgm:t>
    </dgm:pt>
    <dgm:pt modelId="{362DC1B2-4B36-464A-9D00-2B59E48C147D}">
      <dgm:prSet/>
      <dgm:spPr/>
      <dgm:t>
        <a:bodyPr/>
        <a:lstStyle/>
        <a:p>
          <a:r>
            <a:rPr lang="en-US"/>
            <a:t>Some exceptions to the Plan were granted on a case by case basis</a:t>
          </a:r>
        </a:p>
      </dgm:t>
    </dgm:pt>
    <dgm:pt modelId="{E2F672C6-C587-475A-98D9-05D958DBF3B1}" type="parTrans" cxnId="{9A8C6C8E-4624-4E94-A726-C58FDC0B259A}">
      <dgm:prSet/>
      <dgm:spPr/>
      <dgm:t>
        <a:bodyPr/>
        <a:lstStyle/>
        <a:p>
          <a:endParaRPr lang="en-US"/>
        </a:p>
      </dgm:t>
    </dgm:pt>
    <dgm:pt modelId="{A4BFB093-AC5D-4941-BDB4-A74D89515F86}" type="sibTrans" cxnId="{9A8C6C8E-4624-4E94-A726-C58FDC0B259A}">
      <dgm:prSet/>
      <dgm:spPr/>
      <dgm:t>
        <a:bodyPr/>
        <a:lstStyle/>
        <a:p>
          <a:endParaRPr lang="en-US"/>
        </a:p>
      </dgm:t>
    </dgm:pt>
    <dgm:pt modelId="{4A1A3A9E-6421-4499-930F-E5644EC54F16}" type="pres">
      <dgm:prSet presAssocID="{CDCD2AE4-1B8E-422D-901A-B741A49418E4}" presName="Name0" presStyleCnt="0">
        <dgm:presLayoutVars>
          <dgm:dir/>
          <dgm:resizeHandles val="exact"/>
        </dgm:presLayoutVars>
      </dgm:prSet>
      <dgm:spPr/>
    </dgm:pt>
    <dgm:pt modelId="{6E4F3900-12ED-4695-ABD5-5768C2E5842A}" type="pres">
      <dgm:prSet presAssocID="{1B23AB54-3339-4D8C-A181-15DA64309B20}" presName="node" presStyleLbl="node1" presStyleIdx="0" presStyleCnt="5">
        <dgm:presLayoutVars>
          <dgm:bulletEnabled val="1"/>
        </dgm:presLayoutVars>
      </dgm:prSet>
      <dgm:spPr/>
    </dgm:pt>
    <dgm:pt modelId="{CA59CB8B-CE26-4FA1-B3B0-763A6218EADB}" type="pres">
      <dgm:prSet presAssocID="{D430E3C2-D860-4C12-AB66-42936A04E629}" presName="sibTrans" presStyleLbl="sibTrans1D1" presStyleIdx="0" presStyleCnt="4"/>
      <dgm:spPr/>
    </dgm:pt>
    <dgm:pt modelId="{0ADAD371-FCC0-4B02-9AB1-C2C295B647E1}" type="pres">
      <dgm:prSet presAssocID="{D430E3C2-D860-4C12-AB66-42936A04E629}" presName="connectorText" presStyleLbl="sibTrans1D1" presStyleIdx="0" presStyleCnt="4"/>
      <dgm:spPr/>
    </dgm:pt>
    <dgm:pt modelId="{D580A67C-3F3A-49FE-823C-250BA62FAE04}" type="pres">
      <dgm:prSet presAssocID="{1C4F01AF-6455-4FF7-803D-CD70A40240B6}" presName="node" presStyleLbl="node1" presStyleIdx="1" presStyleCnt="5">
        <dgm:presLayoutVars>
          <dgm:bulletEnabled val="1"/>
        </dgm:presLayoutVars>
      </dgm:prSet>
      <dgm:spPr/>
    </dgm:pt>
    <dgm:pt modelId="{3F246FF3-D9A8-4F5D-A65A-F90CF89C75A9}" type="pres">
      <dgm:prSet presAssocID="{7F1BDCA1-D2F7-4AD8-9B67-F1A3DBD2570B}" presName="sibTrans" presStyleLbl="sibTrans1D1" presStyleIdx="1" presStyleCnt="4"/>
      <dgm:spPr/>
    </dgm:pt>
    <dgm:pt modelId="{42E5C8B4-CF5A-4FBC-93B9-C832B69EDA4C}" type="pres">
      <dgm:prSet presAssocID="{7F1BDCA1-D2F7-4AD8-9B67-F1A3DBD2570B}" presName="connectorText" presStyleLbl="sibTrans1D1" presStyleIdx="1" presStyleCnt="4"/>
      <dgm:spPr/>
    </dgm:pt>
    <dgm:pt modelId="{62D355D1-A55D-4AAE-BE74-52351BA2F7C2}" type="pres">
      <dgm:prSet presAssocID="{F4526B98-2143-4B6E-A89E-4AA7B95EC646}" presName="node" presStyleLbl="node1" presStyleIdx="2" presStyleCnt="5">
        <dgm:presLayoutVars>
          <dgm:bulletEnabled val="1"/>
        </dgm:presLayoutVars>
      </dgm:prSet>
      <dgm:spPr/>
    </dgm:pt>
    <dgm:pt modelId="{A464464D-5EC1-4034-9A70-3F6E94E88303}" type="pres">
      <dgm:prSet presAssocID="{6FF18518-C84A-40D9-AD94-DDBD7BCE5AE8}" presName="sibTrans" presStyleLbl="sibTrans1D1" presStyleIdx="2" presStyleCnt="4"/>
      <dgm:spPr/>
    </dgm:pt>
    <dgm:pt modelId="{D76DCADB-35E2-40D4-8573-C11642000B31}" type="pres">
      <dgm:prSet presAssocID="{6FF18518-C84A-40D9-AD94-DDBD7BCE5AE8}" presName="connectorText" presStyleLbl="sibTrans1D1" presStyleIdx="2" presStyleCnt="4"/>
      <dgm:spPr/>
    </dgm:pt>
    <dgm:pt modelId="{4E258D0F-BB37-4553-B2ED-9758DADCB048}" type="pres">
      <dgm:prSet presAssocID="{5DC9FCBE-296A-4519-8B14-4BBBC7709BE3}" presName="node" presStyleLbl="node1" presStyleIdx="3" presStyleCnt="5">
        <dgm:presLayoutVars>
          <dgm:bulletEnabled val="1"/>
        </dgm:presLayoutVars>
      </dgm:prSet>
      <dgm:spPr/>
    </dgm:pt>
    <dgm:pt modelId="{F1986DC0-205D-4755-96DA-3AF88020282F}" type="pres">
      <dgm:prSet presAssocID="{E621560F-B37E-4BA8-994B-8C2D319087C8}" presName="sibTrans" presStyleLbl="sibTrans1D1" presStyleIdx="3" presStyleCnt="4"/>
      <dgm:spPr/>
    </dgm:pt>
    <dgm:pt modelId="{4DF24DFC-FEC8-4BAF-B81A-1CCB044D613C}" type="pres">
      <dgm:prSet presAssocID="{E621560F-B37E-4BA8-994B-8C2D319087C8}" presName="connectorText" presStyleLbl="sibTrans1D1" presStyleIdx="3" presStyleCnt="4"/>
      <dgm:spPr/>
    </dgm:pt>
    <dgm:pt modelId="{46F29283-1D28-4E9A-A851-E89B4E8D2801}" type="pres">
      <dgm:prSet presAssocID="{362DC1B2-4B36-464A-9D00-2B59E48C147D}" presName="node" presStyleLbl="node1" presStyleIdx="4" presStyleCnt="5">
        <dgm:presLayoutVars>
          <dgm:bulletEnabled val="1"/>
        </dgm:presLayoutVars>
      </dgm:prSet>
      <dgm:spPr/>
    </dgm:pt>
  </dgm:ptLst>
  <dgm:cxnLst>
    <dgm:cxn modelId="{84DB1908-DFF7-4DA5-A98E-7C18544ED193}" type="presOf" srcId="{362DC1B2-4B36-464A-9D00-2B59E48C147D}" destId="{46F29283-1D28-4E9A-A851-E89B4E8D2801}" srcOrd="0" destOrd="0" presId="urn:microsoft.com/office/officeart/2016/7/layout/RepeatingBendingProcessNew"/>
    <dgm:cxn modelId="{49654B0F-A415-4EBE-9778-D65EAFBE80F5}" type="presOf" srcId="{E621560F-B37E-4BA8-994B-8C2D319087C8}" destId="{4DF24DFC-FEC8-4BAF-B81A-1CCB044D613C}" srcOrd="1" destOrd="0" presId="urn:microsoft.com/office/officeart/2016/7/layout/RepeatingBendingProcessNew"/>
    <dgm:cxn modelId="{CC956734-3818-438F-B167-EC96B521B93E}" type="presOf" srcId="{5DC9FCBE-296A-4519-8B14-4BBBC7709BE3}" destId="{4E258D0F-BB37-4553-B2ED-9758DADCB048}" srcOrd="0" destOrd="0" presId="urn:microsoft.com/office/officeart/2016/7/layout/RepeatingBendingProcessNew"/>
    <dgm:cxn modelId="{E3649B55-3D58-4C5A-8AD4-684C91BB1C65}" type="presOf" srcId="{7F1BDCA1-D2F7-4AD8-9B67-F1A3DBD2570B}" destId="{3F246FF3-D9A8-4F5D-A65A-F90CF89C75A9}" srcOrd="0" destOrd="0" presId="urn:microsoft.com/office/officeart/2016/7/layout/RepeatingBendingProcessNew"/>
    <dgm:cxn modelId="{BE8AA484-4828-4631-A1F9-80CC3F3970D2}" type="presOf" srcId="{1C4F01AF-6455-4FF7-803D-CD70A40240B6}" destId="{D580A67C-3F3A-49FE-823C-250BA62FAE04}" srcOrd="0" destOrd="0" presId="urn:microsoft.com/office/officeart/2016/7/layout/RepeatingBendingProcessNew"/>
    <dgm:cxn modelId="{9A8C6C8E-4624-4E94-A726-C58FDC0B259A}" srcId="{CDCD2AE4-1B8E-422D-901A-B741A49418E4}" destId="{362DC1B2-4B36-464A-9D00-2B59E48C147D}" srcOrd="4" destOrd="0" parTransId="{E2F672C6-C587-475A-98D9-05D958DBF3B1}" sibTransId="{A4BFB093-AC5D-4941-BDB4-A74D89515F86}"/>
    <dgm:cxn modelId="{AC5B2F95-155E-4F1A-8ABB-389CDBCC59D3}" type="presOf" srcId="{7F1BDCA1-D2F7-4AD8-9B67-F1A3DBD2570B}" destId="{42E5C8B4-CF5A-4FBC-93B9-C832B69EDA4C}" srcOrd="1" destOrd="0" presId="urn:microsoft.com/office/officeart/2016/7/layout/RepeatingBendingProcessNew"/>
    <dgm:cxn modelId="{A47C969F-B067-4189-B947-E00447749D20}" type="presOf" srcId="{1B23AB54-3339-4D8C-A181-15DA64309B20}" destId="{6E4F3900-12ED-4695-ABD5-5768C2E5842A}" srcOrd="0" destOrd="0" presId="urn:microsoft.com/office/officeart/2016/7/layout/RepeatingBendingProcessNew"/>
    <dgm:cxn modelId="{5BCF5AAE-D89E-4F56-BE9C-0FBC16FD520E}" type="presOf" srcId="{CDCD2AE4-1B8E-422D-901A-B741A49418E4}" destId="{4A1A3A9E-6421-4499-930F-E5644EC54F16}" srcOrd="0" destOrd="0" presId="urn:microsoft.com/office/officeart/2016/7/layout/RepeatingBendingProcessNew"/>
    <dgm:cxn modelId="{B07B00C2-ECBE-43C2-84AF-1BC420621F35}" type="presOf" srcId="{D430E3C2-D860-4C12-AB66-42936A04E629}" destId="{0ADAD371-FCC0-4B02-9AB1-C2C295B647E1}" srcOrd="1" destOrd="0" presId="urn:microsoft.com/office/officeart/2016/7/layout/RepeatingBendingProcessNew"/>
    <dgm:cxn modelId="{E420A5C7-5822-4EE0-9788-0CBCC7D999ED}" type="presOf" srcId="{6FF18518-C84A-40D9-AD94-DDBD7BCE5AE8}" destId="{D76DCADB-35E2-40D4-8573-C11642000B31}" srcOrd="1" destOrd="0" presId="urn:microsoft.com/office/officeart/2016/7/layout/RepeatingBendingProcessNew"/>
    <dgm:cxn modelId="{E6064ECF-B6FC-47EA-9D80-C13AC5192DDF}" srcId="{CDCD2AE4-1B8E-422D-901A-B741A49418E4}" destId="{1B23AB54-3339-4D8C-A181-15DA64309B20}" srcOrd="0" destOrd="0" parTransId="{27678F17-68B5-46F5-B515-B4CEA9C3AAB7}" sibTransId="{D430E3C2-D860-4C12-AB66-42936A04E629}"/>
    <dgm:cxn modelId="{8F5C9AE4-333C-4CCE-A2EB-0966213468FF}" type="presOf" srcId="{F4526B98-2143-4B6E-A89E-4AA7B95EC646}" destId="{62D355D1-A55D-4AAE-BE74-52351BA2F7C2}" srcOrd="0" destOrd="0" presId="urn:microsoft.com/office/officeart/2016/7/layout/RepeatingBendingProcessNew"/>
    <dgm:cxn modelId="{094F41E7-AE13-49B5-993B-9DAD2A92E311}" srcId="{CDCD2AE4-1B8E-422D-901A-B741A49418E4}" destId="{5DC9FCBE-296A-4519-8B14-4BBBC7709BE3}" srcOrd="3" destOrd="0" parTransId="{A5E64488-63FF-4B11-8E65-8385022F2DD2}" sibTransId="{E621560F-B37E-4BA8-994B-8C2D319087C8}"/>
    <dgm:cxn modelId="{8D9702F0-1433-4878-AB6C-DF924422A650}" type="presOf" srcId="{6FF18518-C84A-40D9-AD94-DDBD7BCE5AE8}" destId="{A464464D-5EC1-4034-9A70-3F6E94E88303}" srcOrd="0" destOrd="0" presId="urn:microsoft.com/office/officeart/2016/7/layout/RepeatingBendingProcessNew"/>
    <dgm:cxn modelId="{FBE77BF4-1096-4496-99CC-78D394130088}" srcId="{CDCD2AE4-1B8E-422D-901A-B741A49418E4}" destId="{F4526B98-2143-4B6E-A89E-4AA7B95EC646}" srcOrd="2" destOrd="0" parTransId="{357804A2-A5DB-41EE-95DF-771BC7B2C1B7}" sibTransId="{6FF18518-C84A-40D9-AD94-DDBD7BCE5AE8}"/>
    <dgm:cxn modelId="{05ABE6F5-4835-4252-973C-A803EAB30E1B}" type="presOf" srcId="{E621560F-B37E-4BA8-994B-8C2D319087C8}" destId="{F1986DC0-205D-4755-96DA-3AF88020282F}" srcOrd="0" destOrd="0" presId="urn:microsoft.com/office/officeart/2016/7/layout/RepeatingBendingProcessNew"/>
    <dgm:cxn modelId="{33C9D2FB-CB1C-41B3-A65A-0F5FD52824BE}" type="presOf" srcId="{D430E3C2-D860-4C12-AB66-42936A04E629}" destId="{CA59CB8B-CE26-4FA1-B3B0-763A6218EADB}" srcOrd="0" destOrd="0" presId="urn:microsoft.com/office/officeart/2016/7/layout/RepeatingBendingProcessNew"/>
    <dgm:cxn modelId="{342CDFFF-B364-47AE-A372-A7A8C367D2F1}" srcId="{CDCD2AE4-1B8E-422D-901A-B741A49418E4}" destId="{1C4F01AF-6455-4FF7-803D-CD70A40240B6}" srcOrd="1" destOrd="0" parTransId="{DFB72125-B92A-400D-A158-1E2D3A38276A}" sibTransId="{7F1BDCA1-D2F7-4AD8-9B67-F1A3DBD2570B}"/>
    <dgm:cxn modelId="{52B1D432-8850-4678-9D89-C925453976E0}" type="presParOf" srcId="{4A1A3A9E-6421-4499-930F-E5644EC54F16}" destId="{6E4F3900-12ED-4695-ABD5-5768C2E5842A}" srcOrd="0" destOrd="0" presId="urn:microsoft.com/office/officeart/2016/7/layout/RepeatingBendingProcessNew"/>
    <dgm:cxn modelId="{E98FF329-762E-47F3-A405-FFDDF0FD597E}" type="presParOf" srcId="{4A1A3A9E-6421-4499-930F-E5644EC54F16}" destId="{CA59CB8B-CE26-4FA1-B3B0-763A6218EADB}" srcOrd="1" destOrd="0" presId="urn:microsoft.com/office/officeart/2016/7/layout/RepeatingBendingProcessNew"/>
    <dgm:cxn modelId="{054F67B2-8C40-4A89-B5F2-CAFE99EAF7B7}" type="presParOf" srcId="{CA59CB8B-CE26-4FA1-B3B0-763A6218EADB}" destId="{0ADAD371-FCC0-4B02-9AB1-C2C295B647E1}" srcOrd="0" destOrd="0" presId="urn:microsoft.com/office/officeart/2016/7/layout/RepeatingBendingProcessNew"/>
    <dgm:cxn modelId="{C101F86C-4AEE-4FEF-9329-A4A87AAA910F}" type="presParOf" srcId="{4A1A3A9E-6421-4499-930F-E5644EC54F16}" destId="{D580A67C-3F3A-49FE-823C-250BA62FAE04}" srcOrd="2" destOrd="0" presId="urn:microsoft.com/office/officeart/2016/7/layout/RepeatingBendingProcessNew"/>
    <dgm:cxn modelId="{58A0B6DE-5216-42EC-9306-A36688BD5E91}" type="presParOf" srcId="{4A1A3A9E-6421-4499-930F-E5644EC54F16}" destId="{3F246FF3-D9A8-4F5D-A65A-F90CF89C75A9}" srcOrd="3" destOrd="0" presId="urn:microsoft.com/office/officeart/2016/7/layout/RepeatingBendingProcessNew"/>
    <dgm:cxn modelId="{CAFFEDCD-F472-4DA5-800B-2FCB023C6BE1}" type="presParOf" srcId="{3F246FF3-D9A8-4F5D-A65A-F90CF89C75A9}" destId="{42E5C8B4-CF5A-4FBC-93B9-C832B69EDA4C}" srcOrd="0" destOrd="0" presId="urn:microsoft.com/office/officeart/2016/7/layout/RepeatingBendingProcessNew"/>
    <dgm:cxn modelId="{84DA7C69-F8CD-4F59-8107-8CEF07C5112E}" type="presParOf" srcId="{4A1A3A9E-6421-4499-930F-E5644EC54F16}" destId="{62D355D1-A55D-4AAE-BE74-52351BA2F7C2}" srcOrd="4" destOrd="0" presId="urn:microsoft.com/office/officeart/2016/7/layout/RepeatingBendingProcessNew"/>
    <dgm:cxn modelId="{EF2E2F2D-0183-4114-8DF1-C62B3F5239B4}" type="presParOf" srcId="{4A1A3A9E-6421-4499-930F-E5644EC54F16}" destId="{A464464D-5EC1-4034-9A70-3F6E94E88303}" srcOrd="5" destOrd="0" presId="urn:microsoft.com/office/officeart/2016/7/layout/RepeatingBendingProcessNew"/>
    <dgm:cxn modelId="{5A39C16E-973A-429D-ABFA-C1B7760E8AB9}" type="presParOf" srcId="{A464464D-5EC1-4034-9A70-3F6E94E88303}" destId="{D76DCADB-35E2-40D4-8573-C11642000B31}" srcOrd="0" destOrd="0" presId="urn:microsoft.com/office/officeart/2016/7/layout/RepeatingBendingProcessNew"/>
    <dgm:cxn modelId="{E03B5DCA-4B9E-4356-8CB8-C926D4193095}" type="presParOf" srcId="{4A1A3A9E-6421-4499-930F-E5644EC54F16}" destId="{4E258D0F-BB37-4553-B2ED-9758DADCB048}" srcOrd="6" destOrd="0" presId="urn:microsoft.com/office/officeart/2016/7/layout/RepeatingBendingProcessNew"/>
    <dgm:cxn modelId="{70BDCD51-2194-4E0E-9FEA-5BB2AFEF5C8F}" type="presParOf" srcId="{4A1A3A9E-6421-4499-930F-E5644EC54F16}" destId="{F1986DC0-205D-4755-96DA-3AF88020282F}" srcOrd="7" destOrd="0" presId="urn:microsoft.com/office/officeart/2016/7/layout/RepeatingBendingProcessNew"/>
    <dgm:cxn modelId="{D234A2D7-E3BA-4E28-9A79-7FE8AB75EC41}" type="presParOf" srcId="{F1986DC0-205D-4755-96DA-3AF88020282F}" destId="{4DF24DFC-FEC8-4BAF-B81A-1CCB044D613C}" srcOrd="0" destOrd="0" presId="urn:microsoft.com/office/officeart/2016/7/layout/RepeatingBendingProcessNew"/>
    <dgm:cxn modelId="{B3808E99-05E7-4037-A7FF-EA8677F628E1}" type="presParOf" srcId="{4A1A3A9E-6421-4499-930F-E5644EC54F16}" destId="{46F29283-1D28-4E9A-A851-E89B4E8D2801}"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EB432F-AD9A-40F5-922F-D374B970F2F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4E7162B-0808-49CD-A4C1-AF57EE58DFDF}">
      <dgm:prSet/>
      <dgm:spPr/>
      <dgm:t>
        <a:bodyPr/>
        <a:lstStyle/>
        <a:p>
          <a:pPr>
            <a:lnSpc>
              <a:spcPct val="100000"/>
            </a:lnSpc>
          </a:pPr>
          <a:r>
            <a:rPr lang="en-US"/>
            <a:t>Quarter-time (QT) status is not covered by the Plan.</a:t>
          </a:r>
        </a:p>
      </dgm:t>
    </dgm:pt>
    <dgm:pt modelId="{2D9A1772-4F34-4058-B8FD-BF6F6CBB8EBD}" type="parTrans" cxnId="{1E324DE1-B9DE-4845-A773-7765D0BEC3B9}">
      <dgm:prSet/>
      <dgm:spPr/>
      <dgm:t>
        <a:bodyPr/>
        <a:lstStyle/>
        <a:p>
          <a:endParaRPr lang="en-US"/>
        </a:p>
      </dgm:t>
    </dgm:pt>
    <dgm:pt modelId="{FE3C2F67-4E8C-4DE8-BE4D-CCF4EF32837A}" type="sibTrans" cxnId="{1E324DE1-B9DE-4845-A773-7765D0BEC3B9}">
      <dgm:prSet/>
      <dgm:spPr/>
      <dgm:t>
        <a:bodyPr/>
        <a:lstStyle/>
        <a:p>
          <a:pPr>
            <a:lnSpc>
              <a:spcPct val="100000"/>
            </a:lnSpc>
          </a:pPr>
          <a:endParaRPr lang="en-US"/>
        </a:p>
      </dgm:t>
    </dgm:pt>
    <dgm:pt modelId="{057E5BB9-45DB-402C-A07D-C2C56975F255}">
      <dgm:prSet/>
      <dgm:spPr/>
      <dgm:t>
        <a:bodyPr/>
        <a:lstStyle/>
        <a:p>
          <a:pPr>
            <a:lnSpc>
              <a:spcPct val="100000"/>
            </a:lnSpc>
          </a:pPr>
          <a:r>
            <a:rPr lang="en-US"/>
            <a:t>SCCP funding is used ONLY to bring a salary to the minimum for the classification and status.  </a:t>
          </a:r>
        </a:p>
        <a:p>
          <a:pPr>
            <a:lnSpc>
              <a:spcPct val="100000"/>
            </a:lnSpc>
          </a:pPr>
          <a:r>
            <a:rPr lang="en-US"/>
            <a:t>Allocating funding to someone receiving SCCP funds will result in first offsetting any subsidy.</a:t>
          </a:r>
        </a:p>
      </dgm:t>
    </dgm:pt>
    <dgm:pt modelId="{5A79692F-2381-49FC-98B8-58D7C162594C}" type="parTrans" cxnId="{62E7AFD1-96E0-420C-BBFD-1297C1CBEDD2}">
      <dgm:prSet/>
      <dgm:spPr/>
      <dgm:t>
        <a:bodyPr/>
        <a:lstStyle/>
        <a:p>
          <a:endParaRPr lang="en-US"/>
        </a:p>
      </dgm:t>
    </dgm:pt>
    <dgm:pt modelId="{67D113CE-BAA8-4B9B-BCA5-51312AF50204}" type="sibTrans" cxnId="{62E7AFD1-96E0-420C-BBFD-1297C1CBEDD2}">
      <dgm:prSet/>
      <dgm:spPr/>
      <dgm:t>
        <a:bodyPr/>
        <a:lstStyle/>
        <a:p>
          <a:pPr>
            <a:lnSpc>
              <a:spcPct val="100000"/>
            </a:lnSpc>
          </a:pPr>
          <a:endParaRPr lang="en-US"/>
        </a:p>
      </dgm:t>
    </dgm:pt>
    <dgm:pt modelId="{761896D8-91E0-4267-A5E1-4EECD2487F04}">
      <dgm:prSet/>
      <dgm:spPr/>
      <dgm:t>
        <a:bodyPr/>
        <a:lstStyle/>
        <a:p>
          <a:pPr>
            <a:lnSpc>
              <a:spcPct val="100000"/>
            </a:lnSpc>
          </a:pPr>
          <a:r>
            <a:rPr lang="en-US"/>
            <a:t>Urban Adjustment – Minimum salaries for circuits 16, 17, 22, 30, and 54 are increased by $7,000 for FT and $3,500 for PT.</a:t>
          </a:r>
        </a:p>
      </dgm:t>
    </dgm:pt>
    <dgm:pt modelId="{ECD9BD5D-0A4D-4C3D-9D59-28FEFFBBBE90}" type="parTrans" cxnId="{F5459443-0739-4C96-BB1C-6C2A08479E12}">
      <dgm:prSet/>
      <dgm:spPr/>
      <dgm:t>
        <a:bodyPr/>
        <a:lstStyle/>
        <a:p>
          <a:endParaRPr lang="en-US"/>
        </a:p>
      </dgm:t>
    </dgm:pt>
    <dgm:pt modelId="{09EAE9E6-8EB2-46B7-97D3-582282FAD3AE}" type="sibTrans" cxnId="{F5459443-0739-4C96-BB1C-6C2A08479E12}">
      <dgm:prSet/>
      <dgm:spPr/>
      <dgm:t>
        <a:bodyPr/>
        <a:lstStyle/>
        <a:p>
          <a:pPr>
            <a:lnSpc>
              <a:spcPct val="100000"/>
            </a:lnSpc>
          </a:pPr>
          <a:endParaRPr lang="en-US"/>
        </a:p>
      </dgm:t>
    </dgm:pt>
    <dgm:pt modelId="{38A3384F-A268-4C95-AAD3-5F4896B84795}">
      <dgm:prSet/>
      <dgm:spPr/>
      <dgm:t>
        <a:bodyPr/>
        <a:lstStyle/>
        <a:p>
          <a:pPr>
            <a:lnSpc>
              <a:spcPct val="100000"/>
            </a:lnSpc>
          </a:pPr>
          <a:r>
            <a:rPr lang="en-US"/>
            <a:t>Upgrades to classifications require a request to the Council.  An employee is not automatically upgraded when they reach the next level due to service time.</a:t>
          </a:r>
        </a:p>
      </dgm:t>
    </dgm:pt>
    <dgm:pt modelId="{BBC35550-BD30-42CA-B23B-88DEC835A383}" type="parTrans" cxnId="{1FD4C23E-7F0C-45A0-837F-489BFC17F0A4}">
      <dgm:prSet/>
      <dgm:spPr/>
      <dgm:t>
        <a:bodyPr/>
        <a:lstStyle/>
        <a:p>
          <a:endParaRPr lang="en-US"/>
        </a:p>
      </dgm:t>
    </dgm:pt>
    <dgm:pt modelId="{A54B2ECB-D547-4715-9E57-11800F709240}" type="sibTrans" cxnId="{1FD4C23E-7F0C-45A0-837F-489BFC17F0A4}">
      <dgm:prSet/>
      <dgm:spPr/>
    </dgm:pt>
    <dgm:pt modelId="{91316BF7-E49E-49CD-9B3D-B5AF6F34379E}" type="pres">
      <dgm:prSet presAssocID="{C9EB432F-AD9A-40F5-922F-D374B970F2F6}" presName="root" presStyleCnt="0">
        <dgm:presLayoutVars>
          <dgm:dir/>
          <dgm:resizeHandles val="exact"/>
        </dgm:presLayoutVars>
      </dgm:prSet>
      <dgm:spPr/>
    </dgm:pt>
    <dgm:pt modelId="{10B432FB-04E5-48FD-A4B5-560AF38B4FDE}" type="pres">
      <dgm:prSet presAssocID="{C9EB432F-AD9A-40F5-922F-D374B970F2F6}" presName="container" presStyleCnt="0">
        <dgm:presLayoutVars>
          <dgm:dir/>
          <dgm:resizeHandles val="exact"/>
        </dgm:presLayoutVars>
      </dgm:prSet>
      <dgm:spPr/>
    </dgm:pt>
    <dgm:pt modelId="{1EAA2446-7D3D-4D09-BA13-D15D19805891}" type="pres">
      <dgm:prSet presAssocID="{A4E7162B-0808-49CD-A4C1-AF57EE58DFDF}" presName="compNode" presStyleCnt="0"/>
      <dgm:spPr/>
    </dgm:pt>
    <dgm:pt modelId="{A488DBC1-65A6-4C8C-9EA4-12368BCF3111}" type="pres">
      <dgm:prSet presAssocID="{A4E7162B-0808-49CD-A4C1-AF57EE58DFDF}" presName="iconBgRect" presStyleLbl="bgShp" presStyleIdx="0" presStyleCnt="4"/>
      <dgm:spPr/>
    </dgm:pt>
    <dgm:pt modelId="{CF5F1129-AC38-4077-BE4D-09E2CC375113}" type="pres">
      <dgm:prSet presAssocID="{A4E7162B-0808-49CD-A4C1-AF57EE58DF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ag"/>
        </a:ext>
      </dgm:extLst>
    </dgm:pt>
    <dgm:pt modelId="{05B6A6C1-164D-4D43-8AA4-56A88E3CA5CF}" type="pres">
      <dgm:prSet presAssocID="{A4E7162B-0808-49CD-A4C1-AF57EE58DFDF}" presName="spaceRect" presStyleCnt="0"/>
      <dgm:spPr/>
    </dgm:pt>
    <dgm:pt modelId="{2923B1EC-8E05-4849-A645-638B7A3175EE}" type="pres">
      <dgm:prSet presAssocID="{A4E7162B-0808-49CD-A4C1-AF57EE58DFDF}" presName="textRect" presStyleLbl="revTx" presStyleIdx="0" presStyleCnt="4">
        <dgm:presLayoutVars>
          <dgm:chMax val="1"/>
          <dgm:chPref val="1"/>
        </dgm:presLayoutVars>
      </dgm:prSet>
      <dgm:spPr/>
    </dgm:pt>
    <dgm:pt modelId="{4046BE93-7F7A-4A98-B5C0-E77034A152CC}" type="pres">
      <dgm:prSet presAssocID="{FE3C2F67-4E8C-4DE8-BE4D-CCF4EF32837A}" presName="sibTrans" presStyleLbl="sibTrans2D1" presStyleIdx="0" presStyleCnt="0"/>
      <dgm:spPr/>
    </dgm:pt>
    <dgm:pt modelId="{8E0D1C59-4413-49C1-A65E-4BB0A30BC8C8}" type="pres">
      <dgm:prSet presAssocID="{057E5BB9-45DB-402C-A07D-C2C56975F255}" presName="compNode" presStyleCnt="0"/>
      <dgm:spPr/>
    </dgm:pt>
    <dgm:pt modelId="{6B12536E-C1CA-4C1C-AA5A-21398BB935B0}" type="pres">
      <dgm:prSet presAssocID="{057E5BB9-45DB-402C-A07D-C2C56975F255}" presName="iconBgRect" presStyleLbl="bgShp" presStyleIdx="1" presStyleCnt="4"/>
      <dgm:spPr/>
    </dgm:pt>
    <dgm:pt modelId="{348E33B0-1C96-4B6F-B9B7-A6D967D3A4AB}" type="pres">
      <dgm:prSet presAssocID="{057E5BB9-45DB-402C-A07D-C2C56975F25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6195EF38-4FB7-4424-A06D-B0B0D8296D42}" type="pres">
      <dgm:prSet presAssocID="{057E5BB9-45DB-402C-A07D-C2C56975F255}" presName="spaceRect" presStyleCnt="0"/>
      <dgm:spPr/>
    </dgm:pt>
    <dgm:pt modelId="{D355FFD4-D273-4AFB-ABAD-3766BEA3A55D}" type="pres">
      <dgm:prSet presAssocID="{057E5BB9-45DB-402C-A07D-C2C56975F255}" presName="textRect" presStyleLbl="revTx" presStyleIdx="1" presStyleCnt="4">
        <dgm:presLayoutVars>
          <dgm:chMax val="1"/>
          <dgm:chPref val="1"/>
        </dgm:presLayoutVars>
      </dgm:prSet>
      <dgm:spPr/>
    </dgm:pt>
    <dgm:pt modelId="{65AEF096-2156-4259-891C-3A8FB6B80D35}" type="pres">
      <dgm:prSet presAssocID="{67D113CE-BAA8-4B9B-BCA5-51312AF50204}" presName="sibTrans" presStyleLbl="sibTrans2D1" presStyleIdx="0" presStyleCnt="0"/>
      <dgm:spPr/>
    </dgm:pt>
    <dgm:pt modelId="{4482BBC4-B36A-42CA-9250-10124AC78D12}" type="pres">
      <dgm:prSet presAssocID="{761896D8-91E0-4267-A5E1-4EECD2487F04}" presName="compNode" presStyleCnt="0"/>
      <dgm:spPr/>
    </dgm:pt>
    <dgm:pt modelId="{5E1248CB-1114-4696-902D-4C65541C8039}" type="pres">
      <dgm:prSet presAssocID="{761896D8-91E0-4267-A5E1-4EECD2487F04}" presName="iconBgRect" presStyleLbl="bgShp" presStyleIdx="2" presStyleCnt="4"/>
      <dgm:spPr/>
    </dgm:pt>
    <dgm:pt modelId="{ACCD095A-6CA3-4992-A91B-C91BE17AC76F}" type="pres">
      <dgm:prSet presAssocID="{761896D8-91E0-4267-A5E1-4EECD2487F0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10994D56-6EA7-484A-933E-4153534DA959}" type="pres">
      <dgm:prSet presAssocID="{761896D8-91E0-4267-A5E1-4EECD2487F04}" presName="spaceRect" presStyleCnt="0"/>
      <dgm:spPr/>
    </dgm:pt>
    <dgm:pt modelId="{51D568C8-EBC9-4C21-9F24-216A3665F9F2}" type="pres">
      <dgm:prSet presAssocID="{761896D8-91E0-4267-A5E1-4EECD2487F04}" presName="textRect" presStyleLbl="revTx" presStyleIdx="2" presStyleCnt="4">
        <dgm:presLayoutVars>
          <dgm:chMax val="1"/>
          <dgm:chPref val="1"/>
        </dgm:presLayoutVars>
      </dgm:prSet>
      <dgm:spPr/>
    </dgm:pt>
    <dgm:pt modelId="{F7273A00-A871-454E-9284-BD0943389D43}" type="pres">
      <dgm:prSet presAssocID="{09EAE9E6-8EB2-46B7-97D3-582282FAD3AE}" presName="sibTrans" presStyleLbl="sibTrans2D1" presStyleIdx="0" presStyleCnt="0"/>
      <dgm:spPr/>
    </dgm:pt>
    <dgm:pt modelId="{36BDF954-603D-4F1B-B48F-4F4754A5595F}" type="pres">
      <dgm:prSet presAssocID="{38A3384F-A268-4C95-AAD3-5F4896B84795}" presName="compNode" presStyleCnt="0"/>
      <dgm:spPr/>
    </dgm:pt>
    <dgm:pt modelId="{01259117-6911-462E-AFF1-58A6D80E0EEC}" type="pres">
      <dgm:prSet presAssocID="{38A3384F-A268-4C95-AAD3-5F4896B84795}" presName="iconBgRect" presStyleLbl="bgShp" presStyleIdx="3" presStyleCnt="4"/>
      <dgm:spPr/>
    </dgm:pt>
    <dgm:pt modelId="{78EA3C7A-67FA-4B19-96C1-0C24352C515D}" type="pres">
      <dgm:prSet presAssocID="{38A3384F-A268-4C95-AAD3-5F4896B8479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D1AB224A-5BC1-4165-B962-45C16EDD5F3C}" type="pres">
      <dgm:prSet presAssocID="{38A3384F-A268-4C95-AAD3-5F4896B84795}" presName="spaceRect" presStyleCnt="0"/>
      <dgm:spPr/>
    </dgm:pt>
    <dgm:pt modelId="{6B8469BB-8BEF-4621-ADEF-38E8AF13FACE}" type="pres">
      <dgm:prSet presAssocID="{38A3384F-A268-4C95-AAD3-5F4896B84795}" presName="textRect" presStyleLbl="revTx" presStyleIdx="3" presStyleCnt="4">
        <dgm:presLayoutVars>
          <dgm:chMax val="1"/>
          <dgm:chPref val="1"/>
        </dgm:presLayoutVars>
      </dgm:prSet>
      <dgm:spPr/>
    </dgm:pt>
  </dgm:ptLst>
  <dgm:cxnLst>
    <dgm:cxn modelId="{E5D14604-BA42-45D7-AF44-D81C6D6C3C4F}" type="presOf" srcId="{761896D8-91E0-4267-A5E1-4EECD2487F04}" destId="{51D568C8-EBC9-4C21-9F24-216A3665F9F2}" srcOrd="0" destOrd="0" presId="urn:microsoft.com/office/officeart/2018/2/layout/IconCircleList"/>
    <dgm:cxn modelId="{40AC371E-3DCA-4E9F-953B-B0331B629A70}" type="presOf" srcId="{C9EB432F-AD9A-40F5-922F-D374B970F2F6}" destId="{91316BF7-E49E-49CD-9B3D-B5AF6F34379E}" srcOrd="0" destOrd="0" presId="urn:microsoft.com/office/officeart/2018/2/layout/IconCircleList"/>
    <dgm:cxn modelId="{1FD4C23E-7F0C-45A0-837F-489BFC17F0A4}" srcId="{C9EB432F-AD9A-40F5-922F-D374B970F2F6}" destId="{38A3384F-A268-4C95-AAD3-5F4896B84795}" srcOrd="3" destOrd="0" parTransId="{BBC35550-BD30-42CA-B23B-88DEC835A383}" sibTransId="{A54B2ECB-D547-4715-9E57-11800F709240}"/>
    <dgm:cxn modelId="{4AF72242-A89C-4660-8ED7-0504B21F7E0F}" type="presOf" srcId="{A4E7162B-0808-49CD-A4C1-AF57EE58DFDF}" destId="{2923B1EC-8E05-4849-A645-638B7A3175EE}" srcOrd="0" destOrd="0" presId="urn:microsoft.com/office/officeart/2018/2/layout/IconCircleList"/>
    <dgm:cxn modelId="{F5459443-0739-4C96-BB1C-6C2A08479E12}" srcId="{C9EB432F-AD9A-40F5-922F-D374B970F2F6}" destId="{761896D8-91E0-4267-A5E1-4EECD2487F04}" srcOrd="2" destOrd="0" parTransId="{ECD9BD5D-0A4D-4C3D-9D59-28FEFFBBBE90}" sibTransId="{09EAE9E6-8EB2-46B7-97D3-582282FAD3AE}"/>
    <dgm:cxn modelId="{98934A86-81E9-4327-8D0F-5D3A61517795}" type="presOf" srcId="{09EAE9E6-8EB2-46B7-97D3-582282FAD3AE}" destId="{F7273A00-A871-454E-9284-BD0943389D43}" srcOrd="0" destOrd="0" presId="urn:microsoft.com/office/officeart/2018/2/layout/IconCircleList"/>
    <dgm:cxn modelId="{ADDB8C96-2153-41BC-B931-B118931D9C98}" type="presOf" srcId="{057E5BB9-45DB-402C-A07D-C2C56975F255}" destId="{D355FFD4-D273-4AFB-ABAD-3766BEA3A55D}" srcOrd="0" destOrd="0" presId="urn:microsoft.com/office/officeart/2018/2/layout/IconCircleList"/>
    <dgm:cxn modelId="{E6B1A0B3-0390-43BB-8D6A-926E4ADFA2FB}" type="presOf" srcId="{67D113CE-BAA8-4B9B-BCA5-51312AF50204}" destId="{65AEF096-2156-4259-891C-3A8FB6B80D35}" srcOrd="0" destOrd="0" presId="urn:microsoft.com/office/officeart/2018/2/layout/IconCircleList"/>
    <dgm:cxn modelId="{E95658BA-7908-485D-9B6B-0291CC6C1D6D}" type="presOf" srcId="{38A3384F-A268-4C95-AAD3-5F4896B84795}" destId="{6B8469BB-8BEF-4621-ADEF-38E8AF13FACE}" srcOrd="0" destOrd="0" presId="urn:microsoft.com/office/officeart/2018/2/layout/IconCircleList"/>
    <dgm:cxn modelId="{62E7AFD1-96E0-420C-BBFD-1297C1CBEDD2}" srcId="{C9EB432F-AD9A-40F5-922F-D374B970F2F6}" destId="{057E5BB9-45DB-402C-A07D-C2C56975F255}" srcOrd="1" destOrd="0" parTransId="{5A79692F-2381-49FC-98B8-58D7C162594C}" sibTransId="{67D113CE-BAA8-4B9B-BCA5-51312AF50204}"/>
    <dgm:cxn modelId="{19167CDA-7B12-43E7-9A5E-E095F2A11EE0}" type="presOf" srcId="{FE3C2F67-4E8C-4DE8-BE4D-CCF4EF32837A}" destId="{4046BE93-7F7A-4A98-B5C0-E77034A152CC}" srcOrd="0" destOrd="0" presId="urn:microsoft.com/office/officeart/2018/2/layout/IconCircleList"/>
    <dgm:cxn modelId="{1E324DE1-B9DE-4845-A773-7765D0BEC3B9}" srcId="{C9EB432F-AD9A-40F5-922F-D374B970F2F6}" destId="{A4E7162B-0808-49CD-A4C1-AF57EE58DFDF}" srcOrd="0" destOrd="0" parTransId="{2D9A1772-4F34-4058-B8FD-BF6F6CBB8EBD}" sibTransId="{FE3C2F67-4E8C-4DE8-BE4D-CCF4EF32837A}"/>
    <dgm:cxn modelId="{5B79D8FE-D030-450F-9D51-471D2151F1A7}" type="presParOf" srcId="{91316BF7-E49E-49CD-9B3D-B5AF6F34379E}" destId="{10B432FB-04E5-48FD-A4B5-560AF38B4FDE}" srcOrd="0" destOrd="0" presId="urn:microsoft.com/office/officeart/2018/2/layout/IconCircleList"/>
    <dgm:cxn modelId="{25DB4207-5077-4771-98C1-8AB5E1BA3FB3}" type="presParOf" srcId="{10B432FB-04E5-48FD-A4B5-560AF38B4FDE}" destId="{1EAA2446-7D3D-4D09-BA13-D15D19805891}" srcOrd="0" destOrd="0" presId="urn:microsoft.com/office/officeart/2018/2/layout/IconCircleList"/>
    <dgm:cxn modelId="{BC46D80A-90FF-4063-9B77-C6032C230346}" type="presParOf" srcId="{1EAA2446-7D3D-4D09-BA13-D15D19805891}" destId="{A488DBC1-65A6-4C8C-9EA4-12368BCF3111}" srcOrd="0" destOrd="0" presId="urn:microsoft.com/office/officeart/2018/2/layout/IconCircleList"/>
    <dgm:cxn modelId="{286D2989-7F7B-4445-8B9A-26AE5E749B5B}" type="presParOf" srcId="{1EAA2446-7D3D-4D09-BA13-D15D19805891}" destId="{CF5F1129-AC38-4077-BE4D-09E2CC375113}" srcOrd="1" destOrd="0" presId="urn:microsoft.com/office/officeart/2018/2/layout/IconCircleList"/>
    <dgm:cxn modelId="{19BFDCE1-B6CC-4C56-B241-F0FBC07E2117}" type="presParOf" srcId="{1EAA2446-7D3D-4D09-BA13-D15D19805891}" destId="{05B6A6C1-164D-4D43-8AA4-56A88E3CA5CF}" srcOrd="2" destOrd="0" presId="urn:microsoft.com/office/officeart/2018/2/layout/IconCircleList"/>
    <dgm:cxn modelId="{F414064A-36BA-4340-A4F7-4A027D6BBA88}" type="presParOf" srcId="{1EAA2446-7D3D-4D09-BA13-D15D19805891}" destId="{2923B1EC-8E05-4849-A645-638B7A3175EE}" srcOrd="3" destOrd="0" presId="urn:microsoft.com/office/officeart/2018/2/layout/IconCircleList"/>
    <dgm:cxn modelId="{0597B658-3134-4031-BCA1-F2FB55EC3D25}" type="presParOf" srcId="{10B432FB-04E5-48FD-A4B5-560AF38B4FDE}" destId="{4046BE93-7F7A-4A98-B5C0-E77034A152CC}" srcOrd="1" destOrd="0" presId="urn:microsoft.com/office/officeart/2018/2/layout/IconCircleList"/>
    <dgm:cxn modelId="{56C09CF4-2C4E-47C2-8537-03C9C5254E94}" type="presParOf" srcId="{10B432FB-04E5-48FD-A4B5-560AF38B4FDE}" destId="{8E0D1C59-4413-49C1-A65E-4BB0A30BC8C8}" srcOrd="2" destOrd="0" presId="urn:microsoft.com/office/officeart/2018/2/layout/IconCircleList"/>
    <dgm:cxn modelId="{759B7C97-E451-4507-8A9C-1849A48B411F}" type="presParOf" srcId="{8E0D1C59-4413-49C1-A65E-4BB0A30BC8C8}" destId="{6B12536E-C1CA-4C1C-AA5A-21398BB935B0}" srcOrd="0" destOrd="0" presId="urn:microsoft.com/office/officeart/2018/2/layout/IconCircleList"/>
    <dgm:cxn modelId="{4D25DCEA-2A06-4613-8B3A-0580E5967C49}" type="presParOf" srcId="{8E0D1C59-4413-49C1-A65E-4BB0A30BC8C8}" destId="{348E33B0-1C96-4B6F-B9B7-A6D967D3A4AB}" srcOrd="1" destOrd="0" presId="urn:microsoft.com/office/officeart/2018/2/layout/IconCircleList"/>
    <dgm:cxn modelId="{6072627B-A76D-48F4-836B-3F2828E432CA}" type="presParOf" srcId="{8E0D1C59-4413-49C1-A65E-4BB0A30BC8C8}" destId="{6195EF38-4FB7-4424-A06D-B0B0D8296D42}" srcOrd="2" destOrd="0" presId="urn:microsoft.com/office/officeart/2018/2/layout/IconCircleList"/>
    <dgm:cxn modelId="{D3987F6E-C6CC-42F1-AD3E-C5CA001D3F8B}" type="presParOf" srcId="{8E0D1C59-4413-49C1-A65E-4BB0A30BC8C8}" destId="{D355FFD4-D273-4AFB-ABAD-3766BEA3A55D}" srcOrd="3" destOrd="0" presId="urn:microsoft.com/office/officeart/2018/2/layout/IconCircleList"/>
    <dgm:cxn modelId="{2955E839-065B-4176-9DFB-355172F338D8}" type="presParOf" srcId="{10B432FB-04E5-48FD-A4B5-560AF38B4FDE}" destId="{65AEF096-2156-4259-891C-3A8FB6B80D35}" srcOrd="3" destOrd="0" presId="urn:microsoft.com/office/officeart/2018/2/layout/IconCircleList"/>
    <dgm:cxn modelId="{BF0412DF-171C-4A4E-A379-4179AC7BD722}" type="presParOf" srcId="{10B432FB-04E5-48FD-A4B5-560AF38B4FDE}" destId="{4482BBC4-B36A-42CA-9250-10124AC78D12}" srcOrd="4" destOrd="0" presId="urn:microsoft.com/office/officeart/2018/2/layout/IconCircleList"/>
    <dgm:cxn modelId="{E87997A9-C8A4-48FD-841A-6F02BF52084D}" type="presParOf" srcId="{4482BBC4-B36A-42CA-9250-10124AC78D12}" destId="{5E1248CB-1114-4696-902D-4C65541C8039}" srcOrd="0" destOrd="0" presId="urn:microsoft.com/office/officeart/2018/2/layout/IconCircleList"/>
    <dgm:cxn modelId="{849CA09B-9E6E-4FA0-95D5-B7339760E866}" type="presParOf" srcId="{4482BBC4-B36A-42CA-9250-10124AC78D12}" destId="{ACCD095A-6CA3-4992-A91B-C91BE17AC76F}" srcOrd="1" destOrd="0" presId="urn:microsoft.com/office/officeart/2018/2/layout/IconCircleList"/>
    <dgm:cxn modelId="{8BA1A926-82AD-487E-B918-C4429185BCAA}" type="presParOf" srcId="{4482BBC4-B36A-42CA-9250-10124AC78D12}" destId="{10994D56-6EA7-484A-933E-4153534DA959}" srcOrd="2" destOrd="0" presId="urn:microsoft.com/office/officeart/2018/2/layout/IconCircleList"/>
    <dgm:cxn modelId="{65A9E86E-1608-4D5B-866E-F226DB51C8F8}" type="presParOf" srcId="{4482BBC4-B36A-42CA-9250-10124AC78D12}" destId="{51D568C8-EBC9-4C21-9F24-216A3665F9F2}" srcOrd="3" destOrd="0" presId="urn:microsoft.com/office/officeart/2018/2/layout/IconCircleList"/>
    <dgm:cxn modelId="{4B5E7C55-AD3F-4783-879C-F435A6C3A276}" type="presParOf" srcId="{10B432FB-04E5-48FD-A4B5-560AF38B4FDE}" destId="{F7273A00-A871-454E-9284-BD0943389D43}" srcOrd="5" destOrd="0" presId="urn:microsoft.com/office/officeart/2018/2/layout/IconCircleList"/>
    <dgm:cxn modelId="{24FB7744-11F9-4563-8A8B-934C03ED1624}" type="presParOf" srcId="{10B432FB-04E5-48FD-A4B5-560AF38B4FDE}" destId="{36BDF954-603D-4F1B-B48F-4F4754A5595F}" srcOrd="6" destOrd="0" presId="urn:microsoft.com/office/officeart/2018/2/layout/IconCircleList"/>
    <dgm:cxn modelId="{E8F36007-0525-4109-A075-E8F48C97A8E0}" type="presParOf" srcId="{36BDF954-603D-4F1B-B48F-4F4754A5595F}" destId="{01259117-6911-462E-AFF1-58A6D80E0EEC}" srcOrd="0" destOrd="0" presId="urn:microsoft.com/office/officeart/2018/2/layout/IconCircleList"/>
    <dgm:cxn modelId="{552B1F93-B124-4B97-99CC-2BF4820AB8A0}" type="presParOf" srcId="{36BDF954-603D-4F1B-B48F-4F4754A5595F}" destId="{78EA3C7A-67FA-4B19-96C1-0C24352C515D}" srcOrd="1" destOrd="0" presId="urn:microsoft.com/office/officeart/2018/2/layout/IconCircleList"/>
    <dgm:cxn modelId="{CF2CB942-5E6A-40A2-BD7C-7EE7013187BD}" type="presParOf" srcId="{36BDF954-603D-4F1B-B48F-4F4754A5595F}" destId="{D1AB224A-5BC1-4165-B962-45C16EDD5F3C}" srcOrd="2" destOrd="0" presId="urn:microsoft.com/office/officeart/2018/2/layout/IconCircleList"/>
    <dgm:cxn modelId="{2FBEF733-DC0F-4B57-B24E-599A75988850}" type="presParOf" srcId="{36BDF954-603D-4F1B-B48F-4F4754A5595F}" destId="{6B8469BB-8BEF-4621-ADEF-38E8AF13FAC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9592E-5677-4A58-9571-75BAFBA91BA2}">
      <dsp:nvSpPr>
        <dsp:cNvPr id="0" name=""/>
        <dsp:cNvSpPr/>
      </dsp:nvSpPr>
      <dsp:spPr>
        <a:xfrm>
          <a:off x="3204" y="727738"/>
          <a:ext cx="556664" cy="5566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381D1E-A770-4F2F-BF47-BFE38122632F}">
      <dsp:nvSpPr>
        <dsp:cNvPr id="0" name=""/>
        <dsp:cNvSpPr/>
      </dsp:nvSpPr>
      <dsp:spPr>
        <a:xfrm>
          <a:off x="3204" y="1381915"/>
          <a:ext cx="1590468" cy="74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120 County Attorneys</a:t>
          </a:r>
        </a:p>
      </dsp:txBody>
      <dsp:txXfrm>
        <a:off x="3204" y="1381915"/>
        <a:ext cx="1590468" cy="745532"/>
      </dsp:txXfrm>
    </dsp:sp>
    <dsp:sp modelId="{B889E702-71C0-40F6-9264-60BE06EDDD1F}">
      <dsp:nvSpPr>
        <dsp:cNvPr id="0" name=""/>
        <dsp:cNvSpPr/>
      </dsp:nvSpPr>
      <dsp:spPr>
        <a:xfrm>
          <a:off x="3204" y="2172802"/>
          <a:ext cx="1590468" cy="822686"/>
        </a:xfrm>
        <a:prstGeom prst="rect">
          <a:avLst/>
        </a:prstGeom>
        <a:noFill/>
        <a:ln>
          <a:noFill/>
        </a:ln>
        <a:effectLst/>
      </dsp:spPr>
      <dsp:style>
        <a:lnRef idx="0">
          <a:scrgbClr r="0" g="0" b="0"/>
        </a:lnRef>
        <a:fillRef idx="0">
          <a:scrgbClr r="0" g="0" b="0"/>
        </a:fillRef>
        <a:effectRef idx="0">
          <a:scrgbClr r="0" g="0" b="0"/>
        </a:effectRef>
        <a:fontRef idx="minor"/>
      </dsp:style>
    </dsp:sp>
    <dsp:sp modelId="{3C1B17DA-E1D5-4D5F-BC34-2C61A388FD3C}">
      <dsp:nvSpPr>
        <dsp:cNvPr id="0" name=""/>
        <dsp:cNvSpPr/>
      </dsp:nvSpPr>
      <dsp:spPr>
        <a:xfrm>
          <a:off x="1872005" y="727738"/>
          <a:ext cx="556664" cy="5566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4D4F6F-4293-4985-8215-4F0B2C2A4EF0}">
      <dsp:nvSpPr>
        <dsp:cNvPr id="0" name=""/>
        <dsp:cNvSpPr/>
      </dsp:nvSpPr>
      <dsp:spPr>
        <a:xfrm>
          <a:off x="1872005" y="1381915"/>
          <a:ext cx="1590468" cy="74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57 Judicial Circuits = 57 Commonwealth’s Attorneys</a:t>
          </a:r>
        </a:p>
      </dsp:txBody>
      <dsp:txXfrm>
        <a:off x="1872005" y="1381915"/>
        <a:ext cx="1590468" cy="745532"/>
      </dsp:txXfrm>
    </dsp:sp>
    <dsp:sp modelId="{6F63F72B-69D5-4910-AF47-684D691D07AF}">
      <dsp:nvSpPr>
        <dsp:cNvPr id="0" name=""/>
        <dsp:cNvSpPr/>
      </dsp:nvSpPr>
      <dsp:spPr>
        <a:xfrm>
          <a:off x="1872005" y="2172802"/>
          <a:ext cx="1590468" cy="822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Circuits Consist of 1 to 4 Counties</a:t>
          </a:r>
        </a:p>
        <a:p>
          <a:pPr marL="0" lvl="0" indent="0" algn="l" defTabSz="488950">
            <a:lnSpc>
              <a:spcPct val="90000"/>
            </a:lnSpc>
            <a:spcBef>
              <a:spcPct val="0"/>
            </a:spcBef>
            <a:spcAft>
              <a:spcPct val="35000"/>
            </a:spcAft>
            <a:buNone/>
          </a:pPr>
          <a:r>
            <a:rPr lang="en-US" sz="1100" kern="1200"/>
            <a:t>56 of 57 are considered “Full-time” and cannot practice privately</a:t>
          </a:r>
        </a:p>
      </dsp:txBody>
      <dsp:txXfrm>
        <a:off x="1872005" y="2172802"/>
        <a:ext cx="1590468" cy="822686"/>
      </dsp:txXfrm>
    </dsp:sp>
    <dsp:sp modelId="{D24E9271-3E40-4D2B-A79C-B70764756C0B}">
      <dsp:nvSpPr>
        <dsp:cNvPr id="0" name=""/>
        <dsp:cNvSpPr/>
      </dsp:nvSpPr>
      <dsp:spPr>
        <a:xfrm>
          <a:off x="3740806" y="727738"/>
          <a:ext cx="556664" cy="5566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9B870C-58B5-45D5-B1AD-273C883EF71E}">
      <dsp:nvSpPr>
        <dsp:cNvPr id="0" name=""/>
        <dsp:cNvSpPr/>
      </dsp:nvSpPr>
      <dsp:spPr>
        <a:xfrm>
          <a:off x="3740806" y="1381915"/>
          <a:ext cx="1590468" cy="74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Approximately 1,275 employees total</a:t>
          </a:r>
        </a:p>
      </dsp:txBody>
      <dsp:txXfrm>
        <a:off x="3740806" y="1381915"/>
        <a:ext cx="1590468" cy="745532"/>
      </dsp:txXfrm>
    </dsp:sp>
    <dsp:sp modelId="{9619B38E-B30A-4878-AC67-675C3FE7FFA3}">
      <dsp:nvSpPr>
        <dsp:cNvPr id="0" name=""/>
        <dsp:cNvSpPr/>
      </dsp:nvSpPr>
      <dsp:spPr>
        <a:xfrm>
          <a:off x="3740806" y="2172802"/>
          <a:ext cx="1590468" cy="822686"/>
        </a:xfrm>
        <a:prstGeom prst="rect">
          <a:avLst/>
        </a:prstGeom>
        <a:noFill/>
        <a:ln>
          <a:noFill/>
        </a:ln>
        <a:effectLst/>
      </dsp:spPr>
      <dsp:style>
        <a:lnRef idx="0">
          <a:scrgbClr r="0" g="0" b="0"/>
        </a:lnRef>
        <a:fillRef idx="0">
          <a:scrgbClr r="0" g="0" b="0"/>
        </a:fillRef>
        <a:effectRef idx="0">
          <a:scrgbClr r="0" g="0" b="0"/>
        </a:effectRef>
        <a:fontRef idx="minor"/>
      </dsp:style>
    </dsp:sp>
    <dsp:sp modelId="{615E9BD4-2791-4A0D-9290-9F1A01DBA736}">
      <dsp:nvSpPr>
        <dsp:cNvPr id="0" name=""/>
        <dsp:cNvSpPr/>
      </dsp:nvSpPr>
      <dsp:spPr>
        <a:xfrm>
          <a:off x="5609607" y="727738"/>
          <a:ext cx="556664" cy="55666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2DE1B2-D63E-4482-AAD5-3743CF26E552}">
      <dsp:nvSpPr>
        <dsp:cNvPr id="0" name=""/>
        <dsp:cNvSpPr/>
      </dsp:nvSpPr>
      <dsp:spPr>
        <a:xfrm>
          <a:off x="5609607" y="1381915"/>
          <a:ext cx="1590468" cy="74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Commonly referred to as the UPS</a:t>
          </a:r>
        </a:p>
      </dsp:txBody>
      <dsp:txXfrm>
        <a:off x="5609607" y="1381915"/>
        <a:ext cx="1590468" cy="745532"/>
      </dsp:txXfrm>
    </dsp:sp>
    <dsp:sp modelId="{136DE297-E7EC-43AB-93D0-81DEB68F2B10}">
      <dsp:nvSpPr>
        <dsp:cNvPr id="0" name=""/>
        <dsp:cNvSpPr/>
      </dsp:nvSpPr>
      <dsp:spPr>
        <a:xfrm>
          <a:off x="5609607" y="2172802"/>
          <a:ext cx="1590468" cy="82268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A279E-8DAD-4E8A-B1CB-73B6C851C763}">
      <dsp:nvSpPr>
        <dsp:cNvPr id="0" name=""/>
        <dsp:cNvSpPr/>
      </dsp:nvSpPr>
      <dsp:spPr>
        <a:xfrm>
          <a:off x="0" y="358613"/>
          <a:ext cx="7203281" cy="14490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055" tIns="416560" rIns="55905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Judicial Branch/Judicial Budget</a:t>
          </a:r>
          <a:endParaRPr lang="en-US" sz="2000" kern="1200" dirty="0"/>
        </a:p>
        <a:p>
          <a:pPr marL="228600" lvl="1" indent="-228600" algn="l" defTabSz="889000">
            <a:lnSpc>
              <a:spcPct val="90000"/>
            </a:lnSpc>
            <a:spcBef>
              <a:spcPct val="0"/>
            </a:spcBef>
            <a:spcAft>
              <a:spcPct val="15000"/>
            </a:spcAft>
            <a:buChar char="•"/>
          </a:pPr>
          <a:r>
            <a:rPr lang="en-US" sz="2000" kern="1200"/>
            <a:t>CourtNet 2.0</a:t>
          </a:r>
        </a:p>
        <a:p>
          <a:pPr marL="228600" lvl="1" indent="-228600" algn="l" defTabSz="889000">
            <a:lnSpc>
              <a:spcPct val="90000"/>
            </a:lnSpc>
            <a:spcBef>
              <a:spcPct val="0"/>
            </a:spcBef>
            <a:spcAft>
              <a:spcPct val="15000"/>
            </a:spcAft>
            <a:buChar char="•"/>
          </a:pPr>
          <a:r>
            <a:rPr lang="en-US" sz="2000" kern="1200"/>
            <a:t>Judges and Clerks</a:t>
          </a:r>
        </a:p>
      </dsp:txBody>
      <dsp:txXfrm>
        <a:off x="0" y="358613"/>
        <a:ext cx="7203281" cy="1449000"/>
      </dsp:txXfrm>
    </dsp:sp>
    <dsp:sp modelId="{2B6ED038-20B9-4098-B7F7-E945D2772C2F}">
      <dsp:nvSpPr>
        <dsp:cNvPr id="0" name=""/>
        <dsp:cNvSpPr/>
      </dsp:nvSpPr>
      <dsp:spPr>
        <a:xfrm>
          <a:off x="360164" y="63413"/>
          <a:ext cx="5042296" cy="590400"/>
        </a:xfrm>
        <a:prstGeom prst="roundRect">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87" tIns="0" rIns="190587" bIns="0" numCol="1" spcCol="1270" anchor="ctr" anchorCtr="0">
          <a:noAutofit/>
        </a:bodyPr>
        <a:lstStyle/>
        <a:p>
          <a:pPr marL="0" lvl="0" indent="0" algn="l" defTabSz="889000">
            <a:lnSpc>
              <a:spcPct val="90000"/>
            </a:lnSpc>
            <a:spcBef>
              <a:spcPct val="0"/>
            </a:spcBef>
            <a:spcAft>
              <a:spcPct val="35000"/>
            </a:spcAft>
            <a:buNone/>
          </a:pPr>
          <a:r>
            <a:rPr lang="en-US" sz="2000" kern="1200"/>
            <a:t>AOC = The Administrative Office of the Courts</a:t>
          </a:r>
        </a:p>
      </dsp:txBody>
      <dsp:txXfrm>
        <a:off x="388985" y="92234"/>
        <a:ext cx="4984654" cy="532758"/>
      </dsp:txXfrm>
    </dsp:sp>
    <dsp:sp modelId="{7BE4B072-DFD2-479C-A78B-59EED34E0F15}">
      <dsp:nvSpPr>
        <dsp:cNvPr id="0" name=""/>
        <dsp:cNvSpPr/>
      </dsp:nvSpPr>
      <dsp:spPr>
        <a:xfrm>
          <a:off x="0" y="2210813"/>
          <a:ext cx="7203281" cy="1449000"/>
        </a:xfrm>
        <a:prstGeom prst="rect">
          <a:avLst/>
        </a:prstGeom>
        <a:solidFill>
          <a:schemeClr val="lt1">
            <a:alpha val="90000"/>
            <a:hueOff val="0"/>
            <a:satOff val="0"/>
            <a:lumOff val="0"/>
            <a:alphaOff val="0"/>
          </a:schemeClr>
        </a:solidFill>
        <a:ln w="15875" cap="flat" cmpd="sng" algn="ctr">
          <a:solidFill>
            <a:schemeClr val="accent5">
              <a:hueOff val="-1684631"/>
              <a:satOff val="-7944"/>
              <a:lumOff val="19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055" tIns="416560" rIns="55905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Commonwealth’s and County Attorneys</a:t>
          </a:r>
          <a:endParaRPr lang="en-US" sz="2000" kern="1200" dirty="0"/>
        </a:p>
        <a:p>
          <a:pPr marL="228600" lvl="1" indent="-228600" algn="l" defTabSz="889000">
            <a:lnSpc>
              <a:spcPct val="90000"/>
            </a:lnSpc>
            <a:spcBef>
              <a:spcPct val="0"/>
            </a:spcBef>
            <a:spcAft>
              <a:spcPct val="15000"/>
            </a:spcAft>
            <a:buChar char="•"/>
          </a:pPr>
          <a:r>
            <a:rPr lang="en-US" sz="2000" kern="1200"/>
            <a:t>Executive Branch/General Government</a:t>
          </a:r>
          <a:endParaRPr lang="en-US" sz="2000" kern="1200" dirty="0"/>
        </a:p>
        <a:p>
          <a:pPr marL="228600" lvl="1" indent="-228600" algn="l" defTabSz="889000">
            <a:lnSpc>
              <a:spcPct val="90000"/>
            </a:lnSpc>
            <a:spcBef>
              <a:spcPct val="0"/>
            </a:spcBef>
            <a:spcAft>
              <a:spcPct val="15000"/>
            </a:spcAft>
            <a:buChar char="•"/>
          </a:pPr>
          <a:r>
            <a:rPr lang="en-US" sz="2000" kern="1200"/>
            <a:t>Part of the Governor’s Budget</a:t>
          </a:r>
        </a:p>
      </dsp:txBody>
      <dsp:txXfrm>
        <a:off x="0" y="2210813"/>
        <a:ext cx="7203281" cy="1449000"/>
      </dsp:txXfrm>
    </dsp:sp>
    <dsp:sp modelId="{41E312EE-D215-48D5-B9A0-285C33C90D46}">
      <dsp:nvSpPr>
        <dsp:cNvPr id="0" name=""/>
        <dsp:cNvSpPr/>
      </dsp:nvSpPr>
      <dsp:spPr>
        <a:xfrm>
          <a:off x="360164" y="1915613"/>
          <a:ext cx="5042296" cy="590400"/>
        </a:xfrm>
        <a:prstGeom prst="round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87" tIns="0" rIns="190587" bIns="0" numCol="1" spcCol="1270" anchor="ctr" anchorCtr="0">
          <a:noAutofit/>
        </a:bodyPr>
        <a:lstStyle/>
        <a:p>
          <a:pPr marL="0" lvl="0" indent="0" algn="l" defTabSz="889000">
            <a:lnSpc>
              <a:spcPct val="90000"/>
            </a:lnSpc>
            <a:spcBef>
              <a:spcPct val="0"/>
            </a:spcBef>
            <a:spcAft>
              <a:spcPct val="35000"/>
            </a:spcAft>
            <a:buNone/>
          </a:pPr>
          <a:r>
            <a:rPr lang="en-US" sz="2000" kern="1200"/>
            <a:t>UPS</a:t>
          </a:r>
        </a:p>
      </dsp:txBody>
      <dsp:txXfrm>
        <a:off x="388985" y="1944434"/>
        <a:ext cx="4984654"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9CB8B-CE26-4FA1-B3B0-763A6218EADB}">
      <dsp:nvSpPr>
        <dsp:cNvPr id="0" name=""/>
        <dsp:cNvSpPr/>
      </dsp:nvSpPr>
      <dsp:spPr>
        <a:xfrm>
          <a:off x="2040448" y="631580"/>
          <a:ext cx="437082" cy="91440"/>
        </a:xfrm>
        <a:custGeom>
          <a:avLst/>
          <a:gdLst/>
          <a:ahLst/>
          <a:cxnLst/>
          <a:rect l="0" t="0" r="0" b="0"/>
          <a:pathLst>
            <a:path>
              <a:moveTo>
                <a:pt x="0" y="45720"/>
              </a:moveTo>
              <a:lnTo>
                <a:pt x="437082"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7297" y="674960"/>
        <a:ext cx="23384" cy="4681"/>
      </dsp:txXfrm>
    </dsp:sp>
    <dsp:sp modelId="{6E4F3900-12ED-4695-ABD5-5768C2E5842A}">
      <dsp:nvSpPr>
        <dsp:cNvPr id="0" name=""/>
        <dsp:cNvSpPr/>
      </dsp:nvSpPr>
      <dsp:spPr>
        <a:xfrm>
          <a:off x="8845" y="67280"/>
          <a:ext cx="2033402" cy="1220041"/>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638" tIns="104588" rIns="99638" bIns="104588" numCol="1" spcCol="1270" anchor="ctr" anchorCtr="0">
          <a:noAutofit/>
        </a:bodyPr>
        <a:lstStyle/>
        <a:p>
          <a:pPr marL="0" lvl="0" indent="0" algn="ctr" defTabSz="533400">
            <a:lnSpc>
              <a:spcPct val="90000"/>
            </a:lnSpc>
            <a:spcBef>
              <a:spcPct val="0"/>
            </a:spcBef>
            <a:spcAft>
              <a:spcPct val="35000"/>
            </a:spcAft>
            <a:buNone/>
          </a:pPr>
          <a:r>
            <a:rPr lang="en-US" sz="1200" kern="1200"/>
            <a:t>Funded in the 2024 session for FY25 &amp; FY26</a:t>
          </a:r>
        </a:p>
      </dsp:txBody>
      <dsp:txXfrm>
        <a:off x="8845" y="67280"/>
        <a:ext cx="2033402" cy="1220041"/>
      </dsp:txXfrm>
    </dsp:sp>
    <dsp:sp modelId="{3F246FF3-D9A8-4F5D-A65A-F90CF89C75A9}">
      <dsp:nvSpPr>
        <dsp:cNvPr id="0" name=""/>
        <dsp:cNvSpPr/>
      </dsp:nvSpPr>
      <dsp:spPr>
        <a:xfrm>
          <a:off x="4541533" y="631580"/>
          <a:ext cx="437082" cy="91440"/>
        </a:xfrm>
        <a:custGeom>
          <a:avLst/>
          <a:gdLst/>
          <a:ahLst/>
          <a:cxnLst/>
          <a:rect l="0" t="0" r="0" b="0"/>
          <a:pathLst>
            <a:path>
              <a:moveTo>
                <a:pt x="0" y="45720"/>
              </a:moveTo>
              <a:lnTo>
                <a:pt x="437082"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48382" y="674960"/>
        <a:ext cx="23384" cy="4681"/>
      </dsp:txXfrm>
    </dsp:sp>
    <dsp:sp modelId="{D580A67C-3F3A-49FE-823C-250BA62FAE04}">
      <dsp:nvSpPr>
        <dsp:cNvPr id="0" name=""/>
        <dsp:cNvSpPr/>
      </dsp:nvSpPr>
      <dsp:spPr>
        <a:xfrm>
          <a:off x="2509930" y="67280"/>
          <a:ext cx="2033402" cy="1220041"/>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638" tIns="104588" rIns="99638" bIns="104588" numCol="1" spcCol="1270" anchor="ctr" anchorCtr="0">
          <a:noAutofit/>
        </a:bodyPr>
        <a:lstStyle/>
        <a:p>
          <a:pPr marL="0" lvl="0" indent="0" algn="ctr" defTabSz="533400">
            <a:lnSpc>
              <a:spcPct val="90000"/>
            </a:lnSpc>
            <a:spcBef>
              <a:spcPct val="0"/>
            </a:spcBef>
            <a:spcAft>
              <a:spcPct val="35000"/>
            </a:spcAft>
            <a:buNone/>
          </a:pPr>
          <a:r>
            <a:rPr lang="en-US" sz="1200" kern="1200"/>
            <a:t>Council developed an implementation plan and policies for both Commonwealth’s and County Attorneys</a:t>
          </a:r>
        </a:p>
      </dsp:txBody>
      <dsp:txXfrm>
        <a:off x="2509930" y="67280"/>
        <a:ext cx="2033402" cy="1220041"/>
      </dsp:txXfrm>
    </dsp:sp>
    <dsp:sp modelId="{A464464D-5EC1-4034-9A70-3F6E94E88303}">
      <dsp:nvSpPr>
        <dsp:cNvPr id="0" name=""/>
        <dsp:cNvSpPr/>
      </dsp:nvSpPr>
      <dsp:spPr>
        <a:xfrm>
          <a:off x="1025546" y="1285521"/>
          <a:ext cx="5002170" cy="437082"/>
        </a:xfrm>
        <a:custGeom>
          <a:avLst/>
          <a:gdLst/>
          <a:ahLst/>
          <a:cxnLst/>
          <a:rect l="0" t="0" r="0" b="0"/>
          <a:pathLst>
            <a:path>
              <a:moveTo>
                <a:pt x="5002170" y="0"/>
              </a:moveTo>
              <a:lnTo>
                <a:pt x="5002170" y="235641"/>
              </a:lnTo>
              <a:lnTo>
                <a:pt x="0" y="235641"/>
              </a:lnTo>
              <a:lnTo>
                <a:pt x="0" y="437082"/>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1032" y="1501722"/>
        <a:ext cx="251199" cy="4681"/>
      </dsp:txXfrm>
    </dsp:sp>
    <dsp:sp modelId="{62D355D1-A55D-4AAE-BE74-52351BA2F7C2}">
      <dsp:nvSpPr>
        <dsp:cNvPr id="0" name=""/>
        <dsp:cNvSpPr/>
      </dsp:nvSpPr>
      <dsp:spPr>
        <a:xfrm>
          <a:off x="5011015" y="67280"/>
          <a:ext cx="2033402" cy="1220041"/>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638" tIns="104588" rIns="99638" bIns="104588" numCol="1" spcCol="1270" anchor="ctr" anchorCtr="0">
          <a:noAutofit/>
        </a:bodyPr>
        <a:lstStyle/>
        <a:p>
          <a:pPr marL="0" lvl="0" indent="0" algn="ctr" defTabSz="533400">
            <a:lnSpc>
              <a:spcPct val="90000"/>
            </a:lnSpc>
            <a:spcBef>
              <a:spcPct val="0"/>
            </a:spcBef>
            <a:spcAft>
              <a:spcPct val="35000"/>
            </a:spcAft>
            <a:buNone/>
          </a:pPr>
          <a:r>
            <a:rPr lang="en-US" sz="1200" kern="1200"/>
            <a:t>Each Elected Commonwealth’s and County Attorney was required to request reclassification of their current staff within the new classification plan</a:t>
          </a:r>
        </a:p>
      </dsp:txBody>
      <dsp:txXfrm>
        <a:off x="5011015" y="67280"/>
        <a:ext cx="2033402" cy="1220041"/>
      </dsp:txXfrm>
    </dsp:sp>
    <dsp:sp modelId="{F1986DC0-205D-4755-96DA-3AF88020282F}">
      <dsp:nvSpPr>
        <dsp:cNvPr id="0" name=""/>
        <dsp:cNvSpPr/>
      </dsp:nvSpPr>
      <dsp:spPr>
        <a:xfrm>
          <a:off x="2040448" y="2319305"/>
          <a:ext cx="437082" cy="91440"/>
        </a:xfrm>
        <a:custGeom>
          <a:avLst/>
          <a:gdLst/>
          <a:ahLst/>
          <a:cxnLst/>
          <a:rect l="0" t="0" r="0" b="0"/>
          <a:pathLst>
            <a:path>
              <a:moveTo>
                <a:pt x="0" y="45720"/>
              </a:moveTo>
              <a:lnTo>
                <a:pt x="437082"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7297" y="2362684"/>
        <a:ext cx="23384" cy="4681"/>
      </dsp:txXfrm>
    </dsp:sp>
    <dsp:sp modelId="{4E258D0F-BB37-4553-B2ED-9758DADCB048}">
      <dsp:nvSpPr>
        <dsp:cNvPr id="0" name=""/>
        <dsp:cNvSpPr/>
      </dsp:nvSpPr>
      <dsp:spPr>
        <a:xfrm>
          <a:off x="8845" y="1755004"/>
          <a:ext cx="2033402" cy="1220041"/>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638" tIns="104588" rIns="99638" bIns="104588" numCol="1" spcCol="1270" anchor="ctr" anchorCtr="0">
          <a:noAutofit/>
        </a:bodyPr>
        <a:lstStyle/>
        <a:p>
          <a:pPr marL="0" lvl="0" indent="0" algn="ctr" defTabSz="533400">
            <a:lnSpc>
              <a:spcPct val="90000"/>
            </a:lnSpc>
            <a:spcBef>
              <a:spcPct val="0"/>
            </a:spcBef>
            <a:spcAft>
              <a:spcPct val="35000"/>
            </a:spcAft>
            <a:buNone/>
          </a:pPr>
          <a:r>
            <a:rPr lang="en-US" sz="1200" kern="1200"/>
            <a:t>Requirements include</a:t>
          </a:r>
        </a:p>
        <a:p>
          <a:pPr marL="0" lvl="0" indent="0" algn="ctr" defTabSz="533400">
            <a:lnSpc>
              <a:spcPct val="90000"/>
            </a:lnSpc>
            <a:spcBef>
              <a:spcPct val="0"/>
            </a:spcBef>
            <a:spcAft>
              <a:spcPct val="35000"/>
            </a:spcAft>
            <a:buNone/>
          </a:pPr>
          <a:r>
            <a:rPr lang="en-US" sz="1200" kern="1200"/>
            <a:t>Years of Experience in the UPS or DPA</a:t>
          </a:r>
        </a:p>
      </dsp:txBody>
      <dsp:txXfrm>
        <a:off x="8845" y="1755004"/>
        <a:ext cx="2033402" cy="1220041"/>
      </dsp:txXfrm>
    </dsp:sp>
    <dsp:sp modelId="{46F29283-1D28-4E9A-A851-E89B4E8D2801}">
      <dsp:nvSpPr>
        <dsp:cNvPr id="0" name=""/>
        <dsp:cNvSpPr/>
      </dsp:nvSpPr>
      <dsp:spPr>
        <a:xfrm>
          <a:off x="2509930" y="1755004"/>
          <a:ext cx="2033402" cy="1220041"/>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638" tIns="104588" rIns="99638" bIns="104588" numCol="1" spcCol="1270" anchor="ctr" anchorCtr="0">
          <a:noAutofit/>
        </a:bodyPr>
        <a:lstStyle/>
        <a:p>
          <a:pPr marL="0" lvl="0" indent="0" algn="ctr" defTabSz="533400">
            <a:lnSpc>
              <a:spcPct val="90000"/>
            </a:lnSpc>
            <a:spcBef>
              <a:spcPct val="0"/>
            </a:spcBef>
            <a:spcAft>
              <a:spcPct val="35000"/>
            </a:spcAft>
            <a:buNone/>
          </a:pPr>
          <a:r>
            <a:rPr lang="en-US" sz="1200" kern="1200"/>
            <a:t>Some exceptions to the Plan were granted on a case by case basis</a:t>
          </a:r>
        </a:p>
      </dsp:txBody>
      <dsp:txXfrm>
        <a:off x="2509930" y="1755004"/>
        <a:ext cx="2033402" cy="12200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8DBC1-65A6-4C8C-9EA4-12368BCF3111}">
      <dsp:nvSpPr>
        <dsp:cNvPr id="0" name=""/>
        <dsp:cNvSpPr/>
      </dsp:nvSpPr>
      <dsp:spPr>
        <a:xfrm>
          <a:off x="110482" y="358052"/>
          <a:ext cx="904512" cy="9045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5F1129-AC38-4077-BE4D-09E2CC375113}">
      <dsp:nvSpPr>
        <dsp:cNvPr id="0" name=""/>
        <dsp:cNvSpPr/>
      </dsp:nvSpPr>
      <dsp:spPr>
        <a:xfrm>
          <a:off x="300430" y="548000"/>
          <a:ext cx="524617" cy="524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23B1EC-8E05-4849-A645-638B7A3175EE}">
      <dsp:nvSpPr>
        <dsp:cNvPr id="0" name=""/>
        <dsp:cNvSpPr/>
      </dsp:nvSpPr>
      <dsp:spPr>
        <a:xfrm>
          <a:off x="1208818" y="358052"/>
          <a:ext cx="2132064" cy="90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Quarter-time (QT) status is not covered by the Plan.</a:t>
          </a:r>
        </a:p>
      </dsp:txBody>
      <dsp:txXfrm>
        <a:off x="1208818" y="358052"/>
        <a:ext cx="2132064" cy="904512"/>
      </dsp:txXfrm>
    </dsp:sp>
    <dsp:sp modelId="{6B12536E-C1CA-4C1C-AA5A-21398BB935B0}">
      <dsp:nvSpPr>
        <dsp:cNvPr id="0" name=""/>
        <dsp:cNvSpPr/>
      </dsp:nvSpPr>
      <dsp:spPr>
        <a:xfrm>
          <a:off x="3712380" y="358052"/>
          <a:ext cx="904512" cy="9045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E33B0-1C96-4B6F-B9B7-A6D967D3A4AB}">
      <dsp:nvSpPr>
        <dsp:cNvPr id="0" name=""/>
        <dsp:cNvSpPr/>
      </dsp:nvSpPr>
      <dsp:spPr>
        <a:xfrm>
          <a:off x="3902327" y="548000"/>
          <a:ext cx="524617" cy="5246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55FFD4-D273-4AFB-ABAD-3766BEA3A55D}">
      <dsp:nvSpPr>
        <dsp:cNvPr id="0" name=""/>
        <dsp:cNvSpPr/>
      </dsp:nvSpPr>
      <dsp:spPr>
        <a:xfrm>
          <a:off x="4810716" y="358052"/>
          <a:ext cx="2132064" cy="90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SCCP funding is used ONLY to bring a salary to the minimum for the classification and status.  </a:t>
          </a:r>
        </a:p>
        <a:p>
          <a:pPr marL="0" lvl="0" indent="0" algn="l" defTabSz="488950">
            <a:lnSpc>
              <a:spcPct val="100000"/>
            </a:lnSpc>
            <a:spcBef>
              <a:spcPct val="0"/>
            </a:spcBef>
            <a:spcAft>
              <a:spcPct val="35000"/>
            </a:spcAft>
            <a:buNone/>
          </a:pPr>
          <a:r>
            <a:rPr lang="en-US" sz="1100" kern="1200"/>
            <a:t>Allocating funding to someone receiving SCCP funds will result in first offsetting any subsidy.</a:t>
          </a:r>
        </a:p>
      </dsp:txBody>
      <dsp:txXfrm>
        <a:off x="4810716" y="358052"/>
        <a:ext cx="2132064" cy="904512"/>
      </dsp:txXfrm>
    </dsp:sp>
    <dsp:sp modelId="{5E1248CB-1114-4696-902D-4C65541C8039}">
      <dsp:nvSpPr>
        <dsp:cNvPr id="0" name=""/>
        <dsp:cNvSpPr/>
      </dsp:nvSpPr>
      <dsp:spPr>
        <a:xfrm>
          <a:off x="110482" y="1779760"/>
          <a:ext cx="904512" cy="9045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CD095A-6CA3-4992-A91B-C91BE17AC76F}">
      <dsp:nvSpPr>
        <dsp:cNvPr id="0" name=""/>
        <dsp:cNvSpPr/>
      </dsp:nvSpPr>
      <dsp:spPr>
        <a:xfrm>
          <a:off x="300430" y="1969708"/>
          <a:ext cx="524617" cy="5246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D568C8-EBC9-4C21-9F24-216A3665F9F2}">
      <dsp:nvSpPr>
        <dsp:cNvPr id="0" name=""/>
        <dsp:cNvSpPr/>
      </dsp:nvSpPr>
      <dsp:spPr>
        <a:xfrm>
          <a:off x="1208818" y="1779760"/>
          <a:ext cx="2132064" cy="90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Urban Adjustment – Minimum salaries for circuits 16, 17, 22, 30, and 54 are increased by $7,000 for FT and $3,500 for PT.</a:t>
          </a:r>
        </a:p>
      </dsp:txBody>
      <dsp:txXfrm>
        <a:off x="1208818" y="1779760"/>
        <a:ext cx="2132064" cy="904512"/>
      </dsp:txXfrm>
    </dsp:sp>
    <dsp:sp modelId="{01259117-6911-462E-AFF1-58A6D80E0EEC}">
      <dsp:nvSpPr>
        <dsp:cNvPr id="0" name=""/>
        <dsp:cNvSpPr/>
      </dsp:nvSpPr>
      <dsp:spPr>
        <a:xfrm>
          <a:off x="3712380" y="1779760"/>
          <a:ext cx="904512" cy="90451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A3C7A-67FA-4B19-96C1-0C24352C515D}">
      <dsp:nvSpPr>
        <dsp:cNvPr id="0" name=""/>
        <dsp:cNvSpPr/>
      </dsp:nvSpPr>
      <dsp:spPr>
        <a:xfrm>
          <a:off x="3902327" y="1969708"/>
          <a:ext cx="524617" cy="5246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8469BB-8BEF-4621-ADEF-38E8AF13FACE}">
      <dsp:nvSpPr>
        <dsp:cNvPr id="0" name=""/>
        <dsp:cNvSpPr/>
      </dsp:nvSpPr>
      <dsp:spPr>
        <a:xfrm>
          <a:off x="4810716" y="1779760"/>
          <a:ext cx="2132064" cy="90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Upgrades to classifications require a request to the Council.  An employee is not automatically upgraded when they reach the next level due to service time.</a:t>
          </a:r>
        </a:p>
      </dsp:txBody>
      <dsp:txXfrm>
        <a:off x="4810716" y="1779760"/>
        <a:ext cx="2132064" cy="90451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8C8AF-8128-31CD-F616-B037CCED17F2}"/>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6EC73FA3-39DA-3F05-1648-D74F503085EE}"/>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eaLnBrk="1" hangingPunct="1">
              <a:defRPr sz="1200"/>
            </a:lvl1pPr>
          </a:lstStyle>
          <a:p>
            <a:pPr>
              <a:defRPr/>
            </a:pPr>
            <a:fld id="{B2D768D4-BB5A-4CC6-8226-A211EB7E6D50}" type="datetimeFigureOut">
              <a:rPr lang="en-US"/>
              <a:pPr>
                <a:defRPr/>
              </a:pPr>
              <a:t>2/18/2025</a:t>
            </a:fld>
            <a:endParaRPr lang="en-US"/>
          </a:p>
        </p:txBody>
      </p:sp>
      <p:sp>
        <p:nvSpPr>
          <p:cNvPr id="4" name="Footer Placeholder 3">
            <a:extLst>
              <a:ext uri="{FF2B5EF4-FFF2-40B4-BE49-F238E27FC236}">
                <a16:creationId xmlns:a16="http://schemas.microsoft.com/office/drawing/2014/main" id="{648D1856-9205-6987-C020-171B9E263DCC}"/>
              </a:ext>
            </a:extLst>
          </p:cNvPr>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5" name="Slide Number Placeholder 4">
            <a:extLst>
              <a:ext uri="{FF2B5EF4-FFF2-40B4-BE49-F238E27FC236}">
                <a16:creationId xmlns:a16="http://schemas.microsoft.com/office/drawing/2014/main" id="{92E3E340-D8DE-0394-686F-DFDCA07D7D09}"/>
              </a:ext>
            </a:extLst>
          </p:cNvPr>
          <p:cNvSpPr>
            <a:spLocks noGrp="1"/>
          </p:cNvSpPr>
          <p:nvPr>
            <p:ph type="sldNum" sz="quarter" idx="3"/>
          </p:nvPr>
        </p:nvSpPr>
        <p:spPr>
          <a:xfrm>
            <a:off x="3884613" y="8829675"/>
            <a:ext cx="2971800"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45FD90ED-0084-451B-90A4-070B4C9A3EA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D912BF-F797-6211-147E-B4660D8B471C}"/>
              </a:ext>
            </a:extLst>
          </p:cNvPr>
          <p:cNvSpPr>
            <a:spLocks noGrp="1"/>
          </p:cNvSpPr>
          <p:nvPr>
            <p:ph type="hdr" sz="quarter"/>
          </p:nvPr>
        </p:nvSpPr>
        <p:spPr>
          <a:xfrm>
            <a:off x="0" y="0"/>
            <a:ext cx="2971800" cy="46513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CD94425F-DB78-D484-ABF1-6A24A42FDD71}"/>
              </a:ext>
            </a:extLst>
          </p:cNvPr>
          <p:cNvSpPr>
            <a:spLocks noGrp="1"/>
          </p:cNvSpPr>
          <p:nvPr>
            <p:ph type="dt" idx="1"/>
          </p:nvPr>
        </p:nvSpPr>
        <p:spPr>
          <a:xfrm>
            <a:off x="3884613" y="0"/>
            <a:ext cx="2971800" cy="465138"/>
          </a:xfrm>
          <a:prstGeom prst="rect">
            <a:avLst/>
          </a:prstGeom>
        </p:spPr>
        <p:txBody>
          <a:bodyPr vert="horz" lIns="91440" tIns="45720" rIns="91440" bIns="45720" rtlCol="0"/>
          <a:lstStyle>
            <a:lvl1pPr algn="r" eaLnBrk="1" hangingPunct="1">
              <a:defRPr sz="1200">
                <a:latin typeface="Arial" charset="0"/>
              </a:defRPr>
            </a:lvl1pPr>
          </a:lstStyle>
          <a:p>
            <a:pPr>
              <a:defRPr/>
            </a:pPr>
            <a:fld id="{55C01F66-75D4-4E52-B055-1ADCD067A6B3}" type="datetimeFigureOut">
              <a:rPr lang="en-US"/>
              <a:pPr>
                <a:defRPr/>
              </a:pPr>
              <a:t>2/18/2025</a:t>
            </a:fld>
            <a:endParaRPr lang="en-US"/>
          </a:p>
        </p:txBody>
      </p:sp>
      <p:sp>
        <p:nvSpPr>
          <p:cNvPr id="4" name="Slide Image Placeholder 3">
            <a:extLst>
              <a:ext uri="{FF2B5EF4-FFF2-40B4-BE49-F238E27FC236}">
                <a16:creationId xmlns:a16="http://schemas.microsoft.com/office/drawing/2014/main" id="{4B5E6957-2800-4492-38DF-5CD05A9B8EA0}"/>
              </a:ext>
            </a:extLst>
          </p:cNvPr>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1F8239-F2E1-8547-1D22-53BE2C7AA164}"/>
              </a:ext>
            </a:extLst>
          </p:cNvPr>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949BDEC-6F0C-F38A-47B0-813994EECDC7}"/>
              </a:ext>
            </a:extLst>
          </p:cNvPr>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AE94B3A-7B90-53D7-486B-355989467186}"/>
              </a:ext>
            </a:extLst>
          </p:cNvPr>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B26098D-7A3A-4AC1-A8AD-C618B51C0B1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022477A-FCD0-93F5-328F-1658048E66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00EB320-D70D-4C14-B14E-D88AEB04FB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F161BC2E-63B9-C02E-A5B9-410ECBFBF0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0B34C-AFDB-4A2C-A569-96C8152DCB78}" type="slidenum">
              <a:rPr lang="en-US" altLang="en-US"/>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86400FD-A752-8FFC-8456-010027776C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78A895E9-8860-9BA2-CF9A-81F2AB298D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E3AA71D4-9D04-BC91-8B98-44318A0F68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2E1BC6-EB8E-4C47-9BF3-A7BF9A77B473}" type="slidenum">
              <a:rPr lang="en-US" altLang="en-US"/>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members are nominated by the Associations.</a:t>
            </a:r>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219126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4CDBAD4-D957-94EE-4F2D-D0E55E0B0A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E5FC0AB-B3CD-D76A-749E-FC8804B910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5772CEAD-B23D-04CC-C968-2DBD228189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0FBD59-7D89-4F23-9704-66630FDE3E87}" type="slidenum">
              <a:rPr lang="en-US" altLang="en-US"/>
              <a:pPr/>
              <a:t>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17</a:t>
            </a:fld>
            <a:endParaRPr lang="en-US" dirty="0"/>
          </a:p>
        </p:txBody>
      </p:sp>
    </p:spTree>
    <p:extLst>
      <p:ext uri="{BB962C8B-B14F-4D97-AF65-F5344CB8AC3E}">
        <p14:creationId xmlns:p14="http://schemas.microsoft.com/office/powerpoint/2010/main" val="333867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09F44E2-054C-B91A-E0F4-888D021572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3013C920-5EEA-7C64-9D36-4EEF6E5FD1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Department of Local Government Computes the Consumer Price Index by the Second Friday In February.  The Salary is Effective Retroactively to January 1.</a:t>
            </a:r>
          </a:p>
          <a:p>
            <a:endParaRPr lang="en-US" altLang="en-US"/>
          </a:p>
          <a:p>
            <a:r>
              <a:rPr lang="en-US" altLang="en-US"/>
              <a:t> The Expense Allowance is Considered Income and as Such is Taxed and Retirement Benefits are Withheld</a:t>
            </a:r>
          </a:p>
        </p:txBody>
      </p:sp>
      <p:sp>
        <p:nvSpPr>
          <p:cNvPr id="41988" name="Slide Number Placeholder 3">
            <a:extLst>
              <a:ext uri="{FF2B5EF4-FFF2-40B4-BE49-F238E27FC236}">
                <a16:creationId xmlns:a16="http://schemas.microsoft.com/office/drawing/2014/main" id="{0B820FB1-D3C6-D09B-6D47-2BF0A847F3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E69B8C-52D5-4B00-BD60-948CB26205BC}" type="slidenum">
              <a:rPr lang="en-US" altLang="en-US"/>
              <a:pPr/>
              <a:t>21</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A8061419-CEDF-E411-3C1B-89477A9FA8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55FEBCF3-A1AE-5060-15A5-85A124FB8F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sz="1900"/>
              <a:t>Respond to the call for help</a:t>
            </a:r>
          </a:p>
          <a:p>
            <a:r>
              <a:rPr lang="en-US" altLang="en-US"/>
              <a:t>It’s better to be safe than sorry </a:t>
            </a:r>
          </a:p>
        </p:txBody>
      </p:sp>
      <p:sp>
        <p:nvSpPr>
          <p:cNvPr id="96260" name="Slide Number Placeholder 3">
            <a:extLst>
              <a:ext uri="{FF2B5EF4-FFF2-40B4-BE49-F238E27FC236}">
                <a16:creationId xmlns:a16="http://schemas.microsoft.com/office/drawing/2014/main" id="{C1788713-4986-0DCC-DC40-CBC1D2DB39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E1B561-81E9-4861-A050-168161CC95E4}" type="slidenum">
              <a:rPr lang="en-US" altLang="en-US"/>
              <a:pPr/>
              <a:t>43</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44</a:t>
            </a:fld>
            <a:endParaRPr lang="en-US" dirty="0"/>
          </a:p>
        </p:txBody>
      </p:sp>
    </p:spTree>
    <p:extLst>
      <p:ext uri="{BB962C8B-B14F-4D97-AF65-F5344CB8AC3E}">
        <p14:creationId xmlns:p14="http://schemas.microsoft.com/office/powerpoint/2010/main" val="3986912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1036C13-94B8-408A-B088-22C48203750B}" type="datetimeFigureOut">
              <a:rPr lang="en-US" smtClean="0"/>
              <a:pPr>
                <a:defRPr/>
              </a:pPr>
              <a:t>2/18/2025</a:t>
            </a:fld>
            <a:endParaRPr lang="en-US"/>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F5018B36-8F62-45DA-A79C-1A2EE7B2D6A4}" type="slidenum">
              <a:rPr lang="en-US" altLang="en-US" smtClean="0"/>
              <a:pPr/>
              <a:t>‹#›</a:t>
            </a:fld>
            <a:endParaRPr lang="en-US" alt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574633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1C3A13E-C035-4EDF-BD41-D2E759446BFF}" type="datetimeFigureOut">
              <a:rPr lang="en-US" smtClean="0"/>
              <a:pPr>
                <a:defRPr/>
              </a:pPr>
              <a:t>2/18/2025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3E337D2-56A1-4A7E-B410-5F801892C1B5}" type="slidenum">
              <a:rPr lang="en-US" altLang="en-US" smtClean="0"/>
              <a:pPr/>
              <a:t>‹#›</a:t>
            </a:fld>
            <a:endParaRPr lang="en-US" altLang="en-US"/>
          </a:p>
        </p:txBody>
      </p:sp>
    </p:spTree>
    <p:extLst>
      <p:ext uri="{BB962C8B-B14F-4D97-AF65-F5344CB8AC3E}">
        <p14:creationId xmlns:p14="http://schemas.microsoft.com/office/powerpoint/2010/main" val="393485015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1696630-CF6C-4233-8681-B6FE18BE2793}" type="datetimeFigureOut">
              <a:rPr lang="en-US" smtClean="0"/>
              <a:pPr>
                <a:defRPr/>
              </a:pPr>
              <a:t>2/18/2025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4D6EF4-691E-4B25-A1C4-3FD0D2D9E790}" type="slidenum">
              <a:rPr lang="en-US" altLang="en-US" smtClean="0"/>
              <a:pPr/>
              <a:t>‹#›</a:t>
            </a:fld>
            <a:endParaRPr lang="en-US" alt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25179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3508164" y="0"/>
            <a:ext cx="563583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3855767" y="167463"/>
            <a:ext cx="4806044" cy="1580890"/>
          </a:xfrm>
        </p:spPr>
        <p:txBody>
          <a:bodyPr anchor="b" anchorCtr="0">
            <a:noAutofit/>
          </a:bodyPr>
          <a:lstStyle>
            <a:lvl1pPr>
              <a:lnSpc>
                <a:spcPct val="100000"/>
              </a:lnSpc>
              <a:defRPr sz="2400"/>
            </a:lvl1pPr>
          </a:lstStyle>
          <a:p>
            <a:r>
              <a:rPr lang="en-US" dirty="0"/>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1" y="0"/>
            <a:ext cx="3459956" cy="685800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55163"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3855304" y="1959428"/>
            <a:ext cx="4806499" cy="4161653"/>
          </a:xfrm>
        </p:spPr>
        <p:txBody>
          <a:bodyPr anchor="t">
            <a:normAutofit/>
          </a:bodyPr>
          <a:lstStyle>
            <a:lvl1pPr marL="0" indent="0">
              <a:lnSpc>
                <a:spcPct val="100000"/>
              </a:lnSpc>
              <a:spcAft>
                <a:spcPts val="450"/>
              </a:spcAft>
              <a:buNone/>
              <a:defRPr sz="1350" b="0"/>
            </a:lvl1pPr>
            <a:lvl2pPr>
              <a:lnSpc>
                <a:spcPct val="100000"/>
              </a:lnSpc>
              <a:spcAft>
                <a:spcPts val="450"/>
              </a:spcAft>
              <a:defRPr sz="1350"/>
            </a:lvl2pPr>
            <a:lvl3pPr>
              <a:lnSpc>
                <a:spcPct val="100000"/>
              </a:lnSpc>
              <a:spcAft>
                <a:spcPts val="450"/>
              </a:spcAft>
              <a:defRPr sz="1350"/>
            </a:lvl3pPr>
            <a:lvl4pPr>
              <a:lnSpc>
                <a:spcPct val="100000"/>
              </a:lnSpc>
              <a:spcAft>
                <a:spcPts val="450"/>
              </a:spcAft>
              <a:defRPr sz="1350"/>
            </a:lvl4pPr>
            <a:lvl5pPr>
              <a:lnSpc>
                <a:spcPct val="100000"/>
              </a:lnSpc>
              <a:spcAft>
                <a:spcPts val="450"/>
              </a:spcAft>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D15B6AB-EFBA-3087-EC3D-8DA945B70C0F}"/>
              </a:ext>
            </a:extLst>
          </p:cNvPr>
          <p:cNvSpPr>
            <a:spLocks noGrp="1"/>
          </p:cNvSpPr>
          <p:nvPr>
            <p:ph type="ftr" sz="quarter" idx="11"/>
          </p:nvPr>
        </p:nvSpPr>
        <p:spPr>
          <a:xfrm>
            <a:off x="3855304" y="6309360"/>
            <a:ext cx="2986821" cy="457200"/>
          </a:xfrm>
        </p:spPr>
        <p:txBody>
          <a:bodyPr/>
          <a:lstStyle>
            <a:lvl1pPr algn="ctr">
              <a:defRPr>
                <a:effectLst/>
              </a:defRPr>
            </a:lvl1pPr>
          </a:lstStyle>
          <a:p>
            <a:pPr algn="l"/>
            <a:r>
              <a:rPr lang="en-US" dirty="0"/>
              <a:t>Presentation Title</a:t>
            </a:r>
          </a:p>
        </p:txBody>
      </p:sp>
      <p:sp>
        <p:nvSpPr>
          <p:cNvPr id="10" name="Date Placeholder 3">
            <a:extLst>
              <a:ext uri="{FF2B5EF4-FFF2-40B4-BE49-F238E27FC236}">
                <a16:creationId xmlns:a16="http://schemas.microsoft.com/office/drawing/2014/main" id="{6A3371A6-1409-7906-744F-59D906DF6755}"/>
              </a:ext>
            </a:extLst>
          </p:cNvPr>
          <p:cNvSpPr>
            <a:spLocks noGrp="1"/>
          </p:cNvSpPr>
          <p:nvPr>
            <p:ph type="dt" sz="half" idx="10"/>
          </p:nvPr>
        </p:nvSpPr>
        <p:spPr>
          <a:xfrm>
            <a:off x="6928811" y="6309360"/>
            <a:ext cx="911403" cy="457200"/>
          </a:xfrm>
        </p:spPr>
        <p:txBody>
          <a:bodyPr/>
          <a:lstStyle>
            <a:lvl1pPr algn="ctr">
              <a:defRPr>
                <a:effectLst/>
              </a:defRPr>
            </a:lvl1pPr>
          </a:lstStyle>
          <a:p>
            <a:r>
              <a:rPr lang="en-US" dirty="0">
                <a:solidFill>
                  <a:schemeClr val="tx2"/>
                </a:solidFill>
              </a:rPr>
              <a:t>9/8/20XX</a:t>
            </a:r>
            <a:endParaRPr lang="en-US" dirty="0"/>
          </a:p>
        </p:txBody>
      </p:sp>
      <p:sp>
        <p:nvSpPr>
          <p:cNvPr id="11" name="Slide Number Placeholder 5">
            <a:extLst>
              <a:ext uri="{FF2B5EF4-FFF2-40B4-BE49-F238E27FC236}">
                <a16:creationId xmlns:a16="http://schemas.microsoft.com/office/drawing/2014/main" id="{8546652F-6212-09E9-1A75-28F7C8EEF073}"/>
              </a:ext>
            </a:extLst>
          </p:cNvPr>
          <p:cNvSpPr>
            <a:spLocks noGrp="1"/>
          </p:cNvSpPr>
          <p:nvPr>
            <p:ph type="sldNum" sz="quarter" idx="12"/>
          </p:nvPr>
        </p:nvSpPr>
        <p:spPr>
          <a:xfrm>
            <a:off x="7926902" y="6309360"/>
            <a:ext cx="734909" cy="457200"/>
          </a:xfrm>
        </p:spPr>
        <p:txBody>
          <a:bodyPr/>
          <a:lstStyle>
            <a:lvl1pPr>
              <a:defRPr sz="9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081518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779077" y="2130218"/>
            <a:ext cx="8364923"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9144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151528" y="962423"/>
            <a:ext cx="7510283" cy="1216152"/>
          </a:xfrm>
        </p:spPr>
        <p:txBody>
          <a:bodyPr tIns="182880" anchor="ctr" anchorCtr="0">
            <a:noAutofit/>
          </a:bodyPr>
          <a:lstStyle>
            <a:lvl1pPr>
              <a:lnSpc>
                <a:spcPct val="100000"/>
              </a:lnSpc>
              <a:defRPr sz="2400">
                <a:solidFill>
                  <a:schemeClr val="bg1"/>
                </a:solidFill>
              </a:defRPr>
            </a:lvl1pPr>
          </a:lstStyle>
          <a:p>
            <a:r>
              <a:rPr lang="en-US" dirty="0">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156922" y="2590801"/>
            <a:ext cx="4831059" cy="3718557"/>
          </a:xfrm>
        </p:spPr>
        <p:txBody>
          <a:bodyPr anchor="t">
            <a:normAutofit/>
          </a:bodyPr>
          <a:lstStyle>
            <a:lvl1pPr marL="0" indent="0">
              <a:lnSpc>
                <a:spcPct val="125000"/>
              </a:lnSpc>
              <a:spcAft>
                <a:spcPts val="450"/>
              </a:spcAft>
              <a:buNone/>
              <a:defRPr sz="1350" b="0"/>
            </a:lvl1pPr>
            <a:lvl2pPr marL="212598">
              <a:lnSpc>
                <a:spcPct val="125000"/>
              </a:lnSpc>
              <a:spcAft>
                <a:spcPts val="450"/>
              </a:spcAft>
              <a:defRPr sz="1350"/>
            </a:lvl2pPr>
            <a:lvl3pPr marL="425196">
              <a:lnSpc>
                <a:spcPct val="125000"/>
              </a:lnSpc>
              <a:spcAft>
                <a:spcPts val="450"/>
              </a:spcAft>
              <a:defRPr sz="1350"/>
            </a:lvl3pPr>
            <a:lvl4pPr marL="637794">
              <a:lnSpc>
                <a:spcPct val="125000"/>
              </a:lnSpc>
              <a:spcAft>
                <a:spcPts val="450"/>
              </a:spcAft>
              <a:defRPr sz="1350"/>
            </a:lvl4pPr>
            <a:lvl5pPr marL="850392">
              <a:lnSpc>
                <a:spcPct val="125000"/>
              </a:lnSpc>
              <a:spcAft>
                <a:spcPts val="450"/>
              </a:spcAft>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6148022" y="2590801"/>
            <a:ext cx="2642137" cy="3718557"/>
          </a:xfrm>
        </p:spPr>
        <p:txBody>
          <a:bodyPr anchor="t">
            <a:normAutofit/>
          </a:bodyPr>
          <a:lstStyle>
            <a:lvl1pPr marL="214313" indent="-214313">
              <a:lnSpc>
                <a:spcPct val="125000"/>
              </a:lnSpc>
              <a:spcAft>
                <a:spcPts val="450"/>
              </a:spcAft>
              <a:buFont typeface="Wingdings" panose="05000000000000000000" pitchFamily="2" charset="2"/>
              <a:buChar char="§"/>
              <a:defRPr sz="1350" b="0"/>
            </a:lvl1pPr>
            <a:lvl2pPr>
              <a:lnSpc>
                <a:spcPct val="125000"/>
              </a:lnSpc>
              <a:spcAft>
                <a:spcPts val="450"/>
              </a:spcAft>
              <a:defRPr sz="1350"/>
            </a:lvl2pPr>
            <a:lvl3pPr>
              <a:lnSpc>
                <a:spcPct val="125000"/>
              </a:lnSpc>
              <a:spcAft>
                <a:spcPts val="450"/>
              </a:spcAft>
              <a:defRPr sz="1350"/>
            </a:lvl3pPr>
            <a:lvl4pPr>
              <a:lnSpc>
                <a:spcPct val="125000"/>
              </a:lnSpc>
              <a:spcAft>
                <a:spcPts val="450"/>
              </a:spcAft>
              <a:defRPr sz="1350"/>
            </a:lvl4pPr>
            <a:lvl5pPr>
              <a:lnSpc>
                <a:spcPct val="125000"/>
              </a:lnSpc>
              <a:spcAft>
                <a:spcPts val="450"/>
              </a:spcAft>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755075"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649924"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151529" y="6309360"/>
            <a:ext cx="3787184" cy="457200"/>
          </a:xfrm>
        </p:spPr>
        <p:txBody>
          <a:bodyPr/>
          <a:lstStyle/>
          <a:p>
            <a:r>
              <a:rPr lang="en-US" dirty="0"/>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7926902" y="6309360"/>
            <a:ext cx="734909" cy="457200"/>
          </a:xfrm>
        </p:spPr>
        <p:txBody>
          <a:bodyPr/>
          <a:lstStyle>
            <a:lvl1pPr>
              <a:defRPr sz="900" b="0"/>
            </a:lvl1pPr>
          </a:lstStyle>
          <a:p>
            <a:fld id="{FAEF9944-A4F6-4C59-AEBD-678D6480B8EA}" type="slidenum">
              <a:rPr lang="en-US" smtClean="0"/>
              <a:pPr/>
              <a:t>‹#›</a:t>
            </a:fld>
            <a:endParaRPr lang="en-US" dirty="0"/>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5008626" y="6309360"/>
            <a:ext cx="1611630" cy="457200"/>
          </a:xfrm>
        </p:spPr>
        <p:txBody>
          <a:bodyPr/>
          <a:lstStyle>
            <a:lvl1pPr algn="l">
              <a:defRPr/>
            </a:lvl1pPr>
          </a:lstStyle>
          <a:p>
            <a:r>
              <a:rPr lang="en-US" dirty="0"/>
              <a:t>9/8/20XX</a:t>
            </a:r>
          </a:p>
        </p:txBody>
      </p:sp>
    </p:spTree>
    <p:extLst>
      <p:ext uri="{BB962C8B-B14F-4D97-AF65-F5344CB8AC3E}">
        <p14:creationId xmlns:p14="http://schemas.microsoft.com/office/powerpoint/2010/main" val="3100607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1"/>
            <a:ext cx="9144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20"/>
            <a:ext cx="9144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7"/>
            <a:ext cx="3488436"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486701" y="91440"/>
            <a:ext cx="8175110" cy="1168739"/>
          </a:xfrm>
        </p:spPr>
        <p:txBody>
          <a:bodyPr tIns="182880" anchor="ctr" anchorCtr="0">
            <a:noAutofit/>
          </a:bodyPr>
          <a:lstStyle>
            <a:lvl1pPr>
              <a:lnSpc>
                <a:spcPct val="100000"/>
              </a:lnSpc>
              <a:defRPr sz="2400">
                <a:solidFill>
                  <a:schemeClr val="bg1"/>
                </a:solidFill>
              </a:defRPr>
            </a:lvl1pPr>
          </a:lstStyle>
          <a:p>
            <a:r>
              <a:rPr lang="en-US" dirty="0">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486701" y="1646102"/>
            <a:ext cx="2864739" cy="4160520"/>
          </a:xfrm>
        </p:spPr>
        <p:txBody>
          <a:bodyPr anchor="t">
            <a:normAutofit/>
          </a:bodyPr>
          <a:lstStyle>
            <a:lvl1pPr>
              <a:lnSpc>
                <a:spcPct val="125000"/>
              </a:lnSpc>
              <a:spcAft>
                <a:spcPts val="450"/>
              </a:spcAft>
              <a:defRPr sz="1350" b="0"/>
            </a:lvl1pPr>
            <a:lvl2pPr>
              <a:lnSpc>
                <a:spcPct val="125000"/>
              </a:lnSpc>
              <a:spcAft>
                <a:spcPts val="450"/>
              </a:spcAft>
              <a:defRPr sz="1350"/>
            </a:lvl2pPr>
            <a:lvl3pPr>
              <a:lnSpc>
                <a:spcPct val="125000"/>
              </a:lnSpc>
              <a:spcAft>
                <a:spcPts val="450"/>
              </a:spcAft>
              <a:defRPr sz="1350"/>
            </a:lvl3pPr>
            <a:lvl4pPr>
              <a:lnSpc>
                <a:spcPct val="125000"/>
              </a:lnSpc>
              <a:spcAft>
                <a:spcPts val="450"/>
              </a:spcAft>
              <a:defRPr sz="1350"/>
            </a:lvl4pPr>
            <a:lvl5pPr>
              <a:lnSpc>
                <a:spcPct val="125000"/>
              </a:lnSpc>
              <a:spcAft>
                <a:spcPts val="450"/>
              </a:spcAft>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143" y="6101107"/>
            <a:ext cx="9141714"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482188" y="6309360"/>
            <a:ext cx="2567990"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4030215" y="6309360"/>
            <a:ext cx="2558980" cy="457200"/>
          </a:xfrm>
        </p:spPr>
        <p:txBody>
          <a:bodyPr/>
          <a:lstStyle>
            <a:lvl1pPr>
              <a:defRPr>
                <a:solidFill>
                  <a:schemeClr val="tx2"/>
                </a:solidFill>
              </a:defRPr>
            </a:lvl1pPr>
          </a:lstStyle>
          <a:p>
            <a:r>
              <a:rPr lang="en-US" dirty="0"/>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7926902" y="6309360"/>
            <a:ext cx="734909" cy="457200"/>
          </a:xfrm>
        </p:spPr>
        <p:txBody>
          <a:bodyPr/>
          <a:lstStyle>
            <a:lvl1pPr>
              <a:defRPr sz="900" b="0"/>
            </a:lvl1pPr>
          </a:lstStyle>
          <a:p>
            <a:fld id="{FAEF9944-A4F6-4C59-AEBD-678D6480B8EA}" type="slidenum">
              <a:rPr lang="en-US" smtClean="0"/>
              <a:pPr/>
              <a:t>‹#›</a:t>
            </a:fld>
            <a:endParaRPr lang="en-US"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3475349" y="6117631"/>
            <a:ext cx="48006"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3509746" y="1646102"/>
            <a:ext cx="5147552" cy="4160520"/>
          </a:xfrm>
        </p:spPr>
        <p:txBody>
          <a:bodyPr anchor="t">
            <a:normAutofit/>
          </a:bodyPr>
          <a:lstStyle>
            <a:lvl1pPr marL="0" indent="0">
              <a:lnSpc>
                <a:spcPct val="125000"/>
              </a:lnSpc>
              <a:spcAft>
                <a:spcPts val="450"/>
              </a:spcAft>
              <a:buNone/>
              <a:defRPr sz="1350" b="0"/>
            </a:lvl1pPr>
            <a:lvl2pPr marL="212598">
              <a:lnSpc>
                <a:spcPct val="125000"/>
              </a:lnSpc>
              <a:spcAft>
                <a:spcPts val="450"/>
              </a:spcAft>
              <a:defRPr sz="1350"/>
            </a:lvl2pPr>
            <a:lvl3pPr marL="425196">
              <a:lnSpc>
                <a:spcPct val="125000"/>
              </a:lnSpc>
              <a:spcAft>
                <a:spcPts val="450"/>
              </a:spcAft>
              <a:defRPr sz="1350"/>
            </a:lvl3pPr>
            <a:lvl4pPr marL="637794">
              <a:lnSpc>
                <a:spcPct val="125000"/>
              </a:lnSpc>
              <a:spcAft>
                <a:spcPts val="450"/>
              </a:spcAft>
              <a:defRPr sz="1350"/>
            </a:lvl4pPr>
            <a:lvl5pPr marL="850392">
              <a:lnSpc>
                <a:spcPct val="125000"/>
              </a:lnSpc>
              <a:spcAft>
                <a:spcPts val="450"/>
              </a:spcAft>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201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3FCDB84-BAF6-4505-AD00-AB60F2A7607B}" type="datetimeFigureOut">
              <a:rPr lang="en-US" smtClean="0"/>
              <a:pPr>
                <a:defRPr/>
              </a:pPr>
              <a:t>2/18/2025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A1534A6-59CA-4DD0-A289-D2C528961894}" type="slidenum">
              <a:rPr lang="en-US" altLang="en-US" smtClean="0"/>
              <a:pPr/>
              <a:t>‹#›</a:t>
            </a:fld>
            <a:endParaRPr lang="en-US"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428688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307DCB5-0D2E-4362-8F1B-8AE50347B8E4}" type="datetimeFigureOut">
              <a:rPr lang="en-US" smtClean="0"/>
              <a:pPr>
                <a:defRPr/>
              </a:pPr>
              <a:t>2/18/2025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5E058BC-8A02-4173-BC9B-9B70F11D6062}" type="slidenum">
              <a:rPr lang="en-US" altLang="en-US" smtClean="0"/>
              <a:pPr/>
              <a:t>‹#›</a:t>
            </a:fld>
            <a:endParaRPr lang="en-US" alt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746350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0E6D148-9C80-4F18-B3EA-2B638B29AC8C}" type="datetimeFigureOut">
              <a:rPr lang="en-US" smtClean="0"/>
              <a:pPr>
                <a:defRPr/>
              </a:pPr>
              <a:t>2/18/2025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7F1398B-11F9-4933-8C0C-1977FC4E2D2B}" type="slidenum">
              <a:rPr lang="en-US" altLang="en-US" smtClean="0"/>
              <a:pPr/>
              <a:t>‹#›</a:t>
            </a:fld>
            <a:endParaRPr lang="en-US"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7928246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095AA6F-C34C-48B2-B07D-409172C5FB39}" type="datetimeFigureOut">
              <a:rPr lang="en-US" smtClean="0"/>
              <a:pPr>
                <a:defRPr/>
              </a:pPr>
              <a:t>2/18/2025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DB3D32C-2018-4072-9DAF-DE4C5F6A03EC}" type="slidenum">
              <a:rPr lang="en-US" altLang="en-US" smtClean="0"/>
              <a:pPr/>
              <a:t>‹#›</a:t>
            </a:fld>
            <a:endParaRPr lang="en-US" altLang="en-US"/>
          </a:p>
        </p:txBody>
      </p:sp>
    </p:spTree>
    <p:extLst>
      <p:ext uri="{BB962C8B-B14F-4D97-AF65-F5344CB8AC3E}">
        <p14:creationId xmlns:p14="http://schemas.microsoft.com/office/powerpoint/2010/main" val="52887620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99803AE-D64D-4D27-824E-584ED6B8ADB9}" type="datetimeFigureOut">
              <a:rPr lang="en-US" smtClean="0"/>
              <a:pPr>
                <a:defRPr/>
              </a:pPr>
              <a:t>2/18/2025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9E051B2-1C98-44A0-AA56-A1FC7B683395}" type="slidenum">
              <a:rPr lang="en-US" altLang="en-US" smtClean="0"/>
              <a:pPr/>
              <a:t>‹#›</a:t>
            </a:fld>
            <a:endParaRPr lang="en-US" altLang="en-US"/>
          </a:p>
        </p:txBody>
      </p:sp>
    </p:spTree>
    <p:extLst>
      <p:ext uri="{BB962C8B-B14F-4D97-AF65-F5344CB8AC3E}">
        <p14:creationId xmlns:p14="http://schemas.microsoft.com/office/powerpoint/2010/main" val="29215962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4E08321-D1E5-4ADA-9AEB-4502F05023C5}" type="datetimeFigureOut">
              <a:rPr lang="en-US" smtClean="0"/>
              <a:pPr>
                <a:defRPr/>
              </a:pPr>
              <a:t>2/18/2025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72F38382-62BC-40B0-ADE8-957611080524}" type="slidenum">
              <a:rPr lang="en-US" altLang="en-US" smtClean="0"/>
              <a:pPr/>
              <a:t>‹#›</a:t>
            </a:fld>
            <a:endParaRPr lang="en-US" altLang="en-US"/>
          </a:p>
        </p:txBody>
      </p:sp>
    </p:spTree>
    <p:extLst>
      <p:ext uri="{BB962C8B-B14F-4D97-AF65-F5344CB8AC3E}">
        <p14:creationId xmlns:p14="http://schemas.microsoft.com/office/powerpoint/2010/main" val="252841515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3D84196-1991-4C1F-A8D2-6D9E60B41E66}" type="datetimeFigureOut">
              <a:rPr lang="en-US" smtClean="0"/>
              <a:pPr>
                <a:defRPr/>
              </a:pPr>
              <a:t>2/18/2025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33AE176-16FC-44BD-901A-31EF0F6843FC}" type="slidenum">
              <a:rPr lang="en-US" altLang="en-US" smtClean="0"/>
              <a:pPr/>
              <a:t>‹#›</a:t>
            </a:fld>
            <a:endParaRPr lang="en-US" alt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466877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fld id="{9C72AF31-22C2-4223-86C6-815617868FDA}" type="datetimeFigureOut">
              <a:rPr lang="en-US" smtClean="0"/>
              <a:pPr>
                <a:defRPr/>
              </a:pPr>
              <a:t>2/18/2025</a:t>
            </a:fld>
            <a:endParaRPr 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fld id="{D8B6D44A-56FB-4773-82CD-4FFD2B3446AB}" type="slidenum">
              <a:rPr lang="en-US" altLang="en-US" smtClean="0"/>
              <a:pPr/>
              <a:t>‹#›</a:t>
            </a:fld>
            <a:endParaRPr lang="en-US" alt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038634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E09C365D-247D-4036-9F83-4447901E64AC}" type="datetimeFigureOut">
              <a:rPr lang="en-US" smtClean="0"/>
              <a:pPr>
                <a:defRPr/>
              </a:pPr>
              <a:t>2/18/2025</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81CD279C-9856-4770-9473-6BC67A924C71}" type="slidenum">
              <a:rPr lang="en-US" altLang="en-US" smtClean="0"/>
              <a:pPr/>
              <a:t>‹#›</a:t>
            </a:fld>
            <a:endParaRPr lang="en-US" altLang="en-US"/>
          </a:p>
        </p:txBody>
      </p:sp>
    </p:spTree>
    <p:extLst>
      <p:ext uri="{BB962C8B-B14F-4D97-AF65-F5344CB8AC3E}">
        <p14:creationId xmlns:p14="http://schemas.microsoft.com/office/powerpoint/2010/main" val="410231753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Lst>
  <p:transition spd="med">
    <p:fade/>
  </p:transition>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Bills@prosecutors.ky.gov" TargetMode="External"/><Relationship Id="rId2" Type="http://schemas.openxmlformats.org/officeDocument/2006/relationships/hyperlink" Target="mailto:Supplies@prosecutors.ky.gov"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mailto:Supplies@prosecutors.ky.gov" TargetMode="External"/><Relationship Id="rId2" Type="http://schemas.openxmlformats.org/officeDocument/2006/relationships/hyperlink" Target="mailto:Mcarr@prosecutors.ky.gov"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mailto:Bstokes@prosecutors.ky.gov" TargetMode="External"/><Relationship Id="rId2" Type="http://schemas.openxmlformats.org/officeDocument/2006/relationships/hyperlink" Target="mailto:Bills@prosecutors.ky.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hyperlink" Target="mailto:Travel@prosecutors.ky.gov" TargetMode="External"/><Relationship Id="rId4" Type="http://schemas.openxmlformats.org/officeDocument/2006/relationships/image" Target="../media/image23.sv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5.sv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PAC@prosecutors.ky.gov"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pixabay.com/en/sand-text-beach-holiday-end-283407/"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412" name="Rectangle 17411">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7" name="Rectangle 17416">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413" name="Rectangle 17412">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21" name="Rectangle 17420">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17423" name="Rectangle 17422">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7410" name="Title 1">
            <a:extLst>
              <a:ext uri="{FF2B5EF4-FFF2-40B4-BE49-F238E27FC236}">
                <a16:creationId xmlns:a16="http://schemas.microsoft.com/office/drawing/2014/main" id="{94999FD5-4996-1D54-C5F5-F49E1AB16D71}"/>
              </a:ext>
            </a:extLst>
          </p:cNvPr>
          <p:cNvSpPr>
            <a:spLocks noGrp="1"/>
          </p:cNvSpPr>
          <p:nvPr>
            <p:ph type="ctrTitle"/>
          </p:nvPr>
        </p:nvSpPr>
        <p:spPr>
          <a:xfrm>
            <a:off x="1167803" y="1584552"/>
            <a:ext cx="6824441" cy="2537251"/>
          </a:xfrm>
        </p:spPr>
        <p:txBody>
          <a:bodyPr anchor="ctr">
            <a:normAutofit/>
          </a:bodyPr>
          <a:lstStyle/>
          <a:p>
            <a:pPr algn="ctr" eaLnBrk="1" hangingPunct="1"/>
            <a:r>
              <a:rPr lang="en-US" altLang="en-US" sz="5800">
                <a:solidFill>
                  <a:srgbClr val="454545"/>
                </a:solidFill>
              </a:rPr>
              <a:t>Prosecutors Advisory Council &amp; Staff</a:t>
            </a:r>
          </a:p>
        </p:txBody>
      </p:sp>
      <p:sp>
        <p:nvSpPr>
          <p:cNvPr id="2051" name="Subtitle 2">
            <a:extLst>
              <a:ext uri="{FF2B5EF4-FFF2-40B4-BE49-F238E27FC236}">
                <a16:creationId xmlns:a16="http://schemas.microsoft.com/office/drawing/2014/main" id="{8B43163E-DE15-99A3-E099-678DD839AF87}"/>
              </a:ext>
            </a:extLst>
          </p:cNvPr>
          <p:cNvSpPr>
            <a:spLocks noGrp="1"/>
          </p:cNvSpPr>
          <p:nvPr>
            <p:ph type="subTitle" idx="1"/>
          </p:nvPr>
        </p:nvSpPr>
        <p:spPr>
          <a:xfrm>
            <a:off x="1151529" y="4133234"/>
            <a:ext cx="6840715" cy="744373"/>
          </a:xfrm>
        </p:spPr>
        <p:txBody>
          <a:bodyPr rtlCol="0">
            <a:normAutofit/>
          </a:bodyPr>
          <a:lstStyle/>
          <a:p>
            <a:pPr algn="ctr" eaLnBrk="1" fontAlgn="auto" hangingPunct="1">
              <a:spcAft>
                <a:spcPts val="0"/>
              </a:spcAft>
              <a:buFont typeface="Wingdings 3" charset="2"/>
              <a:buNone/>
              <a:defRPr/>
            </a:pPr>
            <a:r>
              <a:rPr lang="en-US" altLang="en-US">
                <a:solidFill>
                  <a:schemeClr val="accent1"/>
                </a:solidFill>
              </a:rPr>
              <a:t>Your Partners in Administration</a:t>
            </a:r>
          </a:p>
        </p:txBody>
      </p:sp>
      <p:pic>
        <p:nvPicPr>
          <p:cNvPr id="17425" name="Picture 17424">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427" name="Straight Connector 17426">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2051">
                                            <p:txEl>
                                              <p:pRg st="0" end="0"/>
                                            </p:txEl>
                                          </p:spTgt>
                                        </p:tgtEl>
                                        <p:attrNameLst>
                                          <p:attrName>style.visibility</p:attrName>
                                        </p:attrNameLst>
                                      </p:cBhvr>
                                      <p:to>
                                        <p:strVal val="visible"/>
                                      </p:to>
                                    </p:set>
                                    <p:animEffect transition="in" filter="fade">
                                      <p:cBhvr>
                                        <p:cTn id="10" dur="10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2776" name="Rectangle 32775">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8" name="Rectangle 32777">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46595"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id="{A0A95325-1202-06A9-9C13-C4DEF8540ABA}"/>
              </a:ext>
            </a:extLst>
          </p:cNvPr>
          <p:cNvSpPr>
            <a:spLocks noGrp="1"/>
          </p:cNvSpPr>
          <p:nvPr>
            <p:ph type="title"/>
          </p:nvPr>
        </p:nvSpPr>
        <p:spPr>
          <a:xfrm>
            <a:off x="637262" y="1240076"/>
            <a:ext cx="2045860" cy="4584527"/>
          </a:xfrm>
        </p:spPr>
        <p:txBody>
          <a:bodyPr vert="horz" lIns="91440" tIns="45720" rIns="91440" bIns="45720" rtlCol="0" anchor="t">
            <a:normAutofit/>
          </a:bodyPr>
          <a:lstStyle/>
          <a:p>
            <a:pPr defTabSz="914400"/>
            <a:r>
              <a:rPr lang="en-US" altLang="en-US" b="0" i="0" kern="1200" cap="all">
                <a:solidFill>
                  <a:srgbClr val="FFFFFF"/>
                </a:solidFill>
                <a:effectLst/>
                <a:latin typeface="+mj-lt"/>
                <a:ea typeface="+mj-ea"/>
                <a:cs typeface="+mj-cs"/>
              </a:rPr>
              <a:t>PAC Staff</a:t>
            </a:r>
          </a:p>
        </p:txBody>
      </p:sp>
      <p:sp>
        <p:nvSpPr>
          <p:cNvPr id="32771" name="Rectangle 3">
            <a:extLst>
              <a:ext uri="{FF2B5EF4-FFF2-40B4-BE49-F238E27FC236}">
                <a16:creationId xmlns:a16="http://schemas.microsoft.com/office/drawing/2014/main" id="{98446FFF-66B9-C7F5-3BEC-D64E57FA628D}"/>
              </a:ext>
            </a:extLst>
          </p:cNvPr>
          <p:cNvSpPr>
            <a:spLocks noChangeArrowheads="1"/>
          </p:cNvSpPr>
          <p:nvPr/>
        </p:nvSpPr>
        <p:spPr bwMode="auto">
          <a:xfrm>
            <a:off x="3529195" y="990601"/>
            <a:ext cx="4526120" cy="51659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indent="-182563">
              <a:defRPr>
                <a:solidFill>
                  <a:schemeClr val="tx1"/>
                </a:solidFill>
                <a:latin typeface="Arial" panose="020B0604020202020204" pitchFamily="34" charset="0"/>
              </a:defRPr>
            </a:lvl1pPr>
            <a:lvl2pPr marL="685800" indent="-1825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28600" defTabSz="914400">
              <a:lnSpc>
                <a:spcPct val="110000"/>
              </a:lnSpc>
              <a:spcAft>
                <a:spcPts val="600"/>
              </a:spcAft>
              <a:buClr>
                <a:schemeClr val="accent1"/>
              </a:buClr>
              <a:buSzPct val="100000"/>
              <a:buFont typeface="Arial" panose="020B0604020202020204" pitchFamily="34" charset="0"/>
              <a:buChar char="•"/>
            </a:pPr>
            <a:r>
              <a:rPr lang="en-US" altLang="en-US" sz="1000" b="1" dirty="0">
                <a:latin typeface="+mn-lt"/>
              </a:rPr>
              <a:t>Penny Quatman – Fiscal Manager</a:t>
            </a:r>
          </a:p>
          <a:p>
            <a:pPr lvl="1" indent="-228600" defTabSz="914400">
              <a:lnSpc>
                <a:spcPct val="110000"/>
              </a:lnSpc>
              <a:spcAft>
                <a:spcPts val="600"/>
              </a:spcAft>
              <a:buClr>
                <a:schemeClr val="accent1"/>
              </a:buClr>
              <a:buSzPct val="100000"/>
              <a:buFont typeface="Arial" panose="020B0604020202020204" pitchFamily="34" charset="0"/>
              <a:buChar char="•"/>
            </a:pPr>
            <a:r>
              <a:rPr lang="en-US" altLang="en-US" sz="1000" dirty="0">
                <a:latin typeface="+mn-lt"/>
              </a:rPr>
              <a:t>Vacant – Fiscal Administrative Assistant</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000" b="1"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000" b="1" dirty="0">
                <a:latin typeface="+mn-lt"/>
              </a:rPr>
              <a:t>Mike Carr – IT Procurement</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000" b="1"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000" b="1" dirty="0">
                <a:latin typeface="+mn-lt"/>
              </a:rPr>
              <a:t>Tricia Wise – Division Administrative Support/Supplies and Printing</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000" b="1"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000" b="1" dirty="0">
                <a:latin typeface="+mn-lt"/>
              </a:rPr>
              <a:t>Vacant – Grant and Travel Administrator</a:t>
            </a:r>
          </a:p>
          <a:p>
            <a:pPr indent="0" defTabSz="914400">
              <a:lnSpc>
                <a:spcPct val="110000"/>
              </a:lnSpc>
              <a:spcAft>
                <a:spcPts val="600"/>
              </a:spcAft>
              <a:buClr>
                <a:schemeClr val="accent1"/>
              </a:buClr>
              <a:buSzPct val="100000"/>
            </a:pPr>
            <a:endParaRPr lang="en-US" altLang="en-US" sz="1000" b="1"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000" b="1" dirty="0">
                <a:latin typeface="+mn-lt"/>
              </a:rPr>
              <a:t>Samantha Bracco – Human Resource Generalist</a:t>
            </a:r>
          </a:p>
          <a:p>
            <a:pPr lvl="1" indent="-228600" defTabSz="914400">
              <a:lnSpc>
                <a:spcPct val="110000"/>
              </a:lnSpc>
              <a:spcAft>
                <a:spcPts val="600"/>
              </a:spcAft>
              <a:buClr>
                <a:schemeClr val="accent1"/>
              </a:buClr>
              <a:buSzPct val="100000"/>
              <a:buFont typeface="Arial" panose="020B0604020202020204" pitchFamily="34" charset="0"/>
              <a:buChar char="•"/>
            </a:pPr>
            <a:r>
              <a:rPr lang="en-US" altLang="en-US" sz="1000" dirty="0">
                <a:latin typeface="+mn-lt"/>
              </a:rPr>
              <a:t>Vacant – HR Administrative Specialist</a:t>
            </a:r>
          </a:p>
          <a:p>
            <a:pPr indent="0" defTabSz="914400">
              <a:lnSpc>
                <a:spcPct val="110000"/>
              </a:lnSpc>
              <a:spcAft>
                <a:spcPts val="600"/>
              </a:spcAft>
              <a:buClr>
                <a:schemeClr val="accent1"/>
              </a:buClr>
              <a:buSzPct val="100000"/>
            </a:pPr>
            <a:endParaRPr lang="en-US" altLang="en-US" sz="1000" b="1"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000" b="1" dirty="0">
                <a:latin typeface="+mn-lt"/>
              </a:rPr>
              <a:t>Jenny True – Traffic Safety Resource Prosecutor</a:t>
            </a:r>
          </a:p>
          <a:p>
            <a:pPr lvl="1" indent="-228600" defTabSz="914400">
              <a:lnSpc>
                <a:spcPct val="110000"/>
              </a:lnSpc>
              <a:spcAft>
                <a:spcPts val="600"/>
              </a:spcAft>
              <a:buClr>
                <a:schemeClr val="accent1"/>
              </a:buClr>
              <a:buSzPct val="100000"/>
              <a:buFont typeface="Arial" panose="020B0604020202020204" pitchFamily="34" charset="0"/>
              <a:buChar char="•"/>
            </a:pPr>
            <a:r>
              <a:rPr lang="en-US" altLang="en-US" sz="1000" dirty="0">
                <a:latin typeface="+mn-lt"/>
              </a:rPr>
              <a:t>Gail Whitt – Admin Assistant</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000" b="1"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000" b="1" dirty="0">
                <a:latin typeface="+mn-lt"/>
              </a:rPr>
              <a:t>Tom Lockridge – Violent Crimes Resource Prosecutor</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000" b="1"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000" b="1" dirty="0">
                <a:latin typeface="+mn-lt"/>
              </a:rPr>
              <a:t>Kathy Phillips – Domestic Violence Resource Prosecutor</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000" b="1"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000" b="1" dirty="0">
                <a:latin typeface="+mn-lt"/>
              </a:rPr>
              <a:t>Harry Rothgerber – PAC Legislative Research Attorney</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000" b="1" dirty="0">
              <a:latin typeface="+mn-lt"/>
            </a:endParaRPr>
          </a:p>
        </p:txBody>
      </p:sp>
    </p:spTree>
    <p:extLst>
      <p:ext uri="{BB962C8B-B14F-4D97-AF65-F5344CB8AC3E}">
        <p14:creationId xmlns:p14="http://schemas.microsoft.com/office/powerpoint/2010/main" val="404786261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0031-50EC-BB8A-060C-EFAA6E024312}"/>
              </a:ext>
            </a:extLst>
          </p:cNvPr>
          <p:cNvSpPr>
            <a:spLocks noGrp="1"/>
          </p:cNvSpPr>
          <p:nvPr>
            <p:ph type="title"/>
          </p:nvPr>
        </p:nvSpPr>
        <p:spPr/>
        <p:txBody>
          <a:bodyPr/>
          <a:lstStyle/>
          <a:p>
            <a:r>
              <a:rPr lang="en-US" dirty="0"/>
              <a:t>What do we do for you?</a:t>
            </a:r>
          </a:p>
        </p:txBody>
      </p:sp>
      <p:sp>
        <p:nvSpPr>
          <p:cNvPr id="3" name="Text Placeholder 2">
            <a:extLst>
              <a:ext uri="{FF2B5EF4-FFF2-40B4-BE49-F238E27FC236}">
                <a16:creationId xmlns:a16="http://schemas.microsoft.com/office/drawing/2014/main" id="{E1342723-3D71-EFCF-B03C-8BF6E71C4B95}"/>
              </a:ext>
            </a:extLst>
          </p:cNvPr>
          <p:cNvSpPr>
            <a:spLocks noGrp="1"/>
          </p:cNvSpPr>
          <p:nvPr>
            <p:ph type="body" idx="1"/>
          </p:nvPr>
        </p:nvSpPr>
        <p:spPr/>
        <p:txBody>
          <a:bodyPr/>
          <a:lstStyle/>
          <a:p>
            <a:r>
              <a:rPr lang="en-US" dirty="0"/>
              <a:t>Personnel/Payroll</a:t>
            </a:r>
          </a:p>
        </p:txBody>
      </p:sp>
      <p:sp>
        <p:nvSpPr>
          <p:cNvPr id="4" name="Content Placeholder 3">
            <a:extLst>
              <a:ext uri="{FF2B5EF4-FFF2-40B4-BE49-F238E27FC236}">
                <a16:creationId xmlns:a16="http://schemas.microsoft.com/office/drawing/2014/main" id="{8CF8D66F-9ADE-C7B9-C37C-AE0E3905DD6C}"/>
              </a:ext>
            </a:extLst>
          </p:cNvPr>
          <p:cNvSpPr>
            <a:spLocks noGrp="1"/>
          </p:cNvSpPr>
          <p:nvPr>
            <p:ph sz="half" idx="2"/>
          </p:nvPr>
        </p:nvSpPr>
        <p:spPr/>
        <p:txBody>
          <a:bodyPr/>
          <a:lstStyle/>
          <a:p>
            <a:r>
              <a:rPr lang="en-US" sz="1800" dirty="0"/>
              <a:t>Appointments/Position Changes/Separations</a:t>
            </a:r>
          </a:p>
          <a:p>
            <a:r>
              <a:rPr lang="en-US" sz="1800" dirty="0"/>
              <a:t>Health/FSA/Life/Other Insurance</a:t>
            </a:r>
          </a:p>
          <a:p>
            <a:r>
              <a:rPr lang="en-US" sz="1800" dirty="0"/>
              <a:t>Process payroll</a:t>
            </a:r>
          </a:p>
          <a:p>
            <a:r>
              <a:rPr lang="en-US" sz="1800" dirty="0"/>
              <a:t>Answer your questions</a:t>
            </a:r>
          </a:p>
          <a:p>
            <a:endParaRPr lang="en-US" dirty="0"/>
          </a:p>
        </p:txBody>
      </p:sp>
      <p:sp>
        <p:nvSpPr>
          <p:cNvPr id="5" name="Text Placeholder 4">
            <a:extLst>
              <a:ext uri="{FF2B5EF4-FFF2-40B4-BE49-F238E27FC236}">
                <a16:creationId xmlns:a16="http://schemas.microsoft.com/office/drawing/2014/main" id="{8F43F5C3-98AE-ABC0-09EB-ED938783E933}"/>
              </a:ext>
            </a:extLst>
          </p:cNvPr>
          <p:cNvSpPr>
            <a:spLocks noGrp="1"/>
          </p:cNvSpPr>
          <p:nvPr>
            <p:ph type="body" sz="quarter" idx="3"/>
          </p:nvPr>
        </p:nvSpPr>
        <p:spPr/>
        <p:txBody>
          <a:bodyPr/>
          <a:lstStyle/>
          <a:p>
            <a:r>
              <a:rPr lang="en-US" dirty="0"/>
              <a:t>Budget</a:t>
            </a:r>
          </a:p>
        </p:txBody>
      </p:sp>
      <p:sp>
        <p:nvSpPr>
          <p:cNvPr id="6" name="Content Placeholder 5">
            <a:extLst>
              <a:ext uri="{FF2B5EF4-FFF2-40B4-BE49-F238E27FC236}">
                <a16:creationId xmlns:a16="http://schemas.microsoft.com/office/drawing/2014/main" id="{794DB684-5D1F-2A8D-E6CB-E87D95019D02}"/>
              </a:ext>
            </a:extLst>
          </p:cNvPr>
          <p:cNvSpPr>
            <a:spLocks noGrp="1"/>
          </p:cNvSpPr>
          <p:nvPr>
            <p:ph sz="quarter" idx="4"/>
          </p:nvPr>
        </p:nvSpPr>
        <p:spPr/>
        <p:txBody>
          <a:bodyPr/>
          <a:lstStyle/>
          <a:p>
            <a:r>
              <a:rPr lang="en-US" dirty="0"/>
              <a:t>Set and administer Personnel and Operating Budgets</a:t>
            </a:r>
          </a:p>
          <a:p>
            <a:r>
              <a:rPr lang="en-US" dirty="0"/>
              <a:t>Submit Biennial Budget requests appropriations in the Executive Budget Bill</a:t>
            </a:r>
          </a:p>
        </p:txBody>
      </p:sp>
    </p:spTree>
    <p:extLst>
      <p:ext uri="{BB962C8B-B14F-4D97-AF65-F5344CB8AC3E}">
        <p14:creationId xmlns:p14="http://schemas.microsoft.com/office/powerpoint/2010/main" val="400860056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0031-50EC-BB8A-060C-EFAA6E024312}"/>
              </a:ext>
            </a:extLst>
          </p:cNvPr>
          <p:cNvSpPr>
            <a:spLocks noGrp="1"/>
          </p:cNvSpPr>
          <p:nvPr>
            <p:ph type="title"/>
          </p:nvPr>
        </p:nvSpPr>
        <p:spPr/>
        <p:txBody>
          <a:bodyPr/>
          <a:lstStyle/>
          <a:p>
            <a:r>
              <a:rPr lang="en-US" dirty="0"/>
              <a:t>What do we do for you?</a:t>
            </a:r>
          </a:p>
        </p:txBody>
      </p:sp>
      <p:sp>
        <p:nvSpPr>
          <p:cNvPr id="3" name="Text Placeholder 2">
            <a:extLst>
              <a:ext uri="{FF2B5EF4-FFF2-40B4-BE49-F238E27FC236}">
                <a16:creationId xmlns:a16="http://schemas.microsoft.com/office/drawing/2014/main" id="{E1342723-3D71-EFCF-B03C-8BF6E71C4B95}"/>
              </a:ext>
            </a:extLst>
          </p:cNvPr>
          <p:cNvSpPr>
            <a:spLocks noGrp="1"/>
          </p:cNvSpPr>
          <p:nvPr>
            <p:ph type="body" idx="1"/>
          </p:nvPr>
        </p:nvSpPr>
        <p:spPr/>
        <p:txBody>
          <a:bodyPr/>
          <a:lstStyle/>
          <a:p>
            <a:r>
              <a:rPr lang="en-US" dirty="0"/>
              <a:t>Pay the bills</a:t>
            </a:r>
          </a:p>
        </p:txBody>
      </p:sp>
      <p:sp>
        <p:nvSpPr>
          <p:cNvPr id="4" name="Content Placeholder 3">
            <a:extLst>
              <a:ext uri="{FF2B5EF4-FFF2-40B4-BE49-F238E27FC236}">
                <a16:creationId xmlns:a16="http://schemas.microsoft.com/office/drawing/2014/main" id="{8CF8D66F-9ADE-C7B9-C37C-AE0E3905DD6C}"/>
              </a:ext>
            </a:extLst>
          </p:cNvPr>
          <p:cNvSpPr>
            <a:spLocks noGrp="1"/>
          </p:cNvSpPr>
          <p:nvPr>
            <p:ph sz="half" idx="2"/>
          </p:nvPr>
        </p:nvSpPr>
        <p:spPr/>
        <p:txBody>
          <a:bodyPr>
            <a:normAutofit fontScale="85000" lnSpcReduction="10000"/>
          </a:bodyPr>
          <a:lstStyle/>
          <a:p>
            <a:r>
              <a:rPr lang="en-US" sz="1800" dirty="0"/>
              <a:t>Process Payments for</a:t>
            </a:r>
          </a:p>
          <a:p>
            <a:pPr lvl="1"/>
            <a:r>
              <a:rPr lang="en-US" sz="1400" dirty="0"/>
              <a:t>Leases</a:t>
            </a:r>
          </a:p>
          <a:p>
            <a:pPr lvl="1"/>
            <a:r>
              <a:rPr lang="en-US" sz="1400" dirty="0"/>
              <a:t>Utilities</a:t>
            </a:r>
          </a:p>
          <a:p>
            <a:pPr lvl="1"/>
            <a:r>
              <a:rPr lang="en-US" sz="1400" dirty="0"/>
              <a:t>Legal Research</a:t>
            </a:r>
          </a:p>
          <a:p>
            <a:pPr lvl="1"/>
            <a:r>
              <a:rPr lang="en-US" sz="1400" dirty="0"/>
              <a:t>Travel</a:t>
            </a:r>
          </a:p>
          <a:p>
            <a:pPr lvl="1"/>
            <a:r>
              <a:rPr lang="en-US" sz="1400" dirty="0"/>
              <a:t>Supplies</a:t>
            </a:r>
          </a:p>
          <a:p>
            <a:pPr lvl="1"/>
            <a:r>
              <a:rPr lang="en-US" sz="1400" dirty="0"/>
              <a:t>IT Equipment/Software</a:t>
            </a:r>
          </a:p>
          <a:p>
            <a:pPr lvl="1"/>
            <a:r>
              <a:rPr lang="en-US" sz="1400" dirty="0"/>
              <a:t>Furniture</a:t>
            </a:r>
          </a:p>
          <a:p>
            <a:pPr lvl="1"/>
            <a:r>
              <a:rPr lang="en-US" sz="1400" dirty="0"/>
              <a:t>Reimbursements</a:t>
            </a:r>
          </a:p>
          <a:p>
            <a:pPr lvl="1"/>
            <a:endParaRPr lang="en-US" sz="1400" dirty="0"/>
          </a:p>
          <a:p>
            <a:endParaRPr lang="en-US" dirty="0"/>
          </a:p>
        </p:txBody>
      </p:sp>
      <p:sp>
        <p:nvSpPr>
          <p:cNvPr id="5" name="Text Placeholder 4">
            <a:extLst>
              <a:ext uri="{FF2B5EF4-FFF2-40B4-BE49-F238E27FC236}">
                <a16:creationId xmlns:a16="http://schemas.microsoft.com/office/drawing/2014/main" id="{8F43F5C3-98AE-ABC0-09EB-ED938783E933}"/>
              </a:ext>
            </a:extLst>
          </p:cNvPr>
          <p:cNvSpPr>
            <a:spLocks noGrp="1"/>
          </p:cNvSpPr>
          <p:nvPr>
            <p:ph type="body" sz="quarter" idx="3"/>
          </p:nvPr>
        </p:nvSpPr>
        <p:spPr/>
        <p:txBody>
          <a:bodyPr/>
          <a:lstStyle/>
          <a:p>
            <a:r>
              <a:rPr lang="en-US" dirty="0"/>
              <a:t>Purchasing</a:t>
            </a:r>
          </a:p>
        </p:txBody>
      </p:sp>
      <p:sp>
        <p:nvSpPr>
          <p:cNvPr id="6" name="Content Placeholder 5">
            <a:extLst>
              <a:ext uri="{FF2B5EF4-FFF2-40B4-BE49-F238E27FC236}">
                <a16:creationId xmlns:a16="http://schemas.microsoft.com/office/drawing/2014/main" id="{794DB684-5D1F-2A8D-E6CB-E87D95019D02}"/>
              </a:ext>
            </a:extLst>
          </p:cNvPr>
          <p:cNvSpPr>
            <a:spLocks noGrp="1"/>
          </p:cNvSpPr>
          <p:nvPr>
            <p:ph sz="quarter" idx="4"/>
          </p:nvPr>
        </p:nvSpPr>
        <p:spPr/>
        <p:txBody>
          <a:bodyPr>
            <a:normAutofit fontScale="85000" lnSpcReduction="10000"/>
          </a:bodyPr>
          <a:lstStyle/>
          <a:p>
            <a:r>
              <a:rPr lang="en-US" dirty="0"/>
              <a:t>Work with Finance Cabinet to establish and change leases</a:t>
            </a:r>
          </a:p>
          <a:p>
            <a:r>
              <a:rPr lang="en-US" dirty="0"/>
              <a:t>Copier leases</a:t>
            </a:r>
          </a:p>
          <a:p>
            <a:r>
              <a:rPr lang="en-US" dirty="0"/>
              <a:t>Large project contracts like Case Management</a:t>
            </a:r>
          </a:p>
          <a:p>
            <a:r>
              <a:rPr lang="en-US" dirty="0"/>
              <a:t>Determines if/how to purchase needs for the offices</a:t>
            </a:r>
          </a:p>
        </p:txBody>
      </p:sp>
    </p:spTree>
    <p:extLst>
      <p:ext uri="{BB962C8B-B14F-4D97-AF65-F5344CB8AC3E}">
        <p14:creationId xmlns:p14="http://schemas.microsoft.com/office/powerpoint/2010/main" val="209004585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0031-50EC-BB8A-060C-EFAA6E024312}"/>
              </a:ext>
            </a:extLst>
          </p:cNvPr>
          <p:cNvSpPr>
            <a:spLocks noGrp="1"/>
          </p:cNvSpPr>
          <p:nvPr>
            <p:ph type="title"/>
          </p:nvPr>
        </p:nvSpPr>
        <p:spPr/>
        <p:txBody>
          <a:bodyPr/>
          <a:lstStyle/>
          <a:p>
            <a:r>
              <a:rPr lang="en-US" dirty="0"/>
              <a:t>What do we do for you?</a:t>
            </a:r>
          </a:p>
        </p:txBody>
      </p:sp>
      <p:sp>
        <p:nvSpPr>
          <p:cNvPr id="3" name="Text Placeholder 2">
            <a:extLst>
              <a:ext uri="{FF2B5EF4-FFF2-40B4-BE49-F238E27FC236}">
                <a16:creationId xmlns:a16="http://schemas.microsoft.com/office/drawing/2014/main" id="{E1342723-3D71-EFCF-B03C-8BF6E71C4B95}"/>
              </a:ext>
            </a:extLst>
          </p:cNvPr>
          <p:cNvSpPr>
            <a:spLocks noGrp="1"/>
          </p:cNvSpPr>
          <p:nvPr>
            <p:ph type="body" idx="1"/>
          </p:nvPr>
        </p:nvSpPr>
        <p:spPr/>
        <p:txBody>
          <a:bodyPr/>
          <a:lstStyle/>
          <a:p>
            <a:r>
              <a:rPr lang="en-US" dirty="0"/>
              <a:t>Manage funds</a:t>
            </a:r>
          </a:p>
        </p:txBody>
      </p:sp>
      <p:sp>
        <p:nvSpPr>
          <p:cNvPr id="4" name="Content Placeholder 3">
            <a:extLst>
              <a:ext uri="{FF2B5EF4-FFF2-40B4-BE49-F238E27FC236}">
                <a16:creationId xmlns:a16="http://schemas.microsoft.com/office/drawing/2014/main" id="{8CF8D66F-9ADE-C7B9-C37C-AE0E3905DD6C}"/>
              </a:ext>
            </a:extLst>
          </p:cNvPr>
          <p:cNvSpPr>
            <a:spLocks noGrp="1"/>
          </p:cNvSpPr>
          <p:nvPr>
            <p:ph sz="half" idx="2"/>
          </p:nvPr>
        </p:nvSpPr>
        <p:spPr/>
        <p:txBody>
          <a:bodyPr>
            <a:normAutofit lnSpcReduction="10000"/>
          </a:bodyPr>
          <a:lstStyle/>
          <a:p>
            <a:r>
              <a:rPr lang="en-US" sz="1800" dirty="0"/>
              <a:t>Administer Grant funding</a:t>
            </a:r>
          </a:p>
          <a:p>
            <a:r>
              <a:rPr lang="en-US" sz="1800" dirty="0"/>
              <a:t>Account for Asset Forfeiture funds received and expended</a:t>
            </a:r>
          </a:p>
          <a:p>
            <a:r>
              <a:rPr lang="en-US" sz="1800" dirty="0"/>
              <a:t>Account for Equitable Sharing funds</a:t>
            </a:r>
          </a:p>
          <a:p>
            <a:r>
              <a:rPr lang="en-US" sz="1800" dirty="0"/>
              <a:t>Administer local grants to pay or supplement salaries</a:t>
            </a:r>
            <a:endParaRPr lang="en-US" sz="1400" dirty="0"/>
          </a:p>
          <a:p>
            <a:pPr lvl="1"/>
            <a:endParaRPr lang="en-US" sz="1400" dirty="0"/>
          </a:p>
          <a:p>
            <a:endParaRPr lang="en-US" dirty="0"/>
          </a:p>
        </p:txBody>
      </p:sp>
      <p:sp>
        <p:nvSpPr>
          <p:cNvPr id="5" name="Text Placeholder 4">
            <a:extLst>
              <a:ext uri="{FF2B5EF4-FFF2-40B4-BE49-F238E27FC236}">
                <a16:creationId xmlns:a16="http://schemas.microsoft.com/office/drawing/2014/main" id="{8F43F5C3-98AE-ABC0-09EB-ED938783E933}"/>
              </a:ext>
            </a:extLst>
          </p:cNvPr>
          <p:cNvSpPr>
            <a:spLocks noGrp="1"/>
          </p:cNvSpPr>
          <p:nvPr>
            <p:ph type="body" sz="quarter" idx="3"/>
          </p:nvPr>
        </p:nvSpPr>
        <p:spPr/>
        <p:txBody>
          <a:bodyPr>
            <a:normAutofit/>
          </a:bodyPr>
          <a:lstStyle/>
          <a:p>
            <a:r>
              <a:rPr lang="en-US" sz="2000" dirty="0"/>
              <a:t>Authorize Purchases</a:t>
            </a:r>
          </a:p>
        </p:txBody>
      </p:sp>
      <p:sp>
        <p:nvSpPr>
          <p:cNvPr id="6" name="Content Placeholder 5">
            <a:extLst>
              <a:ext uri="{FF2B5EF4-FFF2-40B4-BE49-F238E27FC236}">
                <a16:creationId xmlns:a16="http://schemas.microsoft.com/office/drawing/2014/main" id="{794DB684-5D1F-2A8D-E6CB-E87D95019D02}"/>
              </a:ext>
            </a:extLst>
          </p:cNvPr>
          <p:cNvSpPr>
            <a:spLocks noGrp="1"/>
          </p:cNvSpPr>
          <p:nvPr>
            <p:ph sz="quarter" idx="4"/>
          </p:nvPr>
        </p:nvSpPr>
        <p:spPr/>
        <p:txBody>
          <a:bodyPr>
            <a:normAutofit lnSpcReduction="10000"/>
          </a:bodyPr>
          <a:lstStyle/>
          <a:p>
            <a:r>
              <a:rPr lang="en-US" dirty="0"/>
              <a:t>Provide pre-approval for </a:t>
            </a:r>
          </a:p>
          <a:p>
            <a:pPr lvl="1"/>
            <a:r>
              <a:rPr lang="en-US" dirty="0"/>
              <a:t>Out of State Travel</a:t>
            </a:r>
          </a:p>
          <a:p>
            <a:pPr lvl="1"/>
            <a:r>
              <a:rPr lang="en-US" dirty="0"/>
              <a:t>Expert Witnesses</a:t>
            </a:r>
          </a:p>
          <a:p>
            <a:pPr lvl="1"/>
            <a:r>
              <a:rPr lang="en-US" dirty="0"/>
              <a:t>Interpreters</a:t>
            </a:r>
          </a:p>
          <a:p>
            <a:pPr lvl="1"/>
            <a:r>
              <a:rPr lang="en-US" dirty="0"/>
              <a:t>Use of AF funds</a:t>
            </a:r>
          </a:p>
          <a:p>
            <a:pPr lvl="1"/>
            <a:r>
              <a:rPr lang="en-US" dirty="0" err="1"/>
              <a:t>Misc</a:t>
            </a:r>
            <a:r>
              <a:rPr lang="en-US" dirty="0"/>
              <a:t> Emergency Purchases</a:t>
            </a:r>
          </a:p>
        </p:txBody>
      </p:sp>
    </p:spTree>
    <p:extLst>
      <p:ext uri="{BB962C8B-B14F-4D97-AF65-F5344CB8AC3E}">
        <p14:creationId xmlns:p14="http://schemas.microsoft.com/office/powerpoint/2010/main" val="110025819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0031-50EC-BB8A-060C-EFAA6E024312}"/>
              </a:ext>
            </a:extLst>
          </p:cNvPr>
          <p:cNvSpPr>
            <a:spLocks noGrp="1"/>
          </p:cNvSpPr>
          <p:nvPr>
            <p:ph type="title"/>
          </p:nvPr>
        </p:nvSpPr>
        <p:spPr/>
        <p:txBody>
          <a:bodyPr/>
          <a:lstStyle/>
          <a:p>
            <a:r>
              <a:rPr lang="en-US" dirty="0"/>
              <a:t>What do we do for you?</a:t>
            </a:r>
          </a:p>
        </p:txBody>
      </p:sp>
      <p:sp>
        <p:nvSpPr>
          <p:cNvPr id="3" name="Text Placeholder 2">
            <a:extLst>
              <a:ext uri="{FF2B5EF4-FFF2-40B4-BE49-F238E27FC236}">
                <a16:creationId xmlns:a16="http://schemas.microsoft.com/office/drawing/2014/main" id="{E1342723-3D71-EFCF-B03C-8BF6E71C4B95}"/>
              </a:ext>
            </a:extLst>
          </p:cNvPr>
          <p:cNvSpPr>
            <a:spLocks noGrp="1"/>
          </p:cNvSpPr>
          <p:nvPr>
            <p:ph type="body" idx="1"/>
          </p:nvPr>
        </p:nvSpPr>
        <p:spPr/>
        <p:txBody>
          <a:bodyPr/>
          <a:lstStyle/>
          <a:p>
            <a:r>
              <a:rPr lang="en-US" dirty="0"/>
              <a:t>training</a:t>
            </a:r>
          </a:p>
        </p:txBody>
      </p:sp>
      <p:sp>
        <p:nvSpPr>
          <p:cNvPr id="4" name="Content Placeholder 3">
            <a:extLst>
              <a:ext uri="{FF2B5EF4-FFF2-40B4-BE49-F238E27FC236}">
                <a16:creationId xmlns:a16="http://schemas.microsoft.com/office/drawing/2014/main" id="{8CF8D66F-9ADE-C7B9-C37C-AE0E3905DD6C}"/>
              </a:ext>
            </a:extLst>
          </p:cNvPr>
          <p:cNvSpPr>
            <a:spLocks noGrp="1"/>
          </p:cNvSpPr>
          <p:nvPr>
            <p:ph sz="half" idx="2"/>
          </p:nvPr>
        </p:nvSpPr>
        <p:spPr/>
        <p:txBody>
          <a:bodyPr>
            <a:normAutofit/>
          </a:bodyPr>
          <a:lstStyle/>
          <a:p>
            <a:r>
              <a:rPr lang="en-US" sz="1800" dirty="0"/>
              <a:t>Develop and Provide Trainings such as :</a:t>
            </a:r>
          </a:p>
          <a:p>
            <a:pPr lvl="1"/>
            <a:r>
              <a:rPr lang="en-US" sz="1400" dirty="0"/>
              <a:t>Annual Kentucky Prosecutors Conference</a:t>
            </a:r>
          </a:p>
          <a:p>
            <a:pPr lvl="1"/>
            <a:r>
              <a:rPr lang="en-US" sz="1400" dirty="0"/>
              <a:t>Kentucky Prosecutors Institute</a:t>
            </a:r>
          </a:p>
          <a:p>
            <a:pPr lvl="1"/>
            <a:r>
              <a:rPr lang="en-US" sz="1400" dirty="0"/>
              <a:t>Jury Instruction and other Trial Advocacy</a:t>
            </a:r>
          </a:p>
          <a:p>
            <a:pPr lvl="1"/>
            <a:r>
              <a:rPr lang="en-US" sz="1400" dirty="0"/>
              <a:t>Statutorily mandated topics</a:t>
            </a:r>
          </a:p>
          <a:p>
            <a:endParaRPr lang="en-US" dirty="0"/>
          </a:p>
        </p:txBody>
      </p:sp>
      <p:sp>
        <p:nvSpPr>
          <p:cNvPr id="5" name="Text Placeholder 4">
            <a:extLst>
              <a:ext uri="{FF2B5EF4-FFF2-40B4-BE49-F238E27FC236}">
                <a16:creationId xmlns:a16="http://schemas.microsoft.com/office/drawing/2014/main" id="{8F43F5C3-98AE-ABC0-09EB-ED938783E933}"/>
              </a:ext>
            </a:extLst>
          </p:cNvPr>
          <p:cNvSpPr>
            <a:spLocks noGrp="1"/>
          </p:cNvSpPr>
          <p:nvPr>
            <p:ph type="body" sz="quarter" idx="3"/>
          </p:nvPr>
        </p:nvSpPr>
        <p:spPr/>
        <p:txBody>
          <a:bodyPr>
            <a:normAutofit/>
          </a:bodyPr>
          <a:lstStyle/>
          <a:p>
            <a:r>
              <a:rPr lang="en-US" sz="2000" dirty="0"/>
              <a:t>Support the Council</a:t>
            </a:r>
          </a:p>
        </p:txBody>
      </p:sp>
      <p:sp>
        <p:nvSpPr>
          <p:cNvPr id="6" name="Content Placeholder 5">
            <a:extLst>
              <a:ext uri="{FF2B5EF4-FFF2-40B4-BE49-F238E27FC236}">
                <a16:creationId xmlns:a16="http://schemas.microsoft.com/office/drawing/2014/main" id="{794DB684-5D1F-2A8D-E6CB-E87D95019D02}"/>
              </a:ext>
            </a:extLst>
          </p:cNvPr>
          <p:cNvSpPr>
            <a:spLocks noGrp="1"/>
          </p:cNvSpPr>
          <p:nvPr>
            <p:ph sz="quarter" idx="4"/>
          </p:nvPr>
        </p:nvSpPr>
        <p:spPr/>
        <p:txBody>
          <a:bodyPr>
            <a:normAutofit/>
          </a:bodyPr>
          <a:lstStyle/>
          <a:p>
            <a:r>
              <a:rPr lang="en-US" dirty="0"/>
              <a:t>Prepare and compile topics/requests for Council meetings</a:t>
            </a:r>
          </a:p>
          <a:p>
            <a:r>
              <a:rPr lang="en-US" dirty="0"/>
              <a:t>Provide administrative support to the Council</a:t>
            </a:r>
          </a:p>
          <a:p>
            <a:pPr marL="0" indent="0">
              <a:buNone/>
            </a:pPr>
            <a:endParaRPr lang="en-US" dirty="0"/>
          </a:p>
        </p:txBody>
      </p:sp>
    </p:spTree>
    <p:extLst>
      <p:ext uri="{BB962C8B-B14F-4D97-AF65-F5344CB8AC3E}">
        <p14:creationId xmlns:p14="http://schemas.microsoft.com/office/powerpoint/2010/main" val="252003685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0031-50EC-BB8A-060C-EFAA6E024312}"/>
              </a:ext>
            </a:extLst>
          </p:cNvPr>
          <p:cNvSpPr>
            <a:spLocks noGrp="1"/>
          </p:cNvSpPr>
          <p:nvPr>
            <p:ph type="title"/>
          </p:nvPr>
        </p:nvSpPr>
        <p:spPr/>
        <p:txBody>
          <a:bodyPr/>
          <a:lstStyle/>
          <a:p>
            <a:r>
              <a:rPr lang="en-US" dirty="0"/>
              <a:t>What do we do for you?</a:t>
            </a:r>
          </a:p>
        </p:txBody>
      </p:sp>
      <p:sp>
        <p:nvSpPr>
          <p:cNvPr id="3" name="Text Placeholder 2">
            <a:extLst>
              <a:ext uri="{FF2B5EF4-FFF2-40B4-BE49-F238E27FC236}">
                <a16:creationId xmlns:a16="http://schemas.microsoft.com/office/drawing/2014/main" id="{E1342723-3D71-EFCF-B03C-8BF6E71C4B95}"/>
              </a:ext>
            </a:extLst>
          </p:cNvPr>
          <p:cNvSpPr>
            <a:spLocks noGrp="1"/>
          </p:cNvSpPr>
          <p:nvPr>
            <p:ph type="body" idx="1"/>
          </p:nvPr>
        </p:nvSpPr>
        <p:spPr/>
        <p:txBody>
          <a:bodyPr>
            <a:normAutofit/>
          </a:bodyPr>
          <a:lstStyle/>
          <a:p>
            <a:r>
              <a:rPr lang="en-US" sz="2000" dirty="0"/>
              <a:t>Questions/Guidance</a:t>
            </a:r>
          </a:p>
        </p:txBody>
      </p:sp>
      <p:sp>
        <p:nvSpPr>
          <p:cNvPr id="4" name="Content Placeholder 3">
            <a:extLst>
              <a:ext uri="{FF2B5EF4-FFF2-40B4-BE49-F238E27FC236}">
                <a16:creationId xmlns:a16="http://schemas.microsoft.com/office/drawing/2014/main" id="{8CF8D66F-9ADE-C7B9-C37C-AE0E3905DD6C}"/>
              </a:ext>
            </a:extLst>
          </p:cNvPr>
          <p:cNvSpPr>
            <a:spLocks noGrp="1"/>
          </p:cNvSpPr>
          <p:nvPr>
            <p:ph sz="half" idx="2"/>
          </p:nvPr>
        </p:nvSpPr>
        <p:spPr/>
        <p:txBody>
          <a:bodyPr>
            <a:normAutofit fontScale="85000" lnSpcReduction="10000"/>
          </a:bodyPr>
          <a:lstStyle/>
          <a:p>
            <a:r>
              <a:rPr lang="en-US" sz="1800" dirty="0"/>
              <a:t>Provide guidance on topics such as:</a:t>
            </a:r>
          </a:p>
          <a:p>
            <a:pPr lvl="1"/>
            <a:r>
              <a:rPr lang="en-US" sz="1000" dirty="0"/>
              <a:t>Legislation</a:t>
            </a:r>
          </a:p>
          <a:p>
            <a:pPr lvl="1"/>
            <a:r>
              <a:rPr lang="en-US" sz="1000" dirty="0"/>
              <a:t>Budget </a:t>
            </a:r>
          </a:p>
          <a:p>
            <a:pPr lvl="1"/>
            <a:r>
              <a:rPr lang="en-US" sz="1000" dirty="0"/>
              <a:t>Salary Classification and Compensation</a:t>
            </a:r>
          </a:p>
          <a:p>
            <a:pPr lvl="1"/>
            <a:r>
              <a:rPr lang="en-US" sz="1000" dirty="0"/>
              <a:t>Case Law</a:t>
            </a:r>
          </a:p>
          <a:p>
            <a:r>
              <a:rPr lang="en-US" sz="1400" dirty="0"/>
              <a:t>Respond to Open Records Requests</a:t>
            </a:r>
          </a:p>
          <a:p>
            <a:r>
              <a:rPr lang="en-US" sz="1400" dirty="0"/>
              <a:t>Assist with Victim Witness Protection Claims</a:t>
            </a:r>
          </a:p>
        </p:txBody>
      </p:sp>
      <p:sp>
        <p:nvSpPr>
          <p:cNvPr id="5" name="Text Placeholder 4">
            <a:extLst>
              <a:ext uri="{FF2B5EF4-FFF2-40B4-BE49-F238E27FC236}">
                <a16:creationId xmlns:a16="http://schemas.microsoft.com/office/drawing/2014/main" id="{8F43F5C3-98AE-ABC0-09EB-ED938783E933}"/>
              </a:ext>
            </a:extLst>
          </p:cNvPr>
          <p:cNvSpPr>
            <a:spLocks noGrp="1"/>
          </p:cNvSpPr>
          <p:nvPr>
            <p:ph type="body" sz="quarter" idx="3"/>
          </p:nvPr>
        </p:nvSpPr>
        <p:spPr/>
        <p:txBody>
          <a:bodyPr>
            <a:normAutofit/>
          </a:bodyPr>
          <a:lstStyle/>
          <a:p>
            <a:r>
              <a:rPr lang="en-US" sz="2000" dirty="0"/>
              <a:t>Support info tech</a:t>
            </a:r>
          </a:p>
        </p:txBody>
      </p:sp>
      <p:sp>
        <p:nvSpPr>
          <p:cNvPr id="6" name="Content Placeholder 5">
            <a:extLst>
              <a:ext uri="{FF2B5EF4-FFF2-40B4-BE49-F238E27FC236}">
                <a16:creationId xmlns:a16="http://schemas.microsoft.com/office/drawing/2014/main" id="{794DB684-5D1F-2A8D-E6CB-E87D95019D02}"/>
              </a:ext>
            </a:extLst>
          </p:cNvPr>
          <p:cNvSpPr>
            <a:spLocks noGrp="1"/>
          </p:cNvSpPr>
          <p:nvPr>
            <p:ph sz="quarter" idx="4"/>
          </p:nvPr>
        </p:nvSpPr>
        <p:spPr/>
        <p:txBody>
          <a:bodyPr>
            <a:normAutofit fontScale="85000" lnSpcReduction="10000"/>
          </a:bodyPr>
          <a:lstStyle/>
          <a:p>
            <a:r>
              <a:rPr lang="en-US" dirty="0"/>
              <a:t>Administer Email, Office 365, </a:t>
            </a:r>
            <a:r>
              <a:rPr lang="en-US" dirty="0" err="1"/>
              <a:t>CourtNet</a:t>
            </a:r>
            <a:r>
              <a:rPr lang="en-US" dirty="0"/>
              <a:t>, Westlaw accounts</a:t>
            </a:r>
          </a:p>
          <a:p>
            <a:r>
              <a:rPr lang="en-US" dirty="0"/>
              <a:t>Provide help desk services for supported IT</a:t>
            </a:r>
          </a:p>
          <a:p>
            <a:r>
              <a:rPr lang="en-US" dirty="0"/>
              <a:t>Manage local networks and Cloud storage</a:t>
            </a:r>
          </a:p>
          <a:p>
            <a:r>
              <a:rPr lang="en-US" dirty="0"/>
              <a:t>MUCH </a:t>
            </a:r>
            <a:r>
              <a:rPr lang="en-US" dirty="0" err="1"/>
              <a:t>MUCH</a:t>
            </a:r>
            <a:r>
              <a:rPr lang="en-US" dirty="0"/>
              <a:t> MORE</a:t>
            </a:r>
          </a:p>
          <a:p>
            <a:pPr marL="0" indent="0">
              <a:buNone/>
            </a:pPr>
            <a:endParaRPr lang="en-US" dirty="0"/>
          </a:p>
        </p:txBody>
      </p:sp>
    </p:spTree>
    <p:extLst>
      <p:ext uri="{BB962C8B-B14F-4D97-AF65-F5344CB8AC3E}">
        <p14:creationId xmlns:p14="http://schemas.microsoft.com/office/powerpoint/2010/main" val="235056810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4999" name="Rectangle 84998">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Title 1">
            <a:extLst>
              <a:ext uri="{FF2B5EF4-FFF2-40B4-BE49-F238E27FC236}">
                <a16:creationId xmlns:a16="http://schemas.microsoft.com/office/drawing/2014/main" id="{8B59BB0B-5D03-4B06-C31F-1D81E57092F5}"/>
              </a:ext>
            </a:extLst>
          </p:cNvPr>
          <p:cNvSpPr>
            <a:spLocks noGrp="1"/>
          </p:cNvSpPr>
          <p:nvPr>
            <p:ph type="title"/>
          </p:nvPr>
        </p:nvSpPr>
        <p:spPr>
          <a:xfrm>
            <a:off x="706091" y="1268898"/>
            <a:ext cx="2581384" cy="4361688"/>
          </a:xfrm>
        </p:spPr>
        <p:txBody>
          <a:bodyPr anchor="ctr">
            <a:normAutofit/>
          </a:bodyPr>
          <a:lstStyle/>
          <a:p>
            <a:pPr eaLnBrk="1" hangingPunct="1"/>
            <a:r>
              <a:rPr lang="en-US" altLang="en-US" dirty="0"/>
              <a:t>Training</a:t>
            </a:r>
          </a:p>
        </p:txBody>
      </p:sp>
      <p:grpSp>
        <p:nvGrpSpPr>
          <p:cNvPr id="85001" name="Group 85000">
            <a:extLst>
              <a:ext uri="{FF2B5EF4-FFF2-40B4-BE49-F238E27FC236}">
                <a16:creationId xmlns:a16="http://schemas.microsoft.com/office/drawing/2014/main" id="{F0A74D93-ED7F-4633-8594-99D9FA43DA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85002" name="Rectangle 85001">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003" name="Rectangle 85002">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5005" name="Rectangle 85004">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3011" name="Content Placeholder 2">
            <a:extLst>
              <a:ext uri="{FF2B5EF4-FFF2-40B4-BE49-F238E27FC236}">
                <a16:creationId xmlns:a16="http://schemas.microsoft.com/office/drawing/2014/main" id="{FDC63CCF-B485-CD94-4C19-D5F7365474DF}"/>
              </a:ext>
            </a:extLst>
          </p:cNvPr>
          <p:cNvSpPr>
            <a:spLocks noGrp="1"/>
          </p:cNvSpPr>
          <p:nvPr>
            <p:ph idx="1"/>
          </p:nvPr>
        </p:nvSpPr>
        <p:spPr>
          <a:xfrm>
            <a:off x="3862266" y="1268898"/>
            <a:ext cx="4389120" cy="4361688"/>
          </a:xfrm>
        </p:spPr>
        <p:txBody>
          <a:bodyPr anchor="ctr">
            <a:normAutofit/>
          </a:bodyPr>
          <a:lstStyle/>
          <a:p>
            <a:pPr>
              <a:lnSpc>
                <a:spcPct val="110000"/>
              </a:lnSpc>
            </a:pPr>
            <a:r>
              <a:rPr lang="en-US" altLang="en-US" sz="1400" dirty="0">
                <a:solidFill>
                  <a:schemeClr val="bg1"/>
                </a:solidFill>
              </a:rPr>
              <a:t>2025 Kentucky Prosecutors Institute</a:t>
            </a:r>
          </a:p>
          <a:p>
            <a:pPr lvl="1">
              <a:lnSpc>
                <a:spcPct val="110000"/>
              </a:lnSpc>
            </a:pPr>
            <a:r>
              <a:rPr lang="en-US" altLang="en-US" sz="1400" dirty="0">
                <a:solidFill>
                  <a:schemeClr val="bg1"/>
                </a:solidFill>
              </a:rPr>
              <a:t>March 10 - 13</a:t>
            </a:r>
          </a:p>
          <a:p>
            <a:pPr lvl="1">
              <a:lnSpc>
                <a:spcPct val="110000"/>
              </a:lnSpc>
            </a:pPr>
            <a:r>
              <a:rPr lang="en-US" altLang="en-US" sz="1400" dirty="0">
                <a:solidFill>
                  <a:schemeClr val="bg1"/>
                </a:solidFill>
              </a:rPr>
              <a:t>Trial Advocacy skills</a:t>
            </a:r>
          </a:p>
          <a:p>
            <a:pPr lvl="1">
              <a:lnSpc>
                <a:spcPct val="110000"/>
              </a:lnSpc>
            </a:pPr>
            <a:r>
              <a:rPr lang="en-US" altLang="en-US" sz="1400" dirty="0">
                <a:solidFill>
                  <a:schemeClr val="bg1"/>
                </a:solidFill>
              </a:rPr>
              <a:t>Perfect for new prosecutors</a:t>
            </a:r>
          </a:p>
          <a:p>
            <a:pPr lvl="1">
              <a:lnSpc>
                <a:spcPct val="110000"/>
              </a:lnSpc>
            </a:pPr>
            <a:r>
              <a:rPr lang="en-US" altLang="en-US" sz="1400" dirty="0">
                <a:solidFill>
                  <a:schemeClr val="bg1"/>
                </a:solidFill>
              </a:rPr>
              <a:t>Limited space</a:t>
            </a:r>
          </a:p>
          <a:p>
            <a:pPr>
              <a:lnSpc>
                <a:spcPct val="110000"/>
              </a:lnSpc>
            </a:pPr>
            <a:r>
              <a:rPr lang="en-US" altLang="en-US" sz="1400" dirty="0">
                <a:solidFill>
                  <a:schemeClr val="bg1"/>
                </a:solidFill>
              </a:rPr>
              <a:t>Jury Instruction Training</a:t>
            </a:r>
          </a:p>
          <a:p>
            <a:pPr lvl="1">
              <a:lnSpc>
                <a:spcPct val="110000"/>
              </a:lnSpc>
            </a:pPr>
            <a:r>
              <a:rPr lang="en-US" altLang="en-US" sz="1400" dirty="0">
                <a:solidFill>
                  <a:schemeClr val="bg1"/>
                </a:solidFill>
              </a:rPr>
              <a:t>May 6 - 9</a:t>
            </a:r>
          </a:p>
          <a:p>
            <a:pPr eaLnBrk="1" hangingPunct="1">
              <a:lnSpc>
                <a:spcPct val="110000"/>
              </a:lnSpc>
            </a:pPr>
            <a:r>
              <a:rPr lang="en-US" altLang="en-US" sz="1400" dirty="0">
                <a:solidFill>
                  <a:schemeClr val="bg1"/>
                </a:solidFill>
              </a:rPr>
              <a:t>Kentucky Prosecutors Conference</a:t>
            </a:r>
          </a:p>
          <a:p>
            <a:pPr lvl="1" eaLnBrk="1" hangingPunct="1">
              <a:lnSpc>
                <a:spcPct val="110000"/>
              </a:lnSpc>
            </a:pPr>
            <a:r>
              <a:rPr lang="en-US" altLang="en-US" sz="1400" dirty="0">
                <a:solidFill>
                  <a:schemeClr val="bg1"/>
                </a:solidFill>
              </a:rPr>
              <a:t>2025 Conference will be at the Lexington Convention Center Aug 20-22</a:t>
            </a:r>
          </a:p>
          <a:p>
            <a:pPr lvl="1" eaLnBrk="1" hangingPunct="1">
              <a:lnSpc>
                <a:spcPct val="110000"/>
              </a:lnSpc>
            </a:pPr>
            <a:r>
              <a:rPr lang="en-US" altLang="en-US" sz="1400" dirty="0">
                <a:solidFill>
                  <a:schemeClr val="bg1"/>
                </a:solidFill>
              </a:rPr>
              <a:t>Registration usually announced in early June</a:t>
            </a:r>
          </a:p>
          <a:p>
            <a:pPr lvl="1" eaLnBrk="1" hangingPunct="1">
              <a:lnSpc>
                <a:spcPct val="110000"/>
              </a:lnSpc>
            </a:pPr>
            <a:r>
              <a:rPr lang="en-US" altLang="en-US" sz="1400" dirty="0">
                <a:solidFill>
                  <a:schemeClr val="bg1"/>
                </a:solidFill>
              </a:rPr>
              <a:t>Hotel sells out quickly – don’t delay!</a:t>
            </a:r>
          </a:p>
          <a:p>
            <a:pPr>
              <a:lnSpc>
                <a:spcPct val="110000"/>
              </a:lnSpc>
            </a:pPr>
            <a:r>
              <a:rPr lang="en-US" altLang="en-US" sz="1400" dirty="0">
                <a:solidFill>
                  <a:schemeClr val="bg1"/>
                </a:solidFill>
              </a:rPr>
              <a:t>Online Video Library for mandatory training topics on the PAC Intranet</a:t>
            </a:r>
          </a:p>
          <a:p>
            <a:pPr lvl="1" eaLnBrk="1" hangingPunct="1">
              <a:lnSpc>
                <a:spcPct val="110000"/>
              </a:lnSpc>
            </a:pPr>
            <a:endParaRPr lang="en-US" altLang="en-US" sz="1500"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7" end="7"/>
                                            </p:txEl>
                                          </p:spTgt>
                                        </p:tgtEl>
                                        <p:attrNameLst>
                                          <p:attrName>style.visibility</p:attrName>
                                        </p:attrNameLst>
                                      </p:cBhvr>
                                      <p:to>
                                        <p:strVal val="visible"/>
                                      </p:to>
                                    </p:set>
                                    <p:animEffect transition="in" filter="fade">
                                      <p:cBhvr>
                                        <p:cTn id="7" dur="500"/>
                                        <p:tgtEl>
                                          <p:spTgt spid="43011">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xEl>
                                              <p:pRg st="0" end="0"/>
                                            </p:txEl>
                                          </p:spTgt>
                                        </p:tgtEl>
                                        <p:attrNameLst>
                                          <p:attrName>style.visibility</p:attrName>
                                        </p:attrNameLst>
                                      </p:cBhvr>
                                      <p:to>
                                        <p:strVal val="visible"/>
                                      </p:to>
                                    </p:set>
                                    <p:animEffect transition="in" filter="fade">
                                      <p:cBhvr>
                                        <p:cTn id="12" dur="500"/>
                                        <p:tgtEl>
                                          <p:spTgt spid="430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xEl>
                                              <p:pRg st="1" end="1"/>
                                            </p:txEl>
                                          </p:spTgt>
                                        </p:tgtEl>
                                        <p:attrNameLst>
                                          <p:attrName>style.visibility</p:attrName>
                                        </p:attrNameLst>
                                      </p:cBhvr>
                                      <p:to>
                                        <p:strVal val="visible"/>
                                      </p:to>
                                    </p:set>
                                    <p:animEffect transition="in" filter="fade">
                                      <p:cBhvr>
                                        <p:cTn id="17" dur="500"/>
                                        <p:tgtEl>
                                          <p:spTgt spid="430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11">
                                            <p:txEl>
                                              <p:pRg st="2" end="2"/>
                                            </p:txEl>
                                          </p:spTgt>
                                        </p:tgtEl>
                                        <p:attrNameLst>
                                          <p:attrName>style.visibility</p:attrName>
                                        </p:attrNameLst>
                                      </p:cBhvr>
                                      <p:to>
                                        <p:strVal val="visible"/>
                                      </p:to>
                                    </p:set>
                                    <p:animEffect transition="in" filter="fade">
                                      <p:cBhvr>
                                        <p:cTn id="22" dur="500"/>
                                        <p:tgtEl>
                                          <p:spTgt spid="430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11">
                                            <p:txEl>
                                              <p:pRg st="3" end="3"/>
                                            </p:txEl>
                                          </p:spTgt>
                                        </p:tgtEl>
                                        <p:attrNameLst>
                                          <p:attrName>style.visibility</p:attrName>
                                        </p:attrNameLst>
                                      </p:cBhvr>
                                      <p:to>
                                        <p:strVal val="visible"/>
                                      </p:to>
                                    </p:set>
                                    <p:animEffect transition="in" filter="fade">
                                      <p:cBhvr>
                                        <p:cTn id="27" dur="500"/>
                                        <p:tgtEl>
                                          <p:spTgt spid="430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011">
                                            <p:txEl>
                                              <p:pRg st="4" end="4"/>
                                            </p:txEl>
                                          </p:spTgt>
                                        </p:tgtEl>
                                        <p:attrNameLst>
                                          <p:attrName>style.visibility</p:attrName>
                                        </p:attrNameLst>
                                      </p:cBhvr>
                                      <p:to>
                                        <p:strVal val="visible"/>
                                      </p:to>
                                    </p:set>
                                    <p:animEffect transition="in" filter="fade">
                                      <p:cBhvr>
                                        <p:cTn id="32" dur="500"/>
                                        <p:tgtEl>
                                          <p:spTgt spid="430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011">
                                            <p:txEl>
                                              <p:pRg st="5" end="5"/>
                                            </p:txEl>
                                          </p:spTgt>
                                        </p:tgtEl>
                                        <p:attrNameLst>
                                          <p:attrName>style.visibility</p:attrName>
                                        </p:attrNameLst>
                                      </p:cBhvr>
                                      <p:to>
                                        <p:strVal val="visible"/>
                                      </p:to>
                                    </p:set>
                                    <p:animEffect transition="in" filter="fade">
                                      <p:cBhvr>
                                        <p:cTn id="37" dur="500"/>
                                        <p:tgtEl>
                                          <p:spTgt spid="430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011">
                                            <p:txEl>
                                              <p:pRg st="6" end="6"/>
                                            </p:txEl>
                                          </p:spTgt>
                                        </p:tgtEl>
                                        <p:attrNameLst>
                                          <p:attrName>style.visibility</p:attrName>
                                        </p:attrNameLst>
                                      </p:cBhvr>
                                      <p:to>
                                        <p:strVal val="visible"/>
                                      </p:to>
                                    </p:set>
                                    <p:animEffect transition="in" filter="fade">
                                      <p:cBhvr>
                                        <p:cTn id="42" dur="500"/>
                                        <p:tgtEl>
                                          <p:spTgt spid="43011">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3011">
                                            <p:txEl>
                                              <p:pRg st="8" end="8"/>
                                            </p:txEl>
                                          </p:spTgt>
                                        </p:tgtEl>
                                        <p:attrNameLst>
                                          <p:attrName>style.visibility</p:attrName>
                                        </p:attrNameLst>
                                      </p:cBhvr>
                                      <p:to>
                                        <p:strVal val="visible"/>
                                      </p:to>
                                    </p:set>
                                    <p:animEffect transition="in" filter="fade">
                                      <p:cBhvr>
                                        <p:cTn id="45" dur="500"/>
                                        <p:tgtEl>
                                          <p:spTgt spid="43011">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3011">
                                            <p:txEl>
                                              <p:pRg st="9" end="9"/>
                                            </p:txEl>
                                          </p:spTgt>
                                        </p:tgtEl>
                                        <p:attrNameLst>
                                          <p:attrName>style.visibility</p:attrName>
                                        </p:attrNameLst>
                                      </p:cBhvr>
                                      <p:to>
                                        <p:strVal val="visible"/>
                                      </p:to>
                                    </p:set>
                                    <p:animEffect transition="in" filter="fade">
                                      <p:cBhvr>
                                        <p:cTn id="48" dur="500"/>
                                        <p:tgtEl>
                                          <p:spTgt spid="43011">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3011">
                                            <p:txEl>
                                              <p:pRg st="10" end="10"/>
                                            </p:txEl>
                                          </p:spTgt>
                                        </p:tgtEl>
                                        <p:attrNameLst>
                                          <p:attrName>style.visibility</p:attrName>
                                        </p:attrNameLst>
                                      </p:cBhvr>
                                      <p:to>
                                        <p:strVal val="visible"/>
                                      </p:to>
                                    </p:set>
                                    <p:animEffect transition="in" filter="fade">
                                      <p:cBhvr>
                                        <p:cTn id="51" dur="500"/>
                                        <p:tgtEl>
                                          <p:spTgt spid="43011">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43011">
                                            <p:txEl>
                                              <p:pRg st="11" end="11"/>
                                            </p:txEl>
                                          </p:spTgt>
                                        </p:tgtEl>
                                        <p:attrNameLst>
                                          <p:attrName>style.visibility</p:attrName>
                                        </p:attrNameLst>
                                      </p:cBhvr>
                                      <p:to>
                                        <p:strVal val="visible"/>
                                      </p:to>
                                    </p:set>
                                    <p:animEffect transition="in" filter="fade">
                                      <p:cBhvr>
                                        <p:cTn id="54" dur="500"/>
                                        <p:tgtEl>
                                          <p:spTgt spid="430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Mandatory Training Provided by PAC</a:t>
            </a:r>
          </a:p>
        </p:txBody>
      </p:sp>
      <p:sp>
        <p:nvSpPr>
          <p:cNvPr id="6" name="Content Placeholder 5">
            <a:extLst>
              <a:ext uri="{FF2B5EF4-FFF2-40B4-BE49-F238E27FC236}">
                <a16:creationId xmlns:a16="http://schemas.microsoft.com/office/drawing/2014/main" id="{5E44AD91-63D4-4686-BB98-EF782713E446}"/>
              </a:ext>
            </a:extLst>
          </p:cNvPr>
          <p:cNvSpPr>
            <a:spLocks noGrp="1"/>
          </p:cNvSpPr>
          <p:nvPr>
            <p:ph sz="quarter" idx="18"/>
          </p:nvPr>
        </p:nvSpPr>
        <p:spPr>
          <a:xfrm>
            <a:off x="1156922" y="2590801"/>
            <a:ext cx="4831059" cy="3047999"/>
          </a:xfrm>
        </p:spPr>
        <p:txBody>
          <a:bodyPr>
            <a:normAutofit/>
          </a:bodyPr>
          <a:lstStyle/>
          <a:p>
            <a:pPr marL="342900" indent="-342900">
              <a:buFont typeface="Arial" panose="020B0604020202020204" pitchFamily="34" charset="0"/>
              <a:buChar char="•"/>
            </a:pPr>
            <a:r>
              <a:rPr lang="en-US" dirty="0"/>
              <a:t>Crimes against the Elderly (KRS 15.775)</a:t>
            </a:r>
          </a:p>
          <a:p>
            <a:pPr marL="342900" indent="-342900">
              <a:buFont typeface="Arial" panose="020B0604020202020204" pitchFamily="34" charset="0"/>
              <a:buChar char="•"/>
            </a:pPr>
            <a:r>
              <a:rPr lang="en-US" dirty="0"/>
              <a:t>Domestic Violence (KRS 15.718)</a:t>
            </a:r>
          </a:p>
          <a:p>
            <a:pPr marL="342900" indent="-342900">
              <a:buFont typeface="Arial" panose="020B0604020202020204" pitchFamily="34" charset="0"/>
              <a:buChar char="•"/>
            </a:pPr>
            <a:r>
              <a:rPr lang="en-US" dirty="0"/>
              <a:t>Child Abuse (KRS 15.718)</a:t>
            </a:r>
          </a:p>
          <a:p>
            <a:pPr marL="342900" indent="-342900">
              <a:buFont typeface="Arial" panose="020B0604020202020204" pitchFamily="34" charset="0"/>
              <a:buChar char="•"/>
            </a:pPr>
            <a:r>
              <a:rPr lang="en-US" dirty="0"/>
              <a:t>Human Trafficking (KRS 15.718)</a:t>
            </a:r>
          </a:p>
          <a:p>
            <a:pPr marL="214313" indent="-214313">
              <a:buFont typeface="Arial" panose="020B0604020202020204" pitchFamily="34" charset="0"/>
              <a:buChar char="•"/>
            </a:pPr>
            <a:endParaRPr lang="en-US" dirty="0"/>
          </a:p>
        </p:txBody>
      </p:sp>
    </p:spTree>
    <p:extLst>
      <p:ext uri="{BB962C8B-B14F-4D97-AF65-F5344CB8AC3E}">
        <p14:creationId xmlns:p14="http://schemas.microsoft.com/office/powerpoint/2010/main" val="3612269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7F9F7502-0C71-0B94-B485-07EEB25531FA}"/>
              </a:ext>
            </a:extLst>
          </p:cNvPr>
          <p:cNvSpPr>
            <a:spLocks noGrp="1"/>
          </p:cNvSpPr>
          <p:nvPr>
            <p:ph type="title"/>
          </p:nvPr>
        </p:nvSpPr>
        <p:spPr>
          <a:xfrm>
            <a:off x="1088684" y="804519"/>
            <a:ext cx="7202456" cy="1049235"/>
          </a:xfrm>
        </p:spPr>
        <p:txBody>
          <a:bodyPr>
            <a:normAutofit/>
          </a:bodyPr>
          <a:lstStyle/>
          <a:p>
            <a:pPr eaLnBrk="1" hangingPunct="1"/>
            <a:r>
              <a:rPr lang="en-US" altLang="en-US" dirty="0"/>
              <a:t>Biennial Budget Process</a:t>
            </a:r>
          </a:p>
        </p:txBody>
      </p:sp>
      <p:sp>
        <p:nvSpPr>
          <p:cNvPr id="14339" name="Content Placeholder 2">
            <a:extLst>
              <a:ext uri="{FF2B5EF4-FFF2-40B4-BE49-F238E27FC236}">
                <a16:creationId xmlns:a16="http://schemas.microsoft.com/office/drawing/2014/main" id="{E26F8322-12C4-0913-DF39-FF16AB61AF1D}"/>
              </a:ext>
            </a:extLst>
          </p:cNvPr>
          <p:cNvSpPr>
            <a:spLocks noGrp="1"/>
          </p:cNvSpPr>
          <p:nvPr>
            <p:ph idx="1"/>
          </p:nvPr>
        </p:nvSpPr>
        <p:spPr>
          <a:xfrm>
            <a:off x="1088684" y="2015734"/>
            <a:ext cx="4646838" cy="3450613"/>
          </a:xfrm>
        </p:spPr>
        <p:txBody>
          <a:bodyPr rtlCol="0">
            <a:normAutofit/>
          </a:bodyPr>
          <a:lstStyle/>
          <a:p>
            <a:pPr indent="-182880" eaLnBrk="1" fontAlgn="auto" hangingPunct="1">
              <a:lnSpc>
                <a:spcPct val="110000"/>
              </a:lnSpc>
              <a:spcAft>
                <a:spcPts val="0"/>
              </a:spcAft>
              <a:buFont typeface="Wingdings" charset="2"/>
              <a:buChar char="§"/>
              <a:defRPr/>
            </a:pPr>
            <a:r>
              <a:rPr lang="en-US" sz="1700" dirty="0"/>
              <a:t>The Commonwealth of Kentucky normally operates on a two year (biennial) budget cycle.</a:t>
            </a:r>
          </a:p>
          <a:p>
            <a:pPr indent="-182880" eaLnBrk="1" fontAlgn="auto" hangingPunct="1">
              <a:lnSpc>
                <a:spcPct val="110000"/>
              </a:lnSpc>
              <a:spcAft>
                <a:spcPts val="0"/>
              </a:spcAft>
              <a:buFont typeface="Wingdings" charset="2"/>
              <a:buChar char="§"/>
              <a:defRPr/>
            </a:pPr>
            <a:r>
              <a:rPr lang="en-US" sz="1700" dirty="0"/>
              <a:t>The Prosecutors Advisory Council submits the budget for the Unified Prosecutorial System.  Commonwealth’s and County Attorneys budget units are submitted separately and appropriated separately.</a:t>
            </a:r>
          </a:p>
          <a:p>
            <a:pPr indent="-182880" eaLnBrk="1" fontAlgn="auto" hangingPunct="1">
              <a:lnSpc>
                <a:spcPct val="110000"/>
              </a:lnSpc>
              <a:spcAft>
                <a:spcPts val="0"/>
              </a:spcAft>
              <a:buFont typeface="Wingdings" charset="2"/>
              <a:buChar char="§"/>
              <a:defRPr/>
            </a:pPr>
            <a:r>
              <a:rPr lang="en-US" sz="1700" dirty="0"/>
              <a:t>In the spring - you will be required to submit data to support the budget request 2026 Budget Session.</a:t>
            </a:r>
          </a:p>
        </p:txBody>
      </p:sp>
      <p:pic>
        <p:nvPicPr>
          <p:cNvPr id="86022" name="Graphic 86021" descr="Bank">
            <a:extLst>
              <a:ext uri="{FF2B5EF4-FFF2-40B4-BE49-F238E27FC236}">
                <a16:creationId xmlns:a16="http://schemas.microsoft.com/office/drawing/2014/main" id="{48C5862A-48C7-6542-6351-F4FE922781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567" y="2643754"/>
            <a:ext cx="2194573" cy="219457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down)">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wipe(down)">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wipe(down)">
                                      <p:cBhvr>
                                        <p:cTn id="17"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7F9F7502-0C71-0B94-B485-07EEB25531FA}"/>
              </a:ext>
            </a:extLst>
          </p:cNvPr>
          <p:cNvSpPr>
            <a:spLocks noGrp="1"/>
          </p:cNvSpPr>
          <p:nvPr>
            <p:ph type="title"/>
          </p:nvPr>
        </p:nvSpPr>
        <p:spPr>
          <a:xfrm>
            <a:off x="1088684" y="804519"/>
            <a:ext cx="7202456" cy="1049235"/>
          </a:xfrm>
        </p:spPr>
        <p:txBody>
          <a:bodyPr>
            <a:normAutofit/>
          </a:bodyPr>
          <a:lstStyle/>
          <a:p>
            <a:pPr eaLnBrk="1" hangingPunct="1"/>
            <a:r>
              <a:rPr lang="en-US" altLang="en-US" dirty="0"/>
              <a:t>Annual budget process</a:t>
            </a:r>
          </a:p>
        </p:txBody>
      </p:sp>
      <p:sp>
        <p:nvSpPr>
          <p:cNvPr id="14339" name="Content Placeholder 2">
            <a:extLst>
              <a:ext uri="{FF2B5EF4-FFF2-40B4-BE49-F238E27FC236}">
                <a16:creationId xmlns:a16="http://schemas.microsoft.com/office/drawing/2014/main" id="{E26F8322-12C4-0913-DF39-FF16AB61AF1D}"/>
              </a:ext>
            </a:extLst>
          </p:cNvPr>
          <p:cNvSpPr>
            <a:spLocks noGrp="1"/>
          </p:cNvSpPr>
          <p:nvPr>
            <p:ph idx="1"/>
          </p:nvPr>
        </p:nvSpPr>
        <p:spPr>
          <a:xfrm>
            <a:off x="1088684" y="2015734"/>
            <a:ext cx="4646838" cy="3450613"/>
          </a:xfrm>
        </p:spPr>
        <p:txBody>
          <a:bodyPr rtlCol="0">
            <a:normAutofit/>
          </a:bodyPr>
          <a:lstStyle/>
          <a:p>
            <a:pPr marL="45720" indent="0" eaLnBrk="1" fontAlgn="auto" hangingPunct="1">
              <a:lnSpc>
                <a:spcPct val="110000"/>
              </a:lnSpc>
              <a:spcAft>
                <a:spcPts val="0"/>
              </a:spcAft>
              <a:buNone/>
              <a:defRPr/>
            </a:pPr>
            <a:r>
              <a:rPr lang="en-US" sz="1700" dirty="0"/>
              <a:t>Each spring the Council sets the budget for the new fiscal year.</a:t>
            </a:r>
          </a:p>
          <a:p>
            <a:pPr lvl="1" indent="-182880">
              <a:lnSpc>
                <a:spcPct val="110000"/>
              </a:lnSpc>
              <a:buFont typeface="Wingdings" charset="2"/>
              <a:buChar char="§"/>
              <a:defRPr/>
            </a:pPr>
            <a:r>
              <a:rPr lang="en-US" sz="1300" dirty="0"/>
              <a:t>Using the appropriation and language from the Executive Budget Bill</a:t>
            </a:r>
          </a:p>
          <a:p>
            <a:pPr lvl="1" indent="-182880">
              <a:lnSpc>
                <a:spcPct val="110000"/>
              </a:lnSpc>
              <a:buFont typeface="Wingdings" charset="2"/>
              <a:buChar char="§"/>
              <a:defRPr/>
            </a:pPr>
            <a:r>
              <a:rPr lang="en-US" sz="1300" dirty="0"/>
              <a:t>Emails regarding requesting additional positions and funds will go out in April-May</a:t>
            </a:r>
          </a:p>
          <a:p>
            <a:pPr lvl="1" indent="-182880">
              <a:lnSpc>
                <a:spcPct val="110000"/>
              </a:lnSpc>
              <a:buFont typeface="Wingdings" charset="2"/>
              <a:buChar char="§"/>
              <a:defRPr/>
            </a:pPr>
            <a:r>
              <a:rPr lang="en-US" sz="1300" dirty="0"/>
              <a:t>Rocket Docket application process around the same time</a:t>
            </a:r>
          </a:p>
          <a:p>
            <a:pPr lvl="1" indent="-182880">
              <a:lnSpc>
                <a:spcPct val="110000"/>
              </a:lnSpc>
              <a:buFont typeface="Wingdings" charset="2"/>
              <a:buChar char="§"/>
              <a:defRPr/>
            </a:pPr>
            <a:r>
              <a:rPr lang="en-US" sz="1300" dirty="0"/>
              <a:t>Each office will submit their new staff salary allocation by a deadline in June to make the salaries effective July 1</a:t>
            </a:r>
          </a:p>
        </p:txBody>
      </p:sp>
      <p:pic>
        <p:nvPicPr>
          <p:cNvPr id="86022" name="Graphic 86021" descr="Money with solid fill">
            <a:extLst>
              <a:ext uri="{FF2B5EF4-FFF2-40B4-BE49-F238E27FC236}">
                <a16:creationId xmlns:a16="http://schemas.microsoft.com/office/drawing/2014/main" id="{48C5862A-48C7-6542-6351-F4FE922781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567" y="2643754"/>
            <a:ext cx="2194573" cy="2194573"/>
          </a:xfrm>
          <a:prstGeom prst="rect">
            <a:avLst/>
          </a:prstGeom>
        </p:spPr>
      </p:pic>
    </p:spTree>
    <p:extLst>
      <p:ext uri="{BB962C8B-B14F-4D97-AF65-F5344CB8AC3E}">
        <p14:creationId xmlns:p14="http://schemas.microsoft.com/office/powerpoint/2010/main" val="5080228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down)">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wipe(down)">
                                      <p:cBhvr>
                                        <p:cTn id="12" dur="500"/>
                                        <p:tgtEl>
                                          <p:spTgt spid="14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wipe(down)">
                                      <p:cBhvr>
                                        <p:cTn id="17" dur="500"/>
                                        <p:tgtEl>
                                          <p:spTgt spid="14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wipe(down)">
                                      <p:cBhvr>
                                        <p:cTn id="22" dur="500"/>
                                        <p:tgtEl>
                                          <p:spTgt spid="143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Effect transition="in" filter="wipe(down)">
                                      <p:cBhvr>
                                        <p:cTn id="27" dur="5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1" name="Rectangle 23560">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554" name="Title 1">
            <a:extLst>
              <a:ext uri="{FF2B5EF4-FFF2-40B4-BE49-F238E27FC236}">
                <a16:creationId xmlns:a16="http://schemas.microsoft.com/office/drawing/2014/main" id="{EB8A977C-C7EB-8A89-811A-50C5B3F11F9B}"/>
              </a:ext>
            </a:extLst>
          </p:cNvPr>
          <p:cNvSpPr>
            <a:spLocks noGrp="1"/>
          </p:cNvSpPr>
          <p:nvPr>
            <p:ph type="title"/>
          </p:nvPr>
        </p:nvSpPr>
        <p:spPr>
          <a:xfrm>
            <a:off x="609153" y="804519"/>
            <a:ext cx="2431365" cy="4431360"/>
          </a:xfrm>
        </p:spPr>
        <p:txBody>
          <a:bodyPr anchor="ctr">
            <a:normAutofit/>
          </a:bodyPr>
          <a:lstStyle/>
          <a:p>
            <a:pPr eaLnBrk="1" hangingPunct="1"/>
            <a:r>
              <a:rPr lang="en-US" altLang="en-US" sz="2500"/>
              <a:t>Duties of Prosecutors Advisory Council</a:t>
            </a:r>
          </a:p>
        </p:txBody>
      </p:sp>
      <p:cxnSp>
        <p:nvCxnSpPr>
          <p:cNvPr id="23563" name="Straight Connector 23562">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8867"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23" name="Content Placeholder 2">
            <a:extLst>
              <a:ext uri="{FF2B5EF4-FFF2-40B4-BE49-F238E27FC236}">
                <a16:creationId xmlns:a16="http://schemas.microsoft.com/office/drawing/2014/main" id="{30B9E660-A9A4-72A7-0B79-65B6BF564DA5}"/>
              </a:ext>
            </a:extLst>
          </p:cNvPr>
          <p:cNvSpPr>
            <a:spLocks noGrp="1"/>
          </p:cNvSpPr>
          <p:nvPr>
            <p:ph idx="1"/>
          </p:nvPr>
        </p:nvSpPr>
        <p:spPr>
          <a:xfrm>
            <a:off x="3478397" y="804520"/>
            <a:ext cx="4576919" cy="4431359"/>
          </a:xfrm>
        </p:spPr>
        <p:txBody>
          <a:bodyPr rtlCol="0" anchor="ctr">
            <a:normAutofit/>
          </a:bodyPr>
          <a:lstStyle/>
          <a:p>
            <a:pPr indent="-182880" eaLnBrk="1" fontAlgn="auto" hangingPunct="1">
              <a:spcAft>
                <a:spcPts val="0"/>
              </a:spcAft>
              <a:buFont typeface="Wingdings" charset="2"/>
              <a:buChar char="§"/>
              <a:defRPr/>
            </a:pPr>
            <a:endParaRPr lang="en-US"/>
          </a:p>
          <a:p>
            <a:pPr marL="45720" indent="0" eaLnBrk="1" fontAlgn="auto" hangingPunct="1">
              <a:spcAft>
                <a:spcPts val="0"/>
              </a:spcAft>
              <a:buFont typeface="Wingdings 3" charset="2"/>
              <a:buNone/>
              <a:defRPr/>
            </a:pPr>
            <a:r>
              <a:rPr lang="en-US"/>
              <a:t>The Prosecutors Advisory Council by statute administers the Unified Prosecutorial System.  This includes:</a:t>
            </a:r>
          </a:p>
          <a:p>
            <a:pPr marL="45720" indent="0" eaLnBrk="1" fontAlgn="auto" hangingPunct="1">
              <a:spcAft>
                <a:spcPts val="0"/>
              </a:spcAft>
              <a:buFont typeface="Wingdings 3" charset="2"/>
              <a:buNone/>
              <a:defRPr/>
            </a:pPr>
            <a:endParaRPr lang="en-US"/>
          </a:p>
          <a:p>
            <a:pPr marL="604520" lvl="1" indent="-285750" eaLnBrk="1" fontAlgn="auto" hangingPunct="1">
              <a:spcAft>
                <a:spcPts val="0"/>
              </a:spcAft>
              <a:buFont typeface="Arial" panose="020B0604020202020204" pitchFamily="34" charset="0"/>
              <a:buChar char="•"/>
              <a:defRPr/>
            </a:pPr>
            <a:r>
              <a:rPr lang="en-US"/>
              <a:t>Budget</a:t>
            </a:r>
          </a:p>
          <a:p>
            <a:pPr marL="604520" lvl="1" indent="-285750" eaLnBrk="1" fontAlgn="auto" hangingPunct="1">
              <a:spcAft>
                <a:spcPts val="0"/>
              </a:spcAft>
              <a:buFont typeface="Arial" panose="020B0604020202020204" pitchFamily="34" charset="0"/>
              <a:buChar char="•"/>
              <a:defRPr/>
            </a:pPr>
            <a:r>
              <a:rPr lang="en-US"/>
              <a:t>Staffing</a:t>
            </a:r>
          </a:p>
          <a:p>
            <a:pPr marL="604520" lvl="1" indent="-285750" eaLnBrk="1" fontAlgn="auto" hangingPunct="1">
              <a:spcAft>
                <a:spcPts val="0"/>
              </a:spcAft>
              <a:buFont typeface="Arial" panose="020B0604020202020204" pitchFamily="34" charset="0"/>
              <a:buChar char="•"/>
              <a:defRPr/>
            </a:pPr>
            <a:r>
              <a:rPr lang="en-US"/>
              <a:t>Continuing Legal Education</a:t>
            </a:r>
          </a:p>
          <a:p>
            <a:pPr marL="604520" lvl="1" indent="-285750" eaLnBrk="1" fontAlgn="auto" hangingPunct="1">
              <a:spcAft>
                <a:spcPts val="0"/>
              </a:spcAft>
              <a:buFont typeface="Arial" panose="020B0604020202020204" pitchFamily="34" charset="0"/>
              <a:buChar char="•"/>
              <a:defRPr/>
            </a:pPr>
            <a:r>
              <a:rPr lang="en-US"/>
              <a:t>Program Development</a:t>
            </a:r>
          </a:p>
          <a:p>
            <a:pPr marL="318770" lvl="1" indent="0" eaLnBrk="1" fontAlgn="auto" hangingPunct="1">
              <a:spcAft>
                <a:spcPts val="0"/>
              </a:spcAft>
              <a:buFont typeface="Wingdings 3" charset="2"/>
              <a:buNone/>
              <a:defRPr/>
            </a:pPr>
            <a:endParaRPr lang="en-US"/>
          </a:p>
        </p:txBody>
      </p:sp>
      <p:pic>
        <p:nvPicPr>
          <p:cNvPr id="23565" name="Picture 23564">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randombar(horizontal)">
                                      <p:cBhvr>
                                        <p:cTn id="7" dur="500"/>
                                        <p:tgtEl>
                                          <p:spTgt spid="512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xEl>
                                              <p:pRg st="3" end="3"/>
                                            </p:txEl>
                                          </p:spTgt>
                                        </p:tgtEl>
                                        <p:attrNameLst>
                                          <p:attrName>style.visibility</p:attrName>
                                        </p:attrNameLst>
                                      </p:cBhvr>
                                      <p:to>
                                        <p:strVal val="visible"/>
                                      </p:to>
                                    </p:set>
                                    <p:animEffect transition="in" filter="randombar(horizontal)">
                                      <p:cBhvr>
                                        <p:cTn id="10" dur="500"/>
                                        <p:tgtEl>
                                          <p:spTgt spid="5123">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123">
                                            <p:txEl>
                                              <p:pRg st="4" end="4"/>
                                            </p:txEl>
                                          </p:spTgt>
                                        </p:tgtEl>
                                        <p:attrNameLst>
                                          <p:attrName>style.visibility</p:attrName>
                                        </p:attrNameLst>
                                      </p:cBhvr>
                                      <p:to>
                                        <p:strVal val="visible"/>
                                      </p:to>
                                    </p:set>
                                    <p:animEffect transition="in" filter="randombar(horizontal)">
                                      <p:cBhvr>
                                        <p:cTn id="13" dur="500"/>
                                        <p:tgtEl>
                                          <p:spTgt spid="5123">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123">
                                            <p:txEl>
                                              <p:pRg st="5" end="5"/>
                                            </p:txEl>
                                          </p:spTgt>
                                        </p:tgtEl>
                                        <p:attrNameLst>
                                          <p:attrName>style.visibility</p:attrName>
                                        </p:attrNameLst>
                                      </p:cBhvr>
                                      <p:to>
                                        <p:strVal val="visible"/>
                                      </p:to>
                                    </p:set>
                                    <p:animEffect transition="in" filter="randombar(horizontal)">
                                      <p:cBhvr>
                                        <p:cTn id="16" dur="500"/>
                                        <p:tgtEl>
                                          <p:spTgt spid="5123">
                                            <p:txEl>
                                              <p:pRg st="5" end="5"/>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5123">
                                            <p:txEl>
                                              <p:pRg st="6" end="6"/>
                                            </p:txEl>
                                          </p:spTgt>
                                        </p:tgtEl>
                                        <p:attrNameLst>
                                          <p:attrName>style.visibility</p:attrName>
                                        </p:attrNameLst>
                                      </p:cBhvr>
                                      <p:to>
                                        <p:strVal val="visible"/>
                                      </p:to>
                                    </p:set>
                                    <p:animEffect transition="in" filter="randombar(horizontal)">
                                      <p:cBhvr>
                                        <p:cTn id="19" dur="500"/>
                                        <p:tgtEl>
                                          <p:spTgt spid="5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4999" name="Rectangle 84998">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Title 1">
            <a:extLst>
              <a:ext uri="{FF2B5EF4-FFF2-40B4-BE49-F238E27FC236}">
                <a16:creationId xmlns:a16="http://schemas.microsoft.com/office/drawing/2014/main" id="{8B59BB0B-5D03-4B06-C31F-1D81E57092F5}"/>
              </a:ext>
            </a:extLst>
          </p:cNvPr>
          <p:cNvSpPr>
            <a:spLocks noGrp="1"/>
          </p:cNvSpPr>
          <p:nvPr>
            <p:ph type="title"/>
          </p:nvPr>
        </p:nvSpPr>
        <p:spPr>
          <a:xfrm>
            <a:off x="706091" y="1268898"/>
            <a:ext cx="2581384" cy="4361688"/>
          </a:xfrm>
        </p:spPr>
        <p:txBody>
          <a:bodyPr anchor="ctr">
            <a:normAutofit/>
          </a:bodyPr>
          <a:lstStyle/>
          <a:p>
            <a:pPr eaLnBrk="1" hangingPunct="1"/>
            <a:r>
              <a:rPr lang="en-US" altLang="en-US" dirty="0"/>
              <a:t>What’s in the budget?</a:t>
            </a:r>
          </a:p>
        </p:txBody>
      </p:sp>
      <p:grpSp>
        <p:nvGrpSpPr>
          <p:cNvPr id="85001" name="Group 85000">
            <a:extLst>
              <a:ext uri="{FF2B5EF4-FFF2-40B4-BE49-F238E27FC236}">
                <a16:creationId xmlns:a16="http://schemas.microsoft.com/office/drawing/2014/main" id="{F0A74D93-ED7F-4633-8594-99D9FA43DA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85002" name="Rectangle 85001">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003" name="Rectangle 85002">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5005" name="Rectangle 85004">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3011" name="Content Placeholder 2">
            <a:extLst>
              <a:ext uri="{FF2B5EF4-FFF2-40B4-BE49-F238E27FC236}">
                <a16:creationId xmlns:a16="http://schemas.microsoft.com/office/drawing/2014/main" id="{FDC63CCF-B485-CD94-4C19-D5F7365474DF}"/>
              </a:ext>
            </a:extLst>
          </p:cNvPr>
          <p:cNvSpPr>
            <a:spLocks noGrp="1"/>
          </p:cNvSpPr>
          <p:nvPr>
            <p:ph idx="1"/>
          </p:nvPr>
        </p:nvSpPr>
        <p:spPr>
          <a:xfrm>
            <a:off x="3862266" y="1268898"/>
            <a:ext cx="4389120" cy="4361688"/>
          </a:xfrm>
        </p:spPr>
        <p:txBody>
          <a:bodyPr anchor="ctr">
            <a:normAutofit/>
          </a:bodyPr>
          <a:lstStyle/>
          <a:p>
            <a:pPr marL="457200" lvl="1" indent="0" eaLnBrk="1" hangingPunct="1">
              <a:lnSpc>
                <a:spcPct val="110000"/>
              </a:lnSpc>
              <a:buNone/>
            </a:pPr>
            <a:r>
              <a:rPr lang="en-US" altLang="en-US" sz="2400" dirty="0">
                <a:solidFill>
                  <a:schemeClr val="bg1"/>
                </a:solidFill>
              </a:rPr>
              <a:t>PERSONNEL</a:t>
            </a:r>
          </a:p>
          <a:p>
            <a:pPr lvl="1" eaLnBrk="1" hangingPunct="1">
              <a:lnSpc>
                <a:spcPct val="110000"/>
              </a:lnSpc>
            </a:pPr>
            <a:endParaRPr lang="en-US" altLang="en-US" sz="1500" dirty="0">
              <a:solidFill>
                <a:schemeClr val="bg1"/>
              </a:solidFill>
            </a:endParaRPr>
          </a:p>
          <a:p>
            <a:pPr lvl="1" eaLnBrk="1" hangingPunct="1">
              <a:lnSpc>
                <a:spcPct val="110000"/>
              </a:lnSpc>
            </a:pPr>
            <a:r>
              <a:rPr lang="en-US" altLang="en-US" sz="1500" dirty="0">
                <a:solidFill>
                  <a:schemeClr val="bg1"/>
                </a:solidFill>
              </a:rPr>
              <a:t>Personnel funds including salary and fringe for both the elected and staff</a:t>
            </a:r>
          </a:p>
          <a:p>
            <a:pPr lvl="1" eaLnBrk="1" hangingPunct="1">
              <a:lnSpc>
                <a:spcPct val="110000"/>
              </a:lnSpc>
            </a:pPr>
            <a:r>
              <a:rPr lang="en-US" altLang="en-US" sz="1500" dirty="0">
                <a:solidFill>
                  <a:schemeClr val="bg1"/>
                </a:solidFill>
              </a:rPr>
              <a:t>Elected Expense Allowance</a:t>
            </a:r>
          </a:p>
          <a:p>
            <a:pPr lvl="1" eaLnBrk="1" hangingPunct="1">
              <a:lnSpc>
                <a:spcPct val="110000"/>
              </a:lnSpc>
            </a:pPr>
            <a:r>
              <a:rPr lang="en-US" altLang="en-US" sz="1500" dirty="0">
                <a:solidFill>
                  <a:schemeClr val="bg1"/>
                </a:solidFill>
              </a:rPr>
              <a:t>Salary Classification and Compensation Funds</a:t>
            </a:r>
          </a:p>
          <a:p>
            <a:pPr lvl="1" eaLnBrk="1" hangingPunct="1">
              <a:lnSpc>
                <a:spcPct val="110000"/>
              </a:lnSpc>
            </a:pPr>
            <a:r>
              <a:rPr lang="en-US" altLang="en-US" sz="1500" dirty="0">
                <a:solidFill>
                  <a:schemeClr val="bg1"/>
                </a:solidFill>
              </a:rPr>
              <a:t>Rocket Docket Funds</a:t>
            </a:r>
          </a:p>
          <a:p>
            <a:pPr lvl="1" eaLnBrk="1" hangingPunct="1">
              <a:lnSpc>
                <a:spcPct val="110000"/>
              </a:lnSpc>
            </a:pPr>
            <a:r>
              <a:rPr lang="en-US" altLang="en-US" sz="1500" dirty="0">
                <a:solidFill>
                  <a:schemeClr val="bg1"/>
                </a:solidFill>
              </a:rPr>
              <a:t>Workers Compensation</a:t>
            </a:r>
          </a:p>
          <a:p>
            <a:pPr lvl="1" eaLnBrk="1" hangingPunct="1">
              <a:lnSpc>
                <a:spcPct val="110000"/>
              </a:lnSpc>
            </a:pPr>
            <a:r>
              <a:rPr lang="en-US" altLang="en-US" sz="1500" dirty="0">
                <a:solidFill>
                  <a:schemeClr val="bg1"/>
                </a:solidFill>
              </a:rPr>
              <a:t>Unemployment Claims</a:t>
            </a:r>
          </a:p>
          <a:p>
            <a:pPr lvl="1" eaLnBrk="1" hangingPunct="1">
              <a:lnSpc>
                <a:spcPct val="110000"/>
              </a:lnSpc>
            </a:pPr>
            <a:r>
              <a:rPr lang="en-US" altLang="en-US" sz="1500" dirty="0">
                <a:solidFill>
                  <a:schemeClr val="bg1"/>
                </a:solidFill>
              </a:rPr>
              <a:t>AALC Subsidy Funds</a:t>
            </a:r>
          </a:p>
          <a:p>
            <a:pPr lvl="1" eaLnBrk="1" hangingPunct="1">
              <a:lnSpc>
                <a:spcPct val="110000"/>
              </a:lnSpc>
            </a:pPr>
            <a:r>
              <a:rPr lang="en-US" altLang="en-US" sz="1500" dirty="0">
                <a:solidFill>
                  <a:schemeClr val="bg1"/>
                </a:solidFill>
              </a:rPr>
              <a:t>Interpreter Fees</a:t>
            </a:r>
          </a:p>
        </p:txBody>
      </p:sp>
    </p:spTree>
    <p:extLst>
      <p:ext uri="{BB962C8B-B14F-4D97-AF65-F5344CB8AC3E}">
        <p14:creationId xmlns:p14="http://schemas.microsoft.com/office/powerpoint/2010/main" val="9225431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xEl>
                                              <p:pRg st="2" end="2"/>
                                            </p:txEl>
                                          </p:spTgt>
                                        </p:tgtEl>
                                        <p:attrNameLst>
                                          <p:attrName>style.visibility</p:attrName>
                                        </p:attrNameLst>
                                      </p:cBhvr>
                                      <p:to>
                                        <p:strVal val="visible"/>
                                      </p:to>
                                    </p:set>
                                    <p:animEffect transition="in" filter="fade">
                                      <p:cBhvr>
                                        <p:cTn id="12" dur="500"/>
                                        <p:tgtEl>
                                          <p:spTgt spid="430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animEffect transition="in" filter="fade">
                                      <p:cBhvr>
                                        <p:cTn id="17" dur="500"/>
                                        <p:tgtEl>
                                          <p:spTgt spid="430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11">
                                            <p:txEl>
                                              <p:pRg st="4" end="4"/>
                                            </p:txEl>
                                          </p:spTgt>
                                        </p:tgtEl>
                                        <p:attrNameLst>
                                          <p:attrName>style.visibility</p:attrName>
                                        </p:attrNameLst>
                                      </p:cBhvr>
                                      <p:to>
                                        <p:strVal val="visible"/>
                                      </p:to>
                                    </p:set>
                                    <p:animEffect transition="in" filter="fade">
                                      <p:cBhvr>
                                        <p:cTn id="22" dur="500"/>
                                        <p:tgtEl>
                                          <p:spTgt spid="430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11">
                                            <p:txEl>
                                              <p:pRg st="5" end="5"/>
                                            </p:txEl>
                                          </p:spTgt>
                                        </p:tgtEl>
                                        <p:attrNameLst>
                                          <p:attrName>style.visibility</p:attrName>
                                        </p:attrNameLst>
                                      </p:cBhvr>
                                      <p:to>
                                        <p:strVal val="visible"/>
                                      </p:to>
                                    </p:set>
                                    <p:animEffect transition="in" filter="fade">
                                      <p:cBhvr>
                                        <p:cTn id="27" dur="500"/>
                                        <p:tgtEl>
                                          <p:spTgt spid="430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011">
                                            <p:txEl>
                                              <p:pRg st="6" end="6"/>
                                            </p:txEl>
                                          </p:spTgt>
                                        </p:tgtEl>
                                        <p:attrNameLst>
                                          <p:attrName>style.visibility</p:attrName>
                                        </p:attrNameLst>
                                      </p:cBhvr>
                                      <p:to>
                                        <p:strVal val="visible"/>
                                      </p:to>
                                    </p:set>
                                    <p:animEffect transition="in" filter="fade">
                                      <p:cBhvr>
                                        <p:cTn id="32" dur="500"/>
                                        <p:tgtEl>
                                          <p:spTgt spid="430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011">
                                            <p:txEl>
                                              <p:pRg st="7" end="7"/>
                                            </p:txEl>
                                          </p:spTgt>
                                        </p:tgtEl>
                                        <p:attrNameLst>
                                          <p:attrName>style.visibility</p:attrName>
                                        </p:attrNameLst>
                                      </p:cBhvr>
                                      <p:to>
                                        <p:strVal val="visible"/>
                                      </p:to>
                                    </p:set>
                                    <p:animEffect transition="in" filter="fade">
                                      <p:cBhvr>
                                        <p:cTn id="37" dur="500"/>
                                        <p:tgtEl>
                                          <p:spTgt spid="430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011">
                                            <p:txEl>
                                              <p:pRg st="8" end="8"/>
                                            </p:txEl>
                                          </p:spTgt>
                                        </p:tgtEl>
                                        <p:attrNameLst>
                                          <p:attrName>style.visibility</p:attrName>
                                        </p:attrNameLst>
                                      </p:cBhvr>
                                      <p:to>
                                        <p:strVal val="visible"/>
                                      </p:to>
                                    </p:set>
                                    <p:animEffect transition="in" filter="fade">
                                      <p:cBhvr>
                                        <p:cTn id="42" dur="500"/>
                                        <p:tgtEl>
                                          <p:spTgt spid="4301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011">
                                            <p:txEl>
                                              <p:pRg st="9" end="9"/>
                                            </p:txEl>
                                          </p:spTgt>
                                        </p:tgtEl>
                                        <p:attrNameLst>
                                          <p:attrName>style.visibility</p:attrName>
                                        </p:attrNameLst>
                                      </p:cBhvr>
                                      <p:to>
                                        <p:strVal val="visible"/>
                                      </p:to>
                                    </p:set>
                                    <p:animEffect transition="in" filter="fade">
                                      <p:cBhvr>
                                        <p:cTn id="47" dur="500"/>
                                        <p:tgtEl>
                                          <p:spTgt spid="430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0985" name="Rectangle 40984">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7" name="Rectangle 40986">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0989" name="Rectangle 40988">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91" name="Rectangle 40990">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40993" name="Rectangle 40992">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no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Title 1">
            <a:extLst>
              <a:ext uri="{FF2B5EF4-FFF2-40B4-BE49-F238E27FC236}">
                <a16:creationId xmlns:a16="http://schemas.microsoft.com/office/drawing/2014/main" id="{DAB56EFD-246F-7D76-8E23-61964A5827AD}"/>
              </a:ext>
            </a:extLst>
          </p:cNvPr>
          <p:cNvSpPr>
            <a:spLocks noGrp="1"/>
          </p:cNvSpPr>
          <p:nvPr>
            <p:ph type="title"/>
          </p:nvPr>
        </p:nvSpPr>
        <p:spPr>
          <a:xfrm>
            <a:off x="1088684" y="1376053"/>
            <a:ext cx="7054418" cy="1002990"/>
          </a:xfrm>
        </p:spPr>
        <p:txBody>
          <a:bodyPr anchor="ctr">
            <a:normAutofit/>
          </a:bodyPr>
          <a:lstStyle/>
          <a:p>
            <a:pPr eaLnBrk="1" hangingPunct="1"/>
            <a:r>
              <a:rPr lang="en-US" altLang="en-US"/>
              <a:t>County Attorney Salary Information</a:t>
            </a:r>
          </a:p>
        </p:txBody>
      </p:sp>
      <p:sp>
        <p:nvSpPr>
          <p:cNvPr id="10243" name="Content Placeholder 2">
            <a:extLst>
              <a:ext uri="{FF2B5EF4-FFF2-40B4-BE49-F238E27FC236}">
                <a16:creationId xmlns:a16="http://schemas.microsoft.com/office/drawing/2014/main" id="{3A393197-A9B3-CB77-8296-2A2EF9931253}"/>
              </a:ext>
            </a:extLst>
          </p:cNvPr>
          <p:cNvSpPr>
            <a:spLocks noGrp="1"/>
          </p:cNvSpPr>
          <p:nvPr>
            <p:ph idx="1"/>
          </p:nvPr>
        </p:nvSpPr>
        <p:spPr>
          <a:xfrm>
            <a:off x="1088684" y="2464991"/>
            <a:ext cx="7054418" cy="2403571"/>
          </a:xfrm>
        </p:spPr>
        <p:txBody>
          <a:bodyPr rtlCol="0">
            <a:normAutofit/>
          </a:bodyPr>
          <a:lstStyle/>
          <a:p>
            <a:pPr indent="-182880" eaLnBrk="1" fontAlgn="auto" hangingPunct="1">
              <a:lnSpc>
                <a:spcPct val="110000"/>
              </a:lnSpc>
              <a:spcAft>
                <a:spcPts val="0"/>
              </a:spcAft>
              <a:buFont typeface="Wingdings" charset="2"/>
              <a:buChar char="§"/>
              <a:defRPr/>
            </a:pPr>
            <a:r>
              <a:rPr lang="en-US" sz="1300" dirty="0"/>
              <a:t>State salary for criminal prosecution (for fiscal year 2026 – effective 7/1/25): $94,276.89</a:t>
            </a:r>
          </a:p>
          <a:p>
            <a:pPr indent="-182880" eaLnBrk="1" fontAlgn="auto" hangingPunct="1">
              <a:lnSpc>
                <a:spcPct val="110000"/>
              </a:lnSpc>
              <a:spcAft>
                <a:spcPts val="0"/>
              </a:spcAft>
              <a:buFont typeface="Wingdings" charset="2"/>
              <a:buChar char="§"/>
              <a:defRPr/>
            </a:pPr>
            <a:endParaRPr lang="en-US" sz="1300" dirty="0"/>
          </a:p>
          <a:p>
            <a:pPr indent="-182880" eaLnBrk="1" fontAlgn="auto" hangingPunct="1">
              <a:lnSpc>
                <a:spcPct val="110000"/>
              </a:lnSpc>
              <a:spcAft>
                <a:spcPts val="0"/>
              </a:spcAft>
              <a:buFont typeface="Wingdings" charset="2"/>
              <a:buChar char="§"/>
              <a:defRPr/>
            </a:pPr>
            <a:r>
              <a:rPr lang="en-US" sz="1300" dirty="0"/>
              <a:t>State and County Maximum (for calendar year 2025): $158,892.84</a:t>
            </a:r>
          </a:p>
          <a:p>
            <a:pPr marL="45720" indent="0" eaLnBrk="1" fontAlgn="auto" hangingPunct="1">
              <a:lnSpc>
                <a:spcPct val="110000"/>
              </a:lnSpc>
              <a:spcAft>
                <a:spcPts val="0"/>
              </a:spcAft>
              <a:buFont typeface="Wingdings" charset="2"/>
              <a:buNone/>
              <a:defRPr/>
            </a:pPr>
            <a:r>
              <a:rPr lang="en-US" sz="1300" dirty="0"/>
              <a:t> </a:t>
            </a:r>
          </a:p>
          <a:p>
            <a:pPr indent="-182880" eaLnBrk="1" fontAlgn="auto" hangingPunct="1">
              <a:lnSpc>
                <a:spcPct val="110000"/>
              </a:lnSpc>
              <a:spcAft>
                <a:spcPts val="0"/>
              </a:spcAft>
              <a:buFont typeface="Wingdings" charset="2"/>
              <a:buChar char="§"/>
              <a:defRPr/>
            </a:pPr>
            <a:r>
              <a:rPr lang="en-US" sz="1300" dirty="0"/>
              <a:t>Expense Allowance:  $500 per month – $6,000 per year</a:t>
            </a:r>
          </a:p>
          <a:p>
            <a:pPr lvl="1" indent="-182880" eaLnBrk="1" fontAlgn="auto" hangingPunct="1">
              <a:lnSpc>
                <a:spcPct val="110000"/>
              </a:lnSpc>
              <a:spcAft>
                <a:spcPts val="0"/>
              </a:spcAft>
              <a:buFont typeface="Wingdings" charset="2"/>
              <a:buChar char="§"/>
              <a:defRPr/>
            </a:pPr>
            <a:r>
              <a:rPr lang="en-US" sz="1300" dirty="0"/>
              <a:t>It IS taxed and counts as retirement income</a:t>
            </a:r>
          </a:p>
          <a:p>
            <a:pPr lvl="1" indent="-182880" eaLnBrk="1" fontAlgn="auto" hangingPunct="1">
              <a:lnSpc>
                <a:spcPct val="110000"/>
              </a:lnSpc>
              <a:spcAft>
                <a:spcPts val="0"/>
              </a:spcAft>
              <a:buFont typeface="Wingdings" charset="2"/>
              <a:buChar char="§"/>
              <a:defRPr/>
            </a:pPr>
            <a:r>
              <a:rPr lang="en-US" sz="1300" dirty="0"/>
              <a:t>Is NOT counted towards the maximum salary</a:t>
            </a:r>
          </a:p>
        </p:txBody>
      </p:sp>
      <p:pic>
        <p:nvPicPr>
          <p:cNvPr id="40995" name="Picture 40994">
            <a:extLst>
              <a:ext uri="{FF2B5EF4-FFF2-40B4-BE49-F238E27FC236}">
                <a16:creationId xmlns:a16="http://schemas.microsoft.com/office/drawing/2014/main" id="{6A26901A-BC62-4A3A-A07A-65E1F3DDD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pic>
        <p:nvPicPr>
          <p:cNvPr id="2" name="Picture 1">
            <a:extLst>
              <a:ext uri="{FF2B5EF4-FFF2-40B4-BE49-F238E27FC236}">
                <a16:creationId xmlns:a16="http://schemas.microsoft.com/office/drawing/2014/main" id="{0F2337E8-3847-DEF9-A32C-02D285A2ADF4}"/>
              </a:ext>
            </a:extLst>
          </p:cNvPr>
          <p:cNvPicPr>
            <a:picLocks noChangeAspect="1"/>
          </p:cNvPicPr>
          <p:nvPr/>
        </p:nvPicPr>
        <p:blipFill>
          <a:blip r:embed="rId4"/>
          <a:stretch>
            <a:fillRect/>
          </a:stretch>
        </p:blipFill>
        <p:spPr>
          <a:xfrm>
            <a:off x="5952149" y="2819400"/>
            <a:ext cx="2391312" cy="224887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43">
                                            <p:txEl>
                                              <p:pRg st="0" end="0"/>
                                            </p:txEl>
                                          </p:spTgt>
                                        </p:tgtEl>
                                      </p:cBhvr>
                                    </p:animEffect>
                                    <p:animScale>
                                      <p:cBhvr>
                                        <p:cTn id="7" dur="250" autoRev="1" fill="hold"/>
                                        <p:tgtEl>
                                          <p:spTgt spid="10243">
                                            <p:txEl>
                                              <p:pRg st="0" end="0"/>
                                            </p:txEl>
                                          </p:spTgt>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243">
                                            <p:txEl>
                                              <p:pRg st="2" end="2"/>
                                            </p:txEl>
                                          </p:spTgt>
                                        </p:tgtEl>
                                      </p:cBhvr>
                                    </p:animEffect>
                                    <p:animScale>
                                      <p:cBhvr>
                                        <p:cTn id="12" dur="250" autoRev="1" fill="hold"/>
                                        <p:tgtEl>
                                          <p:spTgt spid="10243">
                                            <p:txEl>
                                              <p:pRg st="2" end="2"/>
                                            </p:txEl>
                                          </p:spTgt>
                                        </p:tgtEl>
                                      </p:cBhvr>
                                      <p:by x="105000" y="105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0243">
                                            <p:txEl>
                                              <p:pRg st="3" end="3"/>
                                            </p:txEl>
                                          </p:spTgt>
                                        </p:tgtEl>
                                      </p:cBhvr>
                                    </p:animEffect>
                                    <p:animScale>
                                      <p:cBhvr>
                                        <p:cTn id="17" dur="250" autoRev="1" fill="hold"/>
                                        <p:tgtEl>
                                          <p:spTgt spid="10243">
                                            <p:txEl>
                                              <p:pRg st="3" end="3"/>
                                            </p:txEl>
                                          </p:spTgt>
                                        </p:tgtEl>
                                      </p:cBhvr>
                                      <p:by x="105000" y="105000"/>
                                    </p:animScale>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0243">
                                            <p:txEl>
                                              <p:pRg st="4" end="4"/>
                                            </p:txEl>
                                          </p:spTgt>
                                        </p:tgtEl>
                                      </p:cBhvr>
                                    </p:animEffect>
                                    <p:animScale>
                                      <p:cBhvr>
                                        <p:cTn id="22" dur="250" autoRev="1" fill="hold"/>
                                        <p:tgtEl>
                                          <p:spTgt spid="10243">
                                            <p:txEl>
                                              <p:pRg st="4" end="4"/>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0243">
                                            <p:txEl>
                                              <p:pRg st="5" end="5"/>
                                            </p:txEl>
                                          </p:spTgt>
                                        </p:tgtEl>
                                      </p:cBhvr>
                                    </p:animEffect>
                                    <p:animScale>
                                      <p:cBhvr>
                                        <p:cTn id="25" dur="250" autoRev="1" fill="hold"/>
                                        <p:tgtEl>
                                          <p:spTgt spid="10243">
                                            <p:txEl>
                                              <p:pRg st="5" end="5"/>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0243">
                                            <p:txEl>
                                              <p:pRg st="6" end="6"/>
                                            </p:txEl>
                                          </p:spTgt>
                                        </p:tgtEl>
                                      </p:cBhvr>
                                    </p:animEffect>
                                    <p:animScale>
                                      <p:cBhvr>
                                        <p:cTn id="28" dur="250" autoRev="1" fill="hold"/>
                                        <p:tgtEl>
                                          <p:spTgt spid="10243">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4041" name="Rectangle 4404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043" name="Straight Connector 4404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313302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4034" name="Title 1">
            <a:extLst>
              <a:ext uri="{FF2B5EF4-FFF2-40B4-BE49-F238E27FC236}">
                <a16:creationId xmlns:a16="http://schemas.microsoft.com/office/drawing/2014/main" id="{5D3D1C67-6812-D545-7C72-19AC0ED1030A}"/>
              </a:ext>
            </a:extLst>
          </p:cNvPr>
          <p:cNvSpPr>
            <a:spLocks noGrp="1"/>
          </p:cNvSpPr>
          <p:nvPr>
            <p:ph type="title"/>
          </p:nvPr>
        </p:nvSpPr>
        <p:spPr>
          <a:xfrm>
            <a:off x="1088685" y="804520"/>
            <a:ext cx="3132383" cy="1049235"/>
          </a:xfrm>
        </p:spPr>
        <p:txBody>
          <a:bodyPr>
            <a:normAutofit/>
          </a:bodyPr>
          <a:lstStyle/>
          <a:p>
            <a:pPr eaLnBrk="1" hangingPunct="1"/>
            <a:r>
              <a:rPr lang="en-US" altLang="en-US"/>
              <a:t>Staff Budgets</a:t>
            </a:r>
          </a:p>
        </p:txBody>
      </p:sp>
      <p:sp>
        <p:nvSpPr>
          <p:cNvPr id="44045" name="Rectangle 4404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315" name="Content Placeholder 2">
            <a:extLst>
              <a:ext uri="{FF2B5EF4-FFF2-40B4-BE49-F238E27FC236}">
                <a16:creationId xmlns:a16="http://schemas.microsoft.com/office/drawing/2014/main" id="{BDFA4C48-6EEC-571E-6E4A-FF753D973A0D}"/>
              </a:ext>
            </a:extLst>
          </p:cNvPr>
          <p:cNvSpPr>
            <a:spLocks noGrp="1"/>
          </p:cNvSpPr>
          <p:nvPr>
            <p:ph idx="1"/>
          </p:nvPr>
        </p:nvSpPr>
        <p:spPr>
          <a:xfrm>
            <a:off x="1088685" y="2015732"/>
            <a:ext cx="3129159" cy="3450613"/>
          </a:xfrm>
        </p:spPr>
        <p:txBody>
          <a:bodyPr>
            <a:normAutofit/>
          </a:bodyPr>
          <a:lstStyle/>
          <a:p>
            <a:pPr indent="-182563" eaLnBrk="1" hangingPunct="1">
              <a:lnSpc>
                <a:spcPct val="110000"/>
              </a:lnSpc>
              <a:buFont typeface="Wingdings" panose="05000000000000000000" pitchFamily="2" charset="2"/>
              <a:buChar char="§"/>
            </a:pPr>
            <a:r>
              <a:rPr lang="en-US" altLang="en-US" sz="1300"/>
              <a:t>Staff budgets are set by the Prosecutors Advisory Council annually from general fund appropriation to UPS through the biennial budget bill</a:t>
            </a:r>
          </a:p>
          <a:p>
            <a:pPr indent="-182563" eaLnBrk="1" hangingPunct="1">
              <a:lnSpc>
                <a:spcPct val="110000"/>
              </a:lnSpc>
              <a:buFont typeface="Wingdings" panose="05000000000000000000" pitchFamily="2" charset="2"/>
              <a:buChar char="§"/>
            </a:pPr>
            <a:r>
              <a:rPr lang="en-US" altLang="en-US" sz="1300"/>
              <a:t>Some factors considered in setting your staff budget:</a:t>
            </a:r>
          </a:p>
          <a:p>
            <a:pPr marL="501650" lvl="1" indent="-182563" eaLnBrk="1" hangingPunct="1">
              <a:lnSpc>
                <a:spcPct val="110000"/>
              </a:lnSpc>
              <a:buFont typeface="Wingdings" panose="05000000000000000000" pitchFamily="2" charset="2"/>
              <a:buChar char="§"/>
            </a:pPr>
            <a:r>
              <a:rPr lang="en-US" altLang="en-US" sz="1300"/>
              <a:t>Available funding</a:t>
            </a:r>
          </a:p>
          <a:p>
            <a:pPr marL="501650" lvl="1" indent="-182563" eaLnBrk="1" hangingPunct="1">
              <a:lnSpc>
                <a:spcPct val="110000"/>
              </a:lnSpc>
              <a:buFont typeface="Wingdings" panose="05000000000000000000" pitchFamily="2" charset="2"/>
              <a:buChar char="§"/>
            </a:pPr>
            <a:r>
              <a:rPr lang="en-US" altLang="en-US" sz="1300"/>
              <a:t>History</a:t>
            </a:r>
          </a:p>
          <a:p>
            <a:pPr marL="501650" lvl="1" indent="-182563" eaLnBrk="1" hangingPunct="1">
              <a:lnSpc>
                <a:spcPct val="110000"/>
              </a:lnSpc>
              <a:buFont typeface="Wingdings" panose="05000000000000000000" pitchFamily="2" charset="2"/>
              <a:buChar char="§"/>
            </a:pPr>
            <a:r>
              <a:rPr lang="en-US" altLang="en-US" sz="1300"/>
              <a:t>Caseload</a:t>
            </a:r>
          </a:p>
          <a:p>
            <a:pPr marL="501650" lvl="1" indent="-182563" eaLnBrk="1" hangingPunct="1">
              <a:lnSpc>
                <a:spcPct val="110000"/>
              </a:lnSpc>
              <a:buFont typeface="Wingdings" panose="05000000000000000000" pitchFamily="2" charset="2"/>
              <a:buChar char="§"/>
            </a:pPr>
            <a:r>
              <a:rPr lang="en-US" altLang="en-US" sz="1300"/>
              <a:t>Population</a:t>
            </a:r>
          </a:p>
          <a:p>
            <a:pPr marL="501650" lvl="1" indent="-182563" eaLnBrk="1" hangingPunct="1">
              <a:lnSpc>
                <a:spcPct val="110000"/>
              </a:lnSpc>
              <a:buFont typeface="Wingdings" panose="05000000000000000000" pitchFamily="2" charset="2"/>
              <a:buChar char="§"/>
            </a:pPr>
            <a:r>
              <a:rPr lang="en-US" altLang="en-US" sz="1300"/>
              <a:t>No. of Judges</a:t>
            </a:r>
          </a:p>
          <a:p>
            <a:pPr marL="501650" lvl="1" indent="-182563" eaLnBrk="1" hangingPunct="1">
              <a:lnSpc>
                <a:spcPct val="110000"/>
              </a:lnSpc>
              <a:buFont typeface="Wingdings" panose="05000000000000000000" pitchFamily="2" charset="2"/>
              <a:buChar char="§"/>
            </a:pPr>
            <a:r>
              <a:rPr lang="en-US" altLang="en-US" sz="1300"/>
              <a:t>Major highways, universities, prisons, etc</a:t>
            </a:r>
          </a:p>
        </p:txBody>
      </p:sp>
      <p:pic>
        <p:nvPicPr>
          <p:cNvPr id="44038" name="Graphic 44037" descr="Money">
            <a:extLst>
              <a:ext uri="{FF2B5EF4-FFF2-40B4-BE49-F238E27FC236}">
                <a16:creationId xmlns:a16="http://schemas.microsoft.com/office/drawing/2014/main" id="{5C4867D1-F96B-7A64-E8D6-FC4F210A09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0808" y="1275798"/>
            <a:ext cx="3720331" cy="3720331"/>
          </a:xfrm>
          <a:prstGeom prst="rect">
            <a:avLst/>
          </a:prstGeom>
        </p:spPr>
      </p:pic>
      <p:pic>
        <p:nvPicPr>
          <p:cNvPr id="44047" name="Picture 4404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4049" name="Straight Connector 4404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1000"/>
                                        <p:tgtEl>
                                          <p:spTgt spid="13315">
                                            <p:txEl>
                                              <p:pRg st="0" end="0"/>
                                            </p:txEl>
                                          </p:spTgt>
                                        </p:tgtEl>
                                      </p:cBhvr>
                                    </p:animEffect>
                                    <p:anim calcmode="lin" valueType="num">
                                      <p:cBhvr>
                                        <p:cTn id="8"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Effect transition="in" filter="fade">
                                      <p:cBhvr>
                                        <p:cTn id="14" dur="1000"/>
                                        <p:tgtEl>
                                          <p:spTgt spid="13315">
                                            <p:txEl>
                                              <p:pRg st="1" end="1"/>
                                            </p:txEl>
                                          </p:spTgt>
                                        </p:tgtEl>
                                      </p:cBhvr>
                                    </p:animEffect>
                                    <p:anim calcmode="lin" valueType="num">
                                      <p:cBhvr>
                                        <p:cTn id="15"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Effect transition="in" filter="fade">
                                      <p:cBhvr>
                                        <p:cTn id="19" dur="1000"/>
                                        <p:tgtEl>
                                          <p:spTgt spid="13315">
                                            <p:txEl>
                                              <p:pRg st="2" end="2"/>
                                            </p:txEl>
                                          </p:spTgt>
                                        </p:tgtEl>
                                      </p:cBhvr>
                                    </p:animEffect>
                                    <p:anim calcmode="lin" valueType="num">
                                      <p:cBhvr>
                                        <p:cTn id="20"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331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315">
                                            <p:txEl>
                                              <p:pRg st="3" end="3"/>
                                            </p:txEl>
                                          </p:spTgt>
                                        </p:tgtEl>
                                        <p:attrNameLst>
                                          <p:attrName>style.visibility</p:attrName>
                                        </p:attrNameLst>
                                      </p:cBhvr>
                                      <p:to>
                                        <p:strVal val="visible"/>
                                      </p:to>
                                    </p:set>
                                    <p:animEffect transition="in" filter="fade">
                                      <p:cBhvr>
                                        <p:cTn id="24" dur="1000"/>
                                        <p:tgtEl>
                                          <p:spTgt spid="13315">
                                            <p:txEl>
                                              <p:pRg st="3" end="3"/>
                                            </p:txEl>
                                          </p:spTgt>
                                        </p:tgtEl>
                                      </p:cBhvr>
                                    </p:animEffect>
                                    <p:anim calcmode="lin" valueType="num">
                                      <p:cBhvr>
                                        <p:cTn id="25" dur="10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331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315">
                                            <p:txEl>
                                              <p:pRg st="4" end="4"/>
                                            </p:txEl>
                                          </p:spTgt>
                                        </p:tgtEl>
                                        <p:attrNameLst>
                                          <p:attrName>style.visibility</p:attrName>
                                        </p:attrNameLst>
                                      </p:cBhvr>
                                      <p:to>
                                        <p:strVal val="visible"/>
                                      </p:to>
                                    </p:set>
                                    <p:animEffect transition="in" filter="fade">
                                      <p:cBhvr>
                                        <p:cTn id="29" dur="1000"/>
                                        <p:tgtEl>
                                          <p:spTgt spid="13315">
                                            <p:txEl>
                                              <p:pRg st="4" end="4"/>
                                            </p:txEl>
                                          </p:spTgt>
                                        </p:tgtEl>
                                      </p:cBhvr>
                                    </p:animEffect>
                                    <p:anim calcmode="lin" valueType="num">
                                      <p:cBhvr>
                                        <p:cTn id="30" dur="10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331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315">
                                            <p:txEl>
                                              <p:pRg st="5" end="5"/>
                                            </p:txEl>
                                          </p:spTgt>
                                        </p:tgtEl>
                                        <p:attrNameLst>
                                          <p:attrName>style.visibility</p:attrName>
                                        </p:attrNameLst>
                                      </p:cBhvr>
                                      <p:to>
                                        <p:strVal val="visible"/>
                                      </p:to>
                                    </p:set>
                                    <p:animEffect transition="in" filter="fade">
                                      <p:cBhvr>
                                        <p:cTn id="34" dur="1000"/>
                                        <p:tgtEl>
                                          <p:spTgt spid="13315">
                                            <p:txEl>
                                              <p:pRg st="5" end="5"/>
                                            </p:txEl>
                                          </p:spTgt>
                                        </p:tgtEl>
                                      </p:cBhvr>
                                    </p:animEffect>
                                    <p:anim calcmode="lin" valueType="num">
                                      <p:cBhvr>
                                        <p:cTn id="35" dur="10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3315">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315">
                                            <p:txEl>
                                              <p:pRg st="6" end="6"/>
                                            </p:txEl>
                                          </p:spTgt>
                                        </p:tgtEl>
                                        <p:attrNameLst>
                                          <p:attrName>style.visibility</p:attrName>
                                        </p:attrNameLst>
                                      </p:cBhvr>
                                      <p:to>
                                        <p:strVal val="visible"/>
                                      </p:to>
                                    </p:set>
                                    <p:animEffect transition="in" filter="fade">
                                      <p:cBhvr>
                                        <p:cTn id="39" dur="1000"/>
                                        <p:tgtEl>
                                          <p:spTgt spid="13315">
                                            <p:txEl>
                                              <p:pRg st="6" end="6"/>
                                            </p:txEl>
                                          </p:spTgt>
                                        </p:tgtEl>
                                      </p:cBhvr>
                                    </p:animEffect>
                                    <p:anim calcmode="lin" valueType="num">
                                      <p:cBhvr>
                                        <p:cTn id="40" dur="10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3315">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315">
                                            <p:txEl>
                                              <p:pRg st="7" end="7"/>
                                            </p:txEl>
                                          </p:spTgt>
                                        </p:tgtEl>
                                        <p:attrNameLst>
                                          <p:attrName>style.visibility</p:attrName>
                                        </p:attrNameLst>
                                      </p:cBhvr>
                                      <p:to>
                                        <p:strVal val="visible"/>
                                      </p:to>
                                    </p:set>
                                    <p:animEffect transition="in" filter="fade">
                                      <p:cBhvr>
                                        <p:cTn id="44" dur="1000"/>
                                        <p:tgtEl>
                                          <p:spTgt spid="13315">
                                            <p:txEl>
                                              <p:pRg st="7" end="7"/>
                                            </p:txEl>
                                          </p:spTgt>
                                        </p:tgtEl>
                                      </p:cBhvr>
                                    </p:animEffect>
                                    <p:anim calcmode="lin" valueType="num">
                                      <p:cBhvr>
                                        <p:cTn id="45" dur="1000" fill="hold"/>
                                        <p:tgtEl>
                                          <p:spTgt spid="13315">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331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5080" name="Rectangle 4507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82" name="Rectangle 4508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46595"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Title 1">
            <a:extLst>
              <a:ext uri="{FF2B5EF4-FFF2-40B4-BE49-F238E27FC236}">
                <a16:creationId xmlns:a16="http://schemas.microsoft.com/office/drawing/2014/main" id="{32B75849-4051-77DF-4C45-15AC43C38185}"/>
              </a:ext>
            </a:extLst>
          </p:cNvPr>
          <p:cNvSpPr>
            <a:spLocks noGrp="1"/>
          </p:cNvSpPr>
          <p:nvPr>
            <p:ph type="title"/>
          </p:nvPr>
        </p:nvSpPr>
        <p:spPr>
          <a:xfrm>
            <a:off x="637262" y="1240076"/>
            <a:ext cx="2045860" cy="4584527"/>
          </a:xfrm>
        </p:spPr>
        <p:txBody>
          <a:bodyPr>
            <a:normAutofit/>
          </a:bodyPr>
          <a:lstStyle/>
          <a:p>
            <a:pPr eaLnBrk="1" hangingPunct="1"/>
            <a:r>
              <a:rPr lang="en-US" altLang="en-US" sz="2700">
                <a:solidFill>
                  <a:srgbClr val="FFFFFF"/>
                </a:solidFill>
              </a:rPr>
              <a:t>Types of Staff Positions</a:t>
            </a:r>
          </a:p>
        </p:txBody>
      </p:sp>
      <p:sp>
        <p:nvSpPr>
          <p:cNvPr id="17411" name="Content Placeholder 2">
            <a:extLst>
              <a:ext uri="{FF2B5EF4-FFF2-40B4-BE49-F238E27FC236}">
                <a16:creationId xmlns:a16="http://schemas.microsoft.com/office/drawing/2014/main" id="{3DA58146-E8ED-D8DC-2F63-D3DEB291DD32}"/>
              </a:ext>
            </a:extLst>
          </p:cNvPr>
          <p:cNvSpPr>
            <a:spLocks noGrp="1"/>
          </p:cNvSpPr>
          <p:nvPr>
            <p:ph idx="1"/>
          </p:nvPr>
        </p:nvSpPr>
        <p:spPr>
          <a:xfrm>
            <a:off x="3529195" y="1240077"/>
            <a:ext cx="4526120" cy="4916465"/>
          </a:xfrm>
        </p:spPr>
        <p:txBody>
          <a:bodyPr rtlCol="0" anchor="t">
            <a:normAutofit/>
          </a:bodyPr>
          <a:lstStyle/>
          <a:p>
            <a:pPr indent="-182880" eaLnBrk="1" fontAlgn="auto" hangingPunct="1">
              <a:lnSpc>
                <a:spcPct val="110000"/>
              </a:lnSpc>
              <a:spcAft>
                <a:spcPts val="0"/>
              </a:spcAft>
              <a:buFont typeface="Wingdings" charset="2"/>
              <a:buChar char="§"/>
              <a:defRPr/>
            </a:pPr>
            <a:r>
              <a:rPr lang="en-US" sz="900" dirty="0"/>
              <a:t>Full Time “FT” – this means that 100% of their time is spent on criminal prosecution. Receives retirement benefits and health/life insurance</a:t>
            </a:r>
          </a:p>
          <a:p>
            <a:pPr marL="45720" indent="0" eaLnBrk="1" fontAlgn="auto" hangingPunct="1">
              <a:lnSpc>
                <a:spcPct val="110000"/>
              </a:lnSpc>
              <a:spcAft>
                <a:spcPts val="0"/>
              </a:spcAft>
              <a:buFont typeface="Wingdings" charset="2"/>
              <a:buNone/>
              <a:defRPr/>
            </a:pPr>
            <a:endParaRPr lang="en-US" sz="900" dirty="0"/>
          </a:p>
          <a:p>
            <a:pPr indent="-182880" eaLnBrk="1" fontAlgn="auto" hangingPunct="1">
              <a:lnSpc>
                <a:spcPct val="110000"/>
              </a:lnSpc>
              <a:spcAft>
                <a:spcPts val="0"/>
              </a:spcAft>
              <a:buFont typeface="Wingdings" charset="2"/>
              <a:buChar char="§"/>
              <a:defRPr/>
            </a:pPr>
            <a:r>
              <a:rPr lang="en-US" sz="900" dirty="0"/>
              <a:t>Part Time “PT” – 100 hours or more per month – receives retirement benefits and health/life insurance</a:t>
            </a:r>
          </a:p>
          <a:p>
            <a:pPr marL="45720" indent="0" eaLnBrk="1" fontAlgn="auto" hangingPunct="1">
              <a:lnSpc>
                <a:spcPct val="110000"/>
              </a:lnSpc>
              <a:spcAft>
                <a:spcPts val="0"/>
              </a:spcAft>
              <a:buFont typeface="Wingdings" charset="2"/>
              <a:buNone/>
              <a:defRPr/>
            </a:pPr>
            <a:endParaRPr lang="en-US" sz="900" dirty="0"/>
          </a:p>
          <a:p>
            <a:pPr indent="-182880" eaLnBrk="1" fontAlgn="auto" hangingPunct="1">
              <a:lnSpc>
                <a:spcPct val="110000"/>
              </a:lnSpc>
              <a:spcAft>
                <a:spcPts val="0"/>
              </a:spcAft>
              <a:buFont typeface="Wingdings" charset="2"/>
              <a:buChar char="§"/>
              <a:defRPr/>
            </a:pPr>
            <a:r>
              <a:rPr lang="en-US" sz="900" dirty="0"/>
              <a:t>Quarter Time “LT” – Less than 100 hours per month – no retirement or health/life insurance</a:t>
            </a:r>
          </a:p>
          <a:p>
            <a:pPr marL="0" indent="0" eaLnBrk="1" fontAlgn="auto" hangingPunct="1">
              <a:lnSpc>
                <a:spcPct val="110000"/>
              </a:lnSpc>
              <a:spcAft>
                <a:spcPts val="0"/>
              </a:spcAft>
              <a:buNone/>
              <a:defRPr/>
            </a:pPr>
            <a:endParaRPr lang="en-US" sz="900" dirty="0"/>
          </a:p>
          <a:p>
            <a:pPr>
              <a:lnSpc>
                <a:spcPct val="110000"/>
              </a:lnSpc>
            </a:pPr>
            <a:r>
              <a:rPr lang="en-US" sz="900" dirty="0"/>
              <a:t>Full-time Shared (FTS) – </a:t>
            </a:r>
          </a:p>
          <a:p>
            <a:pPr lvl="1">
              <a:lnSpc>
                <a:spcPct val="110000"/>
              </a:lnSpc>
            </a:pPr>
            <a:r>
              <a:rPr lang="en-US" sz="900" dirty="0"/>
              <a:t>Employee works for more than one office on the UPS payroll</a:t>
            </a:r>
          </a:p>
          <a:p>
            <a:pPr lvl="1">
              <a:lnSpc>
                <a:spcPct val="110000"/>
              </a:lnSpc>
            </a:pPr>
            <a:r>
              <a:rPr lang="en-US" sz="900" dirty="0"/>
              <a:t>Has signed an affidavit that they do not have or work for:</a:t>
            </a:r>
          </a:p>
          <a:p>
            <a:pPr lvl="2">
              <a:lnSpc>
                <a:spcPct val="110000"/>
              </a:lnSpc>
            </a:pPr>
            <a:r>
              <a:rPr lang="en-US" sz="900" dirty="0"/>
              <a:t>Private practice</a:t>
            </a:r>
          </a:p>
          <a:p>
            <a:pPr lvl="2">
              <a:lnSpc>
                <a:spcPct val="110000"/>
              </a:lnSpc>
            </a:pPr>
            <a:r>
              <a:rPr lang="en-US" sz="900" dirty="0"/>
              <a:t>Child Support</a:t>
            </a:r>
          </a:p>
          <a:p>
            <a:pPr lvl="2">
              <a:lnSpc>
                <a:spcPct val="110000"/>
              </a:lnSpc>
            </a:pPr>
            <a:r>
              <a:rPr lang="en-US" sz="900" dirty="0"/>
              <a:t>Local Government		</a:t>
            </a:r>
          </a:p>
          <a:p>
            <a:pPr>
              <a:lnSpc>
                <a:spcPct val="110000"/>
              </a:lnSpc>
            </a:pPr>
            <a:r>
              <a:rPr lang="en-US" sz="900" dirty="0"/>
              <a:t>Part-time Shared (PTS)</a:t>
            </a:r>
          </a:p>
          <a:p>
            <a:pPr lvl="1">
              <a:lnSpc>
                <a:spcPct val="110000"/>
              </a:lnSpc>
            </a:pPr>
            <a:r>
              <a:rPr lang="en-US" sz="900" dirty="0"/>
              <a:t>Employee works for more than one office on the UPS payroll</a:t>
            </a:r>
          </a:p>
          <a:p>
            <a:pPr lvl="1">
              <a:lnSpc>
                <a:spcPct val="110000"/>
              </a:lnSpc>
            </a:pPr>
            <a:r>
              <a:rPr lang="en-US" sz="900" dirty="0"/>
              <a:t>Has not signed the affidavit because they work for:</a:t>
            </a:r>
          </a:p>
          <a:p>
            <a:pPr lvl="2">
              <a:lnSpc>
                <a:spcPct val="110000"/>
              </a:lnSpc>
            </a:pPr>
            <a:r>
              <a:rPr lang="en-US" sz="900" dirty="0"/>
              <a:t>Private practice</a:t>
            </a:r>
          </a:p>
          <a:p>
            <a:pPr lvl="2">
              <a:lnSpc>
                <a:spcPct val="110000"/>
              </a:lnSpc>
            </a:pPr>
            <a:r>
              <a:rPr lang="en-US" sz="900" dirty="0"/>
              <a:t>Child Support</a:t>
            </a:r>
          </a:p>
          <a:p>
            <a:pPr lvl="2">
              <a:lnSpc>
                <a:spcPct val="110000"/>
              </a:lnSpc>
            </a:pPr>
            <a:r>
              <a:rPr lang="en-US" sz="900" dirty="0"/>
              <a:t>Local Government</a:t>
            </a:r>
          </a:p>
          <a:p>
            <a:pPr indent="-182880" eaLnBrk="1" fontAlgn="auto" hangingPunct="1">
              <a:lnSpc>
                <a:spcPct val="110000"/>
              </a:lnSpc>
              <a:spcAft>
                <a:spcPts val="0"/>
              </a:spcAft>
              <a:buFont typeface="Wingdings" charset="2"/>
              <a:buChar char="§"/>
              <a:defRPr/>
            </a:pPr>
            <a:endParaRPr lang="en-US" sz="900" dirty="0"/>
          </a:p>
          <a:p>
            <a:pPr indent="-182880" eaLnBrk="1" fontAlgn="auto" hangingPunct="1">
              <a:lnSpc>
                <a:spcPct val="110000"/>
              </a:lnSpc>
              <a:spcAft>
                <a:spcPts val="0"/>
              </a:spcAft>
              <a:buFont typeface="Wingdings" charset="2"/>
              <a:buChar char="§"/>
              <a:defRPr/>
            </a:pPr>
            <a:endParaRPr lang="en-US" sz="9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741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741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 calcmode="lin" valueType="num">
                                      <p:cBhvr>
                                        <p:cTn id="15" dur="10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741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7411">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17411">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anim calcmode="lin" valueType="num">
                                      <p:cBhvr>
                                        <p:cTn id="23" dur="10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7411">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7411">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1741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411">
                                            <p:txEl>
                                              <p:pRg st="6" end="6"/>
                                            </p:txEl>
                                          </p:spTgt>
                                        </p:tgtEl>
                                        <p:attrNameLst>
                                          <p:attrName>style.visibility</p:attrName>
                                        </p:attrNameLst>
                                      </p:cBhvr>
                                      <p:to>
                                        <p:strVal val="visible"/>
                                      </p:to>
                                    </p:set>
                                    <p:anim calcmode="lin" valueType="num">
                                      <p:cBhvr>
                                        <p:cTn id="31" dur="1000" fill="hold"/>
                                        <p:tgtEl>
                                          <p:spTgt spid="17411">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17411">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17411">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1741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7411">
                                            <p:txEl>
                                              <p:pRg st="7" end="7"/>
                                            </p:txEl>
                                          </p:spTgt>
                                        </p:tgtEl>
                                        <p:attrNameLst>
                                          <p:attrName>style.visibility</p:attrName>
                                        </p:attrNameLst>
                                      </p:cBhvr>
                                      <p:to>
                                        <p:strVal val="visible"/>
                                      </p:to>
                                    </p:set>
                                    <p:anim calcmode="lin" valueType="num">
                                      <p:cBhvr>
                                        <p:cTn id="39" dur="1000" fill="hold"/>
                                        <p:tgtEl>
                                          <p:spTgt spid="17411">
                                            <p:txEl>
                                              <p:pRg st="7" end="7"/>
                                            </p:txEl>
                                          </p:spTgt>
                                        </p:tgtEl>
                                        <p:attrNameLst>
                                          <p:attrName>ppt_w</p:attrName>
                                        </p:attrNameLst>
                                      </p:cBhvr>
                                      <p:tavLst>
                                        <p:tav tm="0">
                                          <p:val>
                                            <p:fltVal val="0"/>
                                          </p:val>
                                        </p:tav>
                                        <p:tav tm="100000">
                                          <p:val>
                                            <p:strVal val="#ppt_w"/>
                                          </p:val>
                                        </p:tav>
                                      </p:tavLst>
                                    </p:anim>
                                    <p:anim calcmode="lin" valueType="num">
                                      <p:cBhvr>
                                        <p:cTn id="40" dur="1000" fill="hold"/>
                                        <p:tgtEl>
                                          <p:spTgt spid="17411">
                                            <p:txEl>
                                              <p:pRg st="7" end="7"/>
                                            </p:txEl>
                                          </p:spTgt>
                                        </p:tgtEl>
                                        <p:attrNameLst>
                                          <p:attrName>ppt_h</p:attrName>
                                        </p:attrNameLst>
                                      </p:cBhvr>
                                      <p:tavLst>
                                        <p:tav tm="0">
                                          <p:val>
                                            <p:fltVal val="0"/>
                                          </p:val>
                                        </p:tav>
                                        <p:tav tm="100000">
                                          <p:val>
                                            <p:strVal val="#ppt_h"/>
                                          </p:val>
                                        </p:tav>
                                      </p:tavLst>
                                    </p:anim>
                                    <p:anim calcmode="lin" valueType="num">
                                      <p:cBhvr>
                                        <p:cTn id="41" dur="1000" fill="hold"/>
                                        <p:tgtEl>
                                          <p:spTgt spid="17411">
                                            <p:txEl>
                                              <p:pRg st="7" end="7"/>
                                            </p:txEl>
                                          </p:spTgt>
                                        </p:tgtEl>
                                        <p:attrNameLst>
                                          <p:attrName>style.rotation</p:attrName>
                                        </p:attrNameLst>
                                      </p:cBhvr>
                                      <p:tavLst>
                                        <p:tav tm="0">
                                          <p:val>
                                            <p:fltVal val="90"/>
                                          </p:val>
                                        </p:tav>
                                        <p:tav tm="100000">
                                          <p:val>
                                            <p:fltVal val="0"/>
                                          </p:val>
                                        </p:tav>
                                      </p:tavLst>
                                    </p:anim>
                                    <p:animEffect transition="in" filter="fade">
                                      <p:cBhvr>
                                        <p:cTn id="42" dur="1000"/>
                                        <p:tgtEl>
                                          <p:spTgt spid="174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7411">
                                            <p:txEl>
                                              <p:pRg st="8" end="8"/>
                                            </p:txEl>
                                          </p:spTgt>
                                        </p:tgtEl>
                                        <p:attrNameLst>
                                          <p:attrName>style.visibility</p:attrName>
                                        </p:attrNameLst>
                                      </p:cBhvr>
                                      <p:to>
                                        <p:strVal val="visible"/>
                                      </p:to>
                                    </p:set>
                                    <p:anim calcmode="lin" valueType="num">
                                      <p:cBhvr>
                                        <p:cTn id="47" dur="1000" fill="hold"/>
                                        <p:tgtEl>
                                          <p:spTgt spid="17411">
                                            <p:txEl>
                                              <p:pRg st="8" end="8"/>
                                            </p:txEl>
                                          </p:spTgt>
                                        </p:tgtEl>
                                        <p:attrNameLst>
                                          <p:attrName>ppt_w</p:attrName>
                                        </p:attrNameLst>
                                      </p:cBhvr>
                                      <p:tavLst>
                                        <p:tav tm="0">
                                          <p:val>
                                            <p:fltVal val="0"/>
                                          </p:val>
                                        </p:tav>
                                        <p:tav tm="100000">
                                          <p:val>
                                            <p:strVal val="#ppt_w"/>
                                          </p:val>
                                        </p:tav>
                                      </p:tavLst>
                                    </p:anim>
                                    <p:anim calcmode="lin" valueType="num">
                                      <p:cBhvr>
                                        <p:cTn id="48" dur="1000" fill="hold"/>
                                        <p:tgtEl>
                                          <p:spTgt spid="17411">
                                            <p:txEl>
                                              <p:pRg st="8" end="8"/>
                                            </p:txEl>
                                          </p:spTgt>
                                        </p:tgtEl>
                                        <p:attrNameLst>
                                          <p:attrName>ppt_h</p:attrName>
                                        </p:attrNameLst>
                                      </p:cBhvr>
                                      <p:tavLst>
                                        <p:tav tm="0">
                                          <p:val>
                                            <p:fltVal val="0"/>
                                          </p:val>
                                        </p:tav>
                                        <p:tav tm="100000">
                                          <p:val>
                                            <p:strVal val="#ppt_h"/>
                                          </p:val>
                                        </p:tav>
                                      </p:tavLst>
                                    </p:anim>
                                    <p:anim calcmode="lin" valueType="num">
                                      <p:cBhvr>
                                        <p:cTn id="49" dur="1000" fill="hold"/>
                                        <p:tgtEl>
                                          <p:spTgt spid="17411">
                                            <p:txEl>
                                              <p:pRg st="8" end="8"/>
                                            </p:txEl>
                                          </p:spTgt>
                                        </p:tgtEl>
                                        <p:attrNameLst>
                                          <p:attrName>style.rotation</p:attrName>
                                        </p:attrNameLst>
                                      </p:cBhvr>
                                      <p:tavLst>
                                        <p:tav tm="0">
                                          <p:val>
                                            <p:fltVal val="90"/>
                                          </p:val>
                                        </p:tav>
                                        <p:tav tm="100000">
                                          <p:val>
                                            <p:fltVal val="0"/>
                                          </p:val>
                                        </p:tav>
                                      </p:tavLst>
                                    </p:anim>
                                    <p:animEffect transition="in" filter="fade">
                                      <p:cBhvr>
                                        <p:cTn id="50" dur="1000"/>
                                        <p:tgtEl>
                                          <p:spTgt spid="17411">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7411">
                                            <p:txEl>
                                              <p:pRg st="9" end="9"/>
                                            </p:txEl>
                                          </p:spTgt>
                                        </p:tgtEl>
                                        <p:attrNameLst>
                                          <p:attrName>style.visibility</p:attrName>
                                        </p:attrNameLst>
                                      </p:cBhvr>
                                      <p:to>
                                        <p:strVal val="visible"/>
                                      </p:to>
                                    </p:set>
                                    <p:anim calcmode="lin" valueType="num">
                                      <p:cBhvr>
                                        <p:cTn id="55" dur="1000" fill="hold"/>
                                        <p:tgtEl>
                                          <p:spTgt spid="17411">
                                            <p:txEl>
                                              <p:pRg st="9" end="9"/>
                                            </p:txEl>
                                          </p:spTgt>
                                        </p:tgtEl>
                                        <p:attrNameLst>
                                          <p:attrName>ppt_w</p:attrName>
                                        </p:attrNameLst>
                                      </p:cBhvr>
                                      <p:tavLst>
                                        <p:tav tm="0">
                                          <p:val>
                                            <p:fltVal val="0"/>
                                          </p:val>
                                        </p:tav>
                                        <p:tav tm="100000">
                                          <p:val>
                                            <p:strVal val="#ppt_w"/>
                                          </p:val>
                                        </p:tav>
                                      </p:tavLst>
                                    </p:anim>
                                    <p:anim calcmode="lin" valueType="num">
                                      <p:cBhvr>
                                        <p:cTn id="56" dur="1000" fill="hold"/>
                                        <p:tgtEl>
                                          <p:spTgt spid="17411">
                                            <p:txEl>
                                              <p:pRg st="9" end="9"/>
                                            </p:txEl>
                                          </p:spTgt>
                                        </p:tgtEl>
                                        <p:attrNameLst>
                                          <p:attrName>ppt_h</p:attrName>
                                        </p:attrNameLst>
                                      </p:cBhvr>
                                      <p:tavLst>
                                        <p:tav tm="0">
                                          <p:val>
                                            <p:fltVal val="0"/>
                                          </p:val>
                                        </p:tav>
                                        <p:tav tm="100000">
                                          <p:val>
                                            <p:strVal val="#ppt_h"/>
                                          </p:val>
                                        </p:tav>
                                      </p:tavLst>
                                    </p:anim>
                                    <p:anim calcmode="lin" valueType="num">
                                      <p:cBhvr>
                                        <p:cTn id="57" dur="1000" fill="hold"/>
                                        <p:tgtEl>
                                          <p:spTgt spid="17411">
                                            <p:txEl>
                                              <p:pRg st="9" end="9"/>
                                            </p:txEl>
                                          </p:spTgt>
                                        </p:tgtEl>
                                        <p:attrNameLst>
                                          <p:attrName>style.rotation</p:attrName>
                                        </p:attrNameLst>
                                      </p:cBhvr>
                                      <p:tavLst>
                                        <p:tav tm="0">
                                          <p:val>
                                            <p:fltVal val="90"/>
                                          </p:val>
                                        </p:tav>
                                        <p:tav tm="100000">
                                          <p:val>
                                            <p:fltVal val="0"/>
                                          </p:val>
                                        </p:tav>
                                      </p:tavLst>
                                    </p:anim>
                                    <p:animEffect transition="in" filter="fade">
                                      <p:cBhvr>
                                        <p:cTn id="58" dur="1000"/>
                                        <p:tgtEl>
                                          <p:spTgt spid="17411">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7411">
                                            <p:txEl>
                                              <p:pRg st="10" end="10"/>
                                            </p:txEl>
                                          </p:spTgt>
                                        </p:tgtEl>
                                        <p:attrNameLst>
                                          <p:attrName>style.visibility</p:attrName>
                                        </p:attrNameLst>
                                      </p:cBhvr>
                                      <p:to>
                                        <p:strVal val="visible"/>
                                      </p:to>
                                    </p:set>
                                    <p:anim calcmode="lin" valueType="num">
                                      <p:cBhvr>
                                        <p:cTn id="63" dur="1000" fill="hold"/>
                                        <p:tgtEl>
                                          <p:spTgt spid="17411">
                                            <p:txEl>
                                              <p:pRg st="10" end="10"/>
                                            </p:txEl>
                                          </p:spTgt>
                                        </p:tgtEl>
                                        <p:attrNameLst>
                                          <p:attrName>ppt_w</p:attrName>
                                        </p:attrNameLst>
                                      </p:cBhvr>
                                      <p:tavLst>
                                        <p:tav tm="0">
                                          <p:val>
                                            <p:fltVal val="0"/>
                                          </p:val>
                                        </p:tav>
                                        <p:tav tm="100000">
                                          <p:val>
                                            <p:strVal val="#ppt_w"/>
                                          </p:val>
                                        </p:tav>
                                      </p:tavLst>
                                    </p:anim>
                                    <p:anim calcmode="lin" valueType="num">
                                      <p:cBhvr>
                                        <p:cTn id="64" dur="1000" fill="hold"/>
                                        <p:tgtEl>
                                          <p:spTgt spid="17411">
                                            <p:txEl>
                                              <p:pRg st="10" end="10"/>
                                            </p:txEl>
                                          </p:spTgt>
                                        </p:tgtEl>
                                        <p:attrNameLst>
                                          <p:attrName>ppt_h</p:attrName>
                                        </p:attrNameLst>
                                      </p:cBhvr>
                                      <p:tavLst>
                                        <p:tav tm="0">
                                          <p:val>
                                            <p:fltVal val="0"/>
                                          </p:val>
                                        </p:tav>
                                        <p:tav tm="100000">
                                          <p:val>
                                            <p:strVal val="#ppt_h"/>
                                          </p:val>
                                        </p:tav>
                                      </p:tavLst>
                                    </p:anim>
                                    <p:anim calcmode="lin" valueType="num">
                                      <p:cBhvr>
                                        <p:cTn id="65" dur="1000" fill="hold"/>
                                        <p:tgtEl>
                                          <p:spTgt spid="17411">
                                            <p:txEl>
                                              <p:pRg st="10" end="10"/>
                                            </p:txEl>
                                          </p:spTgt>
                                        </p:tgtEl>
                                        <p:attrNameLst>
                                          <p:attrName>style.rotation</p:attrName>
                                        </p:attrNameLst>
                                      </p:cBhvr>
                                      <p:tavLst>
                                        <p:tav tm="0">
                                          <p:val>
                                            <p:fltVal val="90"/>
                                          </p:val>
                                        </p:tav>
                                        <p:tav tm="100000">
                                          <p:val>
                                            <p:fltVal val="0"/>
                                          </p:val>
                                        </p:tav>
                                      </p:tavLst>
                                    </p:anim>
                                    <p:animEffect transition="in" filter="fade">
                                      <p:cBhvr>
                                        <p:cTn id="66" dur="1000"/>
                                        <p:tgtEl>
                                          <p:spTgt spid="17411">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411">
                                            <p:txEl>
                                              <p:pRg st="11" end="11"/>
                                            </p:txEl>
                                          </p:spTgt>
                                        </p:tgtEl>
                                        <p:attrNameLst>
                                          <p:attrName>style.visibility</p:attrName>
                                        </p:attrNameLst>
                                      </p:cBhvr>
                                      <p:to>
                                        <p:strVal val="visible"/>
                                      </p:to>
                                    </p:set>
                                    <p:anim calcmode="lin" valueType="num">
                                      <p:cBhvr>
                                        <p:cTn id="71" dur="1000" fill="hold"/>
                                        <p:tgtEl>
                                          <p:spTgt spid="17411">
                                            <p:txEl>
                                              <p:pRg st="11" end="11"/>
                                            </p:txEl>
                                          </p:spTgt>
                                        </p:tgtEl>
                                        <p:attrNameLst>
                                          <p:attrName>ppt_w</p:attrName>
                                        </p:attrNameLst>
                                      </p:cBhvr>
                                      <p:tavLst>
                                        <p:tav tm="0">
                                          <p:val>
                                            <p:fltVal val="0"/>
                                          </p:val>
                                        </p:tav>
                                        <p:tav tm="100000">
                                          <p:val>
                                            <p:strVal val="#ppt_w"/>
                                          </p:val>
                                        </p:tav>
                                      </p:tavLst>
                                    </p:anim>
                                    <p:anim calcmode="lin" valueType="num">
                                      <p:cBhvr>
                                        <p:cTn id="72" dur="1000" fill="hold"/>
                                        <p:tgtEl>
                                          <p:spTgt spid="17411">
                                            <p:txEl>
                                              <p:pRg st="11" end="11"/>
                                            </p:txEl>
                                          </p:spTgt>
                                        </p:tgtEl>
                                        <p:attrNameLst>
                                          <p:attrName>ppt_h</p:attrName>
                                        </p:attrNameLst>
                                      </p:cBhvr>
                                      <p:tavLst>
                                        <p:tav tm="0">
                                          <p:val>
                                            <p:fltVal val="0"/>
                                          </p:val>
                                        </p:tav>
                                        <p:tav tm="100000">
                                          <p:val>
                                            <p:strVal val="#ppt_h"/>
                                          </p:val>
                                        </p:tav>
                                      </p:tavLst>
                                    </p:anim>
                                    <p:anim calcmode="lin" valueType="num">
                                      <p:cBhvr>
                                        <p:cTn id="73" dur="1000" fill="hold"/>
                                        <p:tgtEl>
                                          <p:spTgt spid="17411">
                                            <p:txEl>
                                              <p:pRg st="11" end="11"/>
                                            </p:txEl>
                                          </p:spTgt>
                                        </p:tgtEl>
                                        <p:attrNameLst>
                                          <p:attrName>style.rotation</p:attrName>
                                        </p:attrNameLst>
                                      </p:cBhvr>
                                      <p:tavLst>
                                        <p:tav tm="0">
                                          <p:val>
                                            <p:fltVal val="90"/>
                                          </p:val>
                                        </p:tav>
                                        <p:tav tm="100000">
                                          <p:val>
                                            <p:fltVal val="0"/>
                                          </p:val>
                                        </p:tav>
                                      </p:tavLst>
                                    </p:anim>
                                    <p:animEffect transition="in" filter="fade">
                                      <p:cBhvr>
                                        <p:cTn id="74" dur="1000"/>
                                        <p:tgtEl>
                                          <p:spTgt spid="17411">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17411">
                                            <p:txEl>
                                              <p:pRg st="12" end="12"/>
                                            </p:txEl>
                                          </p:spTgt>
                                        </p:tgtEl>
                                        <p:attrNameLst>
                                          <p:attrName>style.visibility</p:attrName>
                                        </p:attrNameLst>
                                      </p:cBhvr>
                                      <p:to>
                                        <p:strVal val="visible"/>
                                      </p:to>
                                    </p:set>
                                    <p:anim calcmode="lin" valueType="num">
                                      <p:cBhvr>
                                        <p:cTn id="79" dur="1000" fill="hold"/>
                                        <p:tgtEl>
                                          <p:spTgt spid="17411">
                                            <p:txEl>
                                              <p:pRg st="12" end="12"/>
                                            </p:txEl>
                                          </p:spTgt>
                                        </p:tgtEl>
                                        <p:attrNameLst>
                                          <p:attrName>ppt_w</p:attrName>
                                        </p:attrNameLst>
                                      </p:cBhvr>
                                      <p:tavLst>
                                        <p:tav tm="0">
                                          <p:val>
                                            <p:fltVal val="0"/>
                                          </p:val>
                                        </p:tav>
                                        <p:tav tm="100000">
                                          <p:val>
                                            <p:strVal val="#ppt_w"/>
                                          </p:val>
                                        </p:tav>
                                      </p:tavLst>
                                    </p:anim>
                                    <p:anim calcmode="lin" valueType="num">
                                      <p:cBhvr>
                                        <p:cTn id="80" dur="1000" fill="hold"/>
                                        <p:tgtEl>
                                          <p:spTgt spid="17411">
                                            <p:txEl>
                                              <p:pRg st="12" end="12"/>
                                            </p:txEl>
                                          </p:spTgt>
                                        </p:tgtEl>
                                        <p:attrNameLst>
                                          <p:attrName>ppt_h</p:attrName>
                                        </p:attrNameLst>
                                      </p:cBhvr>
                                      <p:tavLst>
                                        <p:tav tm="0">
                                          <p:val>
                                            <p:fltVal val="0"/>
                                          </p:val>
                                        </p:tav>
                                        <p:tav tm="100000">
                                          <p:val>
                                            <p:strVal val="#ppt_h"/>
                                          </p:val>
                                        </p:tav>
                                      </p:tavLst>
                                    </p:anim>
                                    <p:anim calcmode="lin" valueType="num">
                                      <p:cBhvr>
                                        <p:cTn id="81" dur="1000" fill="hold"/>
                                        <p:tgtEl>
                                          <p:spTgt spid="17411">
                                            <p:txEl>
                                              <p:pRg st="12" end="12"/>
                                            </p:txEl>
                                          </p:spTgt>
                                        </p:tgtEl>
                                        <p:attrNameLst>
                                          <p:attrName>style.rotation</p:attrName>
                                        </p:attrNameLst>
                                      </p:cBhvr>
                                      <p:tavLst>
                                        <p:tav tm="0">
                                          <p:val>
                                            <p:fltVal val="90"/>
                                          </p:val>
                                        </p:tav>
                                        <p:tav tm="100000">
                                          <p:val>
                                            <p:fltVal val="0"/>
                                          </p:val>
                                        </p:tav>
                                      </p:tavLst>
                                    </p:anim>
                                    <p:animEffect transition="in" filter="fade">
                                      <p:cBhvr>
                                        <p:cTn id="82" dur="1000"/>
                                        <p:tgtEl>
                                          <p:spTgt spid="17411">
                                            <p:txEl>
                                              <p:pRg st="12" end="1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7411">
                                            <p:txEl>
                                              <p:pRg st="13" end="13"/>
                                            </p:txEl>
                                          </p:spTgt>
                                        </p:tgtEl>
                                        <p:attrNameLst>
                                          <p:attrName>style.visibility</p:attrName>
                                        </p:attrNameLst>
                                      </p:cBhvr>
                                      <p:to>
                                        <p:strVal val="visible"/>
                                      </p:to>
                                    </p:set>
                                    <p:anim calcmode="lin" valueType="num">
                                      <p:cBhvr>
                                        <p:cTn id="87" dur="1000" fill="hold"/>
                                        <p:tgtEl>
                                          <p:spTgt spid="17411">
                                            <p:txEl>
                                              <p:pRg st="13" end="13"/>
                                            </p:txEl>
                                          </p:spTgt>
                                        </p:tgtEl>
                                        <p:attrNameLst>
                                          <p:attrName>ppt_w</p:attrName>
                                        </p:attrNameLst>
                                      </p:cBhvr>
                                      <p:tavLst>
                                        <p:tav tm="0">
                                          <p:val>
                                            <p:fltVal val="0"/>
                                          </p:val>
                                        </p:tav>
                                        <p:tav tm="100000">
                                          <p:val>
                                            <p:strVal val="#ppt_w"/>
                                          </p:val>
                                        </p:tav>
                                      </p:tavLst>
                                    </p:anim>
                                    <p:anim calcmode="lin" valueType="num">
                                      <p:cBhvr>
                                        <p:cTn id="88" dur="1000" fill="hold"/>
                                        <p:tgtEl>
                                          <p:spTgt spid="17411">
                                            <p:txEl>
                                              <p:pRg st="13" end="13"/>
                                            </p:txEl>
                                          </p:spTgt>
                                        </p:tgtEl>
                                        <p:attrNameLst>
                                          <p:attrName>ppt_h</p:attrName>
                                        </p:attrNameLst>
                                      </p:cBhvr>
                                      <p:tavLst>
                                        <p:tav tm="0">
                                          <p:val>
                                            <p:fltVal val="0"/>
                                          </p:val>
                                        </p:tav>
                                        <p:tav tm="100000">
                                          <p:val>
                                            <p:strVal val="#ppt_h"/>
                                          </p:val>
                                        </p:tav>
                                      </p:tavLst>
                                    </p:anim>
                                    <p:anim calcmode="lin" valueType="num">
                                      <p:cBhvr>
                                        <p:cTn id="89" dur="1000" fill="hold"/>
                                        <p:tgtEl>
                                          <p:spTgt spid="17411">
                                            <p:txEl>
                                              <p:pRg st="13" end="13"/>
                                            </p:txEl>
                                          </p:spTgt>
                                        </p:tgtEl>
                                        <p:attrNameLst>
                                          <p:attrName>style.rotation</p:attrName>
                                        </p:attrNameLst>
                                      </p:cBhvr>
                                      <p:tavLst>
                                        <p:tav tm="0">
                                          <p:val>
                                            <p:fltVal val="90"/>
                                          </p:val>
                                        </p:tav>
                                        <p:tav tm="100000">
                                          <p:val>
                                            <p:fltVal val="0"/>
                                          </p:val>
                                        </p:tav>
                                      </p:tavLst>
                                    </p:anim>
                                    <p:animEffect transition="in" filter="fade">
                                      <p:cBhvr>
                                        <p:cTn id="90" dur="1000"/>
                                        <p:tgtEl>
                                          <p:spTgt spid="17411">
                                            <p:txEl>
                                              <p:pRg st="13" end="13"/>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17411">
                                            <p:txEl>
                                              <p:pRg st="14" end="14"/>
                                            </p:txEl>
                                          </p:spTgt>
                                        </p:tgtEl>
                                        <p:attrNameLst>
                                          <p:attrName>style.visibility</p:attrName>
                                        </p:attrNameLst>
                                      </p:cBhvr>
                                      <p:to>
                                        <p:strVal val="visible"/>
                                      </p:to>
                                    </p:set>
                                    <p:anim calcmode="lin" valueType="num">
                                      <p:cBhvr>
                                        <p:cTn id="95" dur="1000" fill="hold"/>
                                        <p:tgtEl>
                                          <p:spTgt spid="17411">
                                            <p:txEl>
                                              <p:pRg st="14" end="14"/>
                                            </p:txEl>
                                          </p:spTgt>
                                        </p:tgtEl>
                                        <p:attrNameLst>
                                          <p:attrName>ppt_w</p:attrName>
                                        </p:attrNameLst>
                                      </p:cBhvr>
                                      <p:tavLst>
                                        <p:tav tm="0">
                                          <p:val>
                                            <p:fltVal val="0"/>
                                          </p:val>
                                        </p:tav>
                                        <p:tav tm="100000">
                                          <p:val>
                                            <p:strVal val="#ppt_w"/>
                                          </p:val>
                                        </p:tav>
                                      </p:tavLst>
                                    </p:anim>
                                    <p:anim calcmode="lin" valueType="num">
                                      <p:cBhvr>
                                        <p:cTn id="96" dur="1000" fill="hold"/>
                                        <p:tgtEl>
                                          <p:spTgt spid="17411">
                                            <p:txEl>
                                              <p:pRg st="14" end="14"/>
                                            </p:txEl>
                                          </p:spTgt>
                                        </p:tgtEl>
                                        <p:attrNameLst>
                                          <p:attrName>ppt_h</p:attrName>
                                        </p:attrNameLst>
                                      </p:cBhvr>
                                      <p:tavLst>
                                        <p:tav tm="0">
                                          <p:val>
                                            <p:fltVal val="0"/>
                                          </p:val>
                                        </p:tav>
                                        <p:tav tm="100000">
                                          <p:val>
                                            <p:strVal val="#ppt_h"/>
                                          </p:val>
                                        </p:tav>
                                      </p:tavLst>
                                    </p:anim>
                                    <p:anim calcmode="lin" valueType="num">
                                      <p:cBhvr>
                                        <p:cTn id="97" dur="1000" fill="hold"/>
                                        <p:tgtEl>
                                          <p:spTgt spid="17411">
                                            <p:txEl>
                                              <p:pRg st="14" end="14"/>
                                            </p:txEl>
                                          </p:spTgt>
                                        </p:tgtEl>
                                        <p:attrNameLst>
                                          <p:attrName>style.rotation</p:attrName>
                                        </p:attrNameLst>
                                      </p:cBhvr>
                                      <p:tavLst>
                                        <p:tav tm="0">
                                          <p:val>
                                            <p:fltVal val="90"/>
                                          </p:val>
                                        </p:tav>
                                        <p:tav tm="100000">
                                          <p:val>
                                            <p:fltVal val="0"/>
                                          </p:val>
                                        </p:tav>
                                      </p:tavLst>
                                    </p:anim>
                                    <p:animEffect transition="in" filter="fade">
                                      <p:cBhvr>
                                        <p:cTn id="98" dur="1000"/>
                                        <p:tgtEl>
                                          <p:spTgt spid="17411">
                                            <p:txEl>
                                              <p:pRg st="14" end="14"/>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nodeType="clickEffect">
                                  <p:stCondLst>
                                    <p:cond delay="0"/>
                                  </p:stCondLst>
                                  <p:childTnLst>
                                    <p:set>
                                      <p:cBhvr>
                                        <p:cTn id="102" dur="1" fill="hold">
                                          <p:stCondLst>
                                            <p:cond delay="0"/>
                                          </p:stCondLst>
                                        </p:cTn>
                                        <p:tgtEl>
                                          <p:spTgt spid="17411">
                                            <p:txEl>
                                              <p:pRg st="15" end="15"/>
                                            </p:txEl>
                                          </p:spTgt>
                                        </p:tgtEl>
                                        <p:attrNameLst>
                                          <p:attrName>style.visibility</p:attrName>
                                        </p:attrNameLst>
                                      </p:cBhvr>
                                      <p:to>
                                        <p:strVal val="visible"/>
                                      </p:to>
                                    </p:set>
                                    <p:anim calcmode="lin" valueType="num">
                                      <p:cBhvr>
                                        <p:cTn id="103" dur="1000" fill="hold"/>
                                        <p:tgtEl>
                                          <p:spTgt spid="17411">
                                            <p:txEl>
                                              <p:pRg st="15" end="15"/>
                                            </p:txEl>
                                          </p:spTgt>
                                        </p:tgtEl>
                                        <p:attrNameLst>
                                          <p:attrName>ppt_w</p:attrName>
                                        </p:attrNameLst>
                                      </p:cBhvr>
                                      <p:tavLst>
                                        <p:tav tm="0">
                                          <p:val>
                                            <p:fltVal val="0"/>
                                          </p:val>
                                        </p:tav>
                                        <p:tav tm="100000">
                                          <p:val>
                                            <p:strVal val="#ppt_w"/>
                                          </p:val>
                                        </p:tav>
                                      </p:tavLst>
                                    </p:anim>
                                    <p:anim calcmode="lin" valueType="num">
                                      <p:cBhvr>
                                        <p:cTn id="104" dur="1000" fill="hold"/>
                                        <p:tgtEl>
                                          <p:spTgt spid="17411">
                                            <p:txEl>
                                              <p:pRg st="15" end="15"/>
                                            </p:txEl>
                                          </p:spTgt>
                                        </p:tgtEl>
                                        <p:attrNameLst>
                                          <p:attrName>ppt_h</p:attrName>
                                        </p:attrNameLst>
                                      </p:cBhvr>
                                      <p:tavLst>
                                        <p:tav tm="0">
                                          <p:val>
                                            <p:fltVal val="0"/>
                                          </p:val>
                                        </p:tav>
                                        <p:tav tm="100000">
                                          <p:val>
                                            <p:strVal val="#ppt_h"/>
                                          </p:val>
                                        </p:tav>
                                      </p:tavLst>
                                    </p:anim>
                                    <p:anim calcmode="lin" valueType="num">
                                      <p:cBhvr>
                                        <p:cTn id="105" dur="1000" fill="hold"/>
                                        <p:tgtEl>
                                          <p:spTgt spid="17411">
                                            <p:txEl>
                                              <p:pRg st="15" end="15"/>
                                            </p:txEl>
                                          </p:spTgt>
                                        </p:tgtEl>
                                        <p:attrNameLst>
                                          <p:attrName>style.rotation</p:attrName>
                                        </p:attrNameLst>
                                      </p:cBhvr>
                                      <p:tavLst>
                                        <p:tav tm="0">
                                          <p:val>
                                            <p:fltVal val="90"/>
                                          </p:val>
                                        </p:tav>
                                        <p:tav tm="100000">
                                          <p:val>
                                            <p:fltVal val="0"/>
                                          </p:val>
                                        </p:tav>
                                      </p:tavLst>
                                    </p:anim>
                                    <p:animEffect transition="in" filter="fade">
                                      <p:cBhvr>
                                        <p:cTn id="106" dur="1000"/>
                                        <p:tgtEl>
                                          <p:spTgt spid="17411">
                                            <p:txEl>
                                              <p:pRg st="15" end="15"/>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nodeType="clickEffect">
                                  <p:stCondLst>
                                    <p:cond delay="0"/>
                                  </p:stCondLst>
                                  <p:childTnLst>
                                    <p:set>
                                      <p:cBhvr>
                                        <p:cTn id="110" dur="1" fill="hold">
                                          <p:stCondLst>
                                            <p:cond delay="0"/>
                                          </p:stCondLst>
                                        </p:cTn>
                                        <p:tgtEl>
                                          <p:spTgt spid="17411">
                                            <p:txEl>
                                              <p:pRg st="16" end="16"/>
                                            </p:txEl>
                                          </p:spTgt>
                                        </p:tgtEl>
                                        <p:attrNameLst>
                                          <p:attrName>style.visibility</p:attrName>
                                        </p:attrNameLst>
                                      </p:cBhvr>
                                      <p:to>
                                        <p:strVal val="visible"/>
                                      </p:to>
                                    </p:set>
                                    <p:anim calcmode="lin" valueType="num">
                                      <p:cBhvr>
                                        <p:cTn id="111" dur="1000" fill="hold"/>
                                        <p:tgtEl>
                                          <p:spTgt spid="17411">
                                            <p:txEl>
                                              <p:pRg st="16" end="16"/>
                                            </p:txEl>
                                          </p:spTgt>
                                        </p:tgtEl>
                                        <p:attrNameLst>
                                          <p:attrName>ppt_w</p:attrName>
                                        </p:attrNameLst>
                                      </p:cBhvr>
                                      <p:tavLst>
                                        <p:tav tm="0">
                                          <p:val>
                                            <p:fltVal val="0"/>
                                          </p:val>
                                        </p:tav>
                                        <p:tav tm="100000">
                                          <p:val>
                                            <p:strVal val="#ppt_w"/>
                                          </p:val>
                                        </p:tav>
                                      </p:tavLst>
                                    </p:anim>
                                    <p:anim calcmode="lin" valueType="num">
                                      <p:cBhvr>
                                        <p:cTn id="112" dur="1000" fill="hold"/>
                                        <p:tgtEl>
                                          <p:spTgt spid="17411">
                                            <p:txEl>
                                              <p:pRg st="16" end="16"/>
                                            </p:txEl>
                                          </p:spTgt>
                                        </p:tgtEl>
                                        <p:attrNameLst>
                                          <p:attrName>ppt_h</p:attrName>
                                        </p:attrNameLst>
                                      </p:cBhvr>
                                      <p:tavLst>
                                        <p:tav tm="0">
                                          <p:val>
                                            <p:fltVal val="0"/>
                                          </p:val>
                                        </p:tav>
                                        <p:tav tm="100000">
                                          <p:val>
                                            <p:strVal val="#ppt_h"/>
                                          </p:val>
                                        </p:tav>
                                      </p:tavLst>
                                    </p:anim>
                                    <p:anim calcmode="lin" valueType="num">
                                      <p:cBhvr>
                                        <p:cTn id="113" dur="1000" fill="hold"/>
                                        <p:tgtEl>
                                          <p:spTgt spid="17411">
                                            <p:txEl>
                                              <p:pRg st="16" end="16"/>
                                            </p:txEl>
                                          </p:spTgt>
                                        </p:tgtEl>
                                        <p:attrNameLst>
                                          <p:attrName>style.rotation</p:attrName>
                                        </p:attrNameLst>
                                      </p:cBhvr>
                                      <p:tavLst>
                                        <p:tav tm="0">
                                          <p:val>
                                            <p:fltVal val="90"/>
                                          </p:val>
                                        </p:tav>
                                        <p:tav tm="100000">
                                          <p:val>
                                            <p:fltVal val="0"/>
                                          </p:val>
                                        </p:tav>
                                      </p:tavLst>
                                    </p:anim>
                                    <p:animEffect transition="in" filter="fade">
                                      <p:cBhvr>
                                        <p:cTn id="114" dur="1000"/>
                                        <p:tgtEl>
                                          <p:spTgt spid="17411">
                                            <p:txEl>
                                              <p:pRg st="16" end="16"/>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nodeType="clickEffect">
                                  <p:stCondLst>
                                    <p:cond delay="0"/>
                                  </p:stCondLst>
                                  <p:childTnLst>
                                    <p:set>
                                      <p:cBhvr>
                                        <p:cTn id="118" dur="1" fill="hold">
                                          <p:stCondLst>
                                            <p:cond delay="0"/>
                                          </p:stCondLst>
                                        </p:cTn>
                                        <p:tgtEl>
                                          <p:spTgt spid="17411">
                                            <p:txEl>
                                              <p:pRg st="17" end="17"/>
                                            </p:txEl>
                                          </p:spTgt>
                                        </p:tgtEl>
                                        <p:attrNameLst>
                                          <p:attrName>style.visibility</p:attrName>
                                        </p:attrNameLst>
                                      </p:cBhvr>
                                      <p:to>
                                        <p:strVal val="visible"/>
                                      </p:to>
                                    </p:set>
                                    <p:anim calcmode="lin" valueType="num">
                                      <p:cBhvr>
                                        <p:cTn id="119" dur="1000" fill="hold"/>
                                        <p:tgtEl>
                                          <p:spTgt spid="17411">
                                            <p:txEl>
                                              <p:pRg st="17" end="17"/>
                                            </p:txEl>
                                          </p:spTgt>
                                        </p:tgtEl>
                                        <p:attrNameLst>
                                          <p:attrName>ppt_w</p:attrName>
                                        </p:attrNameLst>
                                      </p:cBhvr>
                                      <p:tavLst>
                                        <p:tav tm="0">
                                          <p:val>
                                            <p:fltVal val="0"/>
                                          </p:val>
                                        </p:tav>
                                        <p:tav tm="100000">
                                          <p:val>
                                            <p:strVal val="#ppt_w"/>
                                          </p:val>
                                        </p:tav>
                                      </p:tavLst>
                                    </p:anim>
                                    <p:anim calcmode="lin" valueType="num">
                                      <p:cBhvr>
                                        <p:cTn id="120" dur="1000" fill="hold"/>
                                        <p:tgtEl>
                                          <p:spTgt spid="17411">
                                            <p:txEl>
                                              <p:pRg st="17" end="17"/>
                                            </p:txEl>
                                          </p:spTgt>
                                        </p:tgtEl>
                                        <p:attrNameLst>
                                          <p:attrName>ppt_h</p:attrName>
                                        </p:attrNameLst>
                                      </p:cBhvr>
                                      <p:tavLst>
                                        <p:tav tm="0">
                                          <p:val>
                                            <p:fltVal val="0"/>
                                          </p:val>
                                        </p:tav>
                                        <p:tav tm="100000">
                                          <p:val>
                                            <p:strVal val="#ppt_h"/>
                                          </p:val>
                                        </p:tav>
                                      </p:tavLst>
                                    </p:anim>
                                    <p:anim calcmode="lin" valueType="num">
                                      <p:cBhvr>
                                        <p:cTn id="121" dur="1000" fill="hold"/>
                                        <p:tgtEl>
                                          <p:spTgt spid="17411">
                                            <p:txEl>
                                              <p:pRg st="17" end="17"/>
                                            </p:txEl>
                                          </p:spTgt>
                                        </p:tgtEl>
                                        <p:attrNameLst>
                                          <p:attrName>style.rotation</p:attrName>
                                        </p:attrNameLst>
                                      </p:cBhvr>
                                      <p:tavLst>
                                        <p:tav tm="0">
                                          <p:val>
                                            <p:fltVal val="90"/>
                                          </p:val>
                                        </p:tav>
                                        <p:tav tm="100000">
                                          <p:val>
                                            <p:fltVal val="0"/>
                                          </p:val>
                                        </p:tav>
                                      </p:tavLst>
                                    </p:anim>
                                    <p:animEffect transition="in" filter="fade">
                                      <p:cBhvr>
                                        <p:cTn id="122" dur="1000"/>
                                        <p:tgtEl>
                                          <p:spTgt spid="1741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67611" name="Rectangle 67610">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13" name="Rectangle 67612">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7586" name="Title 1">
            <a:extLst>
              <a:ext uri="{FF2B5EF4-FFF2-40B4-BE49-F238E27FC236}">
                <a16:creationId xmlns:a16="http://schemas.microsoft.com/office/drawing/2014/main" id="{1689013B-CE1A-4396-3C4E-CDA0758A7C51}"/>
              </a:ext>
            </a:extLst>
          </p:cNvPr>
          <p:cNvSpPr>
            <a:spLocks noGrp="1"/>
          </p:cNvSpPr>
          <p:nvPr>
            <p:ph type="title"/>
          </p:nvPr>
        </p:nvSpPr>
        <p:spPr>
          <a:xfrm>
            <a:off x="609153" y="804519"/>
            <a:ext cx="2431365" cy="4431360"/>
          </a:xfrm>
        </p:spPr>
        <p:txBody>
          <a:bodyPr anchor="ctr">
            <a:normAutofit/>
          </a:bodyPr>
          <a:lstStyle/>
          <a:p>
            <a:pPr eaLnBrk="1" hangingPunct="1"/>
            <a:r>
              <a:rPr lang="en-US" altLang="en-US"/>
              <a:t>YOU HAVE TO ASK THE COUNCIL</a:t>
            </a:r>
          </a:p>
        </p:txBody>
      </p:sp>
      <p:cxnSp>
        <p:nvCxnSpPr>
          <p:cNvPr id="67615" name="Straight Connector 67614">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8867"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363" name="Content Placeholder 2">
            <a:extLst>
              <a:ext uri="{FF2B5EF4-FFF2-40B4-BE49-F238E27FC236}">
                <a16:creationId xmlns:a16="http://schemas.microsoft.com/office/drawing/2014/main" id="{2AFB8D7E-0C1D-B64D-C57C-551DC34C9494}"/>
              </a:ext>
            </a:extLst>
          </p:cNvPr>
          <p:cNvSpPr>
            <a:spLocks noGrp="1"/>
          </p:cNvSpPr>
          <p:nvPr>
            <p:ph idx="1"/>
          </p:nvPr>
        </p:nvSpPr>
        <p:spPr>
          <a:xfrm>
            <a:off x="3478397" y="804520"/>
            <a:ext cx="4576919" cy="4431359"/>
          </a:xfrm>
        </p:spPr>
        <p:txBody>
          <a:bodyPr rtlCol="0" anchor="ctr">
            <a:normAutofit/>
          </a:bodyPr>
          <a:lstStyle/>
          <a:p>
            <a:pPr indent="-182880" eaLnBrk="1" fontAlgn="auto" hangingPunct="1">
              <a:lnSpc>
                <a:spcPct val="110000"/>
              </a:lnSpc>
              <a:spcAft>
                <a:spcPts val="0"/>
              </a:spcAft>
              <a:buFont typeface="Wingdings" charset="2"/>
              <a:buChar char="§"/>
              <a:defRPr/>
            </a:pPr>
            <a:r>
              <a:rPr lang="en-US" sz="1400"/>
              <a:t>PAC  Must Approve Any Additional Funding including SCCP funding and/or positions to your Staff Budget</a:t>
            </a:r>
          </a:p>
          <a:p>
            <a:pPr marL="45720" indent="0" eaLnBrk="1" fontAlgn="auto" hangingPunct="1">
              <a:lnSpc>
                <a:spcPct val="110000"/>
              </a:lnSpc>
              <a:spcAft>
                <a:spcPts val="0"/>
              </a:spcAft>
              <a:buFont typeface="Wingdings" charset="2"/>
              <a:buNone/>
              <a:defRPr/>
            </a:pPr>
            <a:endParaRPr lang="en-US" sz="1400"/>
          </a:p>
          <a:p>
            <a:pPr indent="-182880" eaLnBrk="1" fontAlgn="auto" hangingPunct="1">
              <a:lnSpc>
                <a:spcPct val="110000"/>
              </a:lnSpc>
              <a:spcAft>
                <a:spcPts val="0"/>
              </a:spcAft>
              <a:buFont typeface="Wingdings" charset="2"/>
              <a:buChar char="§"/>
              <a:defRPr/>
            </a:pPr>
            <a:r>
              <a:rPr lang="en-US" sz="1400"/>
              <a:t>PAC Must Approve Changes in Classification of Positions</a:t>
            </a:r>
          </a:p>
          <a:p>
            <a:pPr marL="160020" indent="0" eaLnBrk="1" fontAlgn="auto" hangingPunct="1">
              <a:lnSpc>
                <a:spcPct val="110000"/>
              </a:lnSpc>
              <a:spcAft>
                <a:spcPts val="0"/>
              </a:spcAft>
              <a:buFont typeface="Wingdings 3" charset="2"/>
              <a:buNone/>
              <a:defRPr/>
            </a:pPr>
            <a:endParaRPr lang="en-US" sz="1400"/>
          </a:p>
          <a:p>
            <a:pPr indent="-182880" eaLnBrk="1" fontAlgn="auto" hangingPunct="1">
              <a:lnSpc>
                <a:spcPct val="110000"/>
              </a:lnSpc>
              <a:spcAft>
                <a:spcPts val="0"/>
              </a:spcAft>
              <a:buFont typeface="Wingdings" charset="2"/>
              <a:buChar char="§"/>
              <a:defRPr/>
            </a:pPr>
            <a:r>
              <a:rPr lang="en-US" sz="1400"/>
              <a:t>PAC Must Approve Changes in Status of Positions</a:t>
            </a:r>
          </a:p>
          <a:p>
            <a:pPr marL="0" indent="0" eaLnBrk="1" fontAlgn="auto" hangingPunct="1">
              <a:lnSpc>
                <a:spcPct val="110000"/>
              </a:lnSpc>
              <a:spcAft>
                <a:spcPts val="0"/>
              </a:spcAft>
              <a:buNone/>
              <a:defRPr/>
            </a:pPr>
            <a:endParaRPr lang="en-US" sz="1400"/>
          </a:p>
          <a:p>
            <a:pPr indent="-182880" eaLnBrk="1" fontAlgn="auto" hangingPunct="1">
              <a:lnSpc>
                <a:spcPct val="110000"/>
              </a:lnSpc>
              <a:spcAft>
                <a:spcPts val="0"/>
              </a:spcAft>
              <a:buFont typeface="Wingdings" charset="2"/>
              <a:buChar char="§"/>
              <a:defRPr/>
            </a:pPr>
            <a:r>
              <a:rPr lang="en-US" sz="1400"/>
              <a:t>PAC Must Approve hiring spouses or family members</a:t>
            </a:r>
          </a:p>
          <a:p>
            <a:pPr marL="45720" indent="0" eaLnBrk="1" fontAlgn="auto" hangingPunct="1">
              <a:lnSpc>
                <a:spcPct val="110000"/>
              </a:lnSpc>
              <a:spcAft>
                <a:spcPts val="0"/>
              </a:spcAft>
              <a:buFont typeface="Wingdings" charset="2"/>
              <a:buNone/>
              <a:defRPr/>
            </a:pPr>
            <a:endParaRPr lang="en-US" sz="1400"/>
          </a:p>
          <a:p>
            <a:pPr indent="-182880" eaLnBrk="1" fontAlgn="auto" hangingPunct="1">
              <a:lnSpc>
                <a:spcPct val="110000"/>
              </a:lnSpc>
              <a:spcAft>
                <a:spcPts val="0"/>
              </a:spcAft>
              <a:buFont typeface="Wingdings" charset="2"/>
              <a:buChar char="§"/>
              <a:defRPr/>
            </a:pPr>
            <a:r>
              <a:rPr lang="en-US" sz="1400"/>
              <a:t>PAC Must Approve PAC staff administration of Grant or Supplemental Funding</a:t>
            </a:r>
          </a:p>
          <a:p>
            <a:pPr marL="45720" indent="0" eaLnBrk="1" fontAlgn="auto" hangingPunct="1">
              <a:lnSpc>
                <a:spcPct val="110000"/>
              </a:lnSpc>
              <a:spcAft>
                <a:spcPts val="0"/>
              </a:spcAft>
              <a:buFont typeface="Wingdings" charset="2"/>
              <a:buNone/>
              <a:defRPr/>
            </a:pPr>
            <a:endParaRPr lang="en-US" sz="1400"/>
          </a:p>
          <a:p>
            <a:pPr indent="-182880" eaLnBrk="1" fontAlgn="auto" hangingPunct="1">
              <a:lnSpc>
                <a:spcPct val="110000"/>
              </a:lnSpc>
              <a:spcAft>
                <a:spcPts val="0"/>
              </a:spcAft>
              <a:buFont typeface="Wingdings" charset="2"/>
              <a:buChar char="§"/>
              <a:defRPr/>
            </a:pPr>
            <a:r>
              <a:rPr lang="en-US" sz="1400"/>
              <a:t>PAC Must Approve non state funded assistant positions</a:t>
            </a:r>
          </a:p>
          <a:p>
            <a:pPr marL="45720" indent="0" eaLnBrk="1" fontAlgn="auto" hangingPunct="1">
              <a:lnSpc>
                <a:spcPct val="110000"/>
              </a:lnSpc>
              <a:spcAft>
                <a:spcPts val="0"/>
              </a:spcAft>
              <a:buFont typeface="Wingdings" charset="2"/>
              <a:buNone/>
              <a:defRPr/>
            </a:pPr>
            <a:endParaRPr lang="en-US" sz="1400"/>
          </a:p>
          <a:p>
            <a:pPr indent="-182880" eaLnBrk="1" fontAlgn="auto" hangingPunct="1">
              <a:lnSpc>
                <a:spcPct val="110000"/>
              </a:lnSpc>
              <a:spcAft>
                <a:spcPts val="0"/>
              </a:spcAft>
              <a:buFont typeface="Wingdings" charset="2"/>
              <a:buChar char="§"/>
              <a:defRPr/>
            </a:pPr>
            <a:endParaRPr lang="en-US" sz="1400"/>
          </a:p>
        </p:txBody>
      </p:sp>
      <p:pic>
        <p:nvPicPr>
          <p:cNvPr id="67617" name="Picture 67616">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fade">
                                      <p:cBhvr>
                                        <p:cTn id="12" dur="500"/>
                                        <p:tgtEl>
                                          <p:spTgt spid="153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4" end="4"/>
                                            </p:txEl>
                                          </p:spTgt>
                                        </p:tgtEl>
                                        <p:attrNameLst>
                                          <p:attrName>style.visibility</p:attrName>
                                        </p:attrNameLst>
                                      </p:cBhvr>
                                      <p:to>
                                        <p:strVal val="visible"/>
                                      </p:to>
                                    </p:set>
                                    <p:animEffect transition="in" filter="fade">
                                      <p:cBhvr>
                                        <p:cTn id="17" dur="500"/>
                                        <p:tgtEl>
                                          <p:spTgt spid="1536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3">
                                            <p:txEl>
                                              <p:pRg st="6" end="6"/>
                                            </p:txEl>
                                          </p:spTgt>
                                        </p:tgtEl>
                                        <p:attrNameLst>
                                          <p:attrName>style.visibility</p:attrName>
                                        </p:attrNameLst>
                                      </p:cBhvr>
                                      <p:to>
                                        <p:strVal val="visible"/>
                                      </p:to>
                                    </p:set>
                                    <p:animEffect transition="in" filter="fade">
                                      <p:cBhvr>
                                        <p:cTn id="22" dur="500"/>
                                        <p:tgtEl>
                                          <p:spTgt spid="1536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363">
                                            <p:txEl>
                                              <p:pRg st="8" end="8"/>
                                            </p:txEl>
                                          </p:spTgt>
                                        </p:tgtEl>
                                        <p:attrNameLst>
                                          <p:attrName>style.visibility</p:attrName>
                                        </p:attrNameLst>
                                      </p:cBhvr>
                                      <p:to>
                                        <p:strVal val="visible"/>
                                      </p:to>
                                    </p:set>
                                    <p:animEffect transition="in" filter="fade">
                                      <p:cBhvr>
                                        <p:cTn id="27" dur="500"/>
                                        <p:tgtEl>
                                          <p:spTgt spid="15363">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363">
                                            <p:txEl>
                                              <p:pRg st="10" end="10"/>
                                            </p:txEl>
                                          </p:spTgt>
                                        </p:tgtEl>
                                        <p:attrNameLst>
                                          <p:attrName>style.visibility</p:attrName>
                                        </p:attrNameLst>
                                      </p:cBhvr>
                                      <p:to>
                                        <p:strVal val="visible"/>
                                      </p:to>
                                    </p:set>
                                    <p:animEffect transition="in" filter="fade">
                                      <p:cBhvr>
                                        <p:cTn id="32" dur="500"/>
                                        <p:tgtEl>
                                          <p:spTgt spid="1536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68615" name="Rectangle 68614">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7" name="Rectangle 68616">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46595"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Title 1">
            <a:extLst>
              <a:ext uri="{FF2B5EF4-FFF2-40B4-BE49-F238E27FC236}">
                <a16:creationId xmlns:a16="http://schemas.microsoft.com/office/drawing/2014/main" id="{78CD3871-FD87-8AB4-0497-64033755F290}"/>
              </a:ext>
            </a:extLst>
          </p:cNvPr>
          <p:cNvSpPr>
            <a:spLocks noGrp="1"/>
          </p:cNvSpPr>
          <p:nvPr>
            <p:ph type="title"/>
          </p:nvPr>
        </p:nvSpPr>
        <p:spPr>
          <a:xfrm>
            <a:off x="637262" y="1240076"/>
            <a:ext cx="2045860" cy="4584527"/>
          </a:xfrm>
        </p:spPr>
        <p:txBody>
          <a:bodyPr>
            <a:normAutofit/>
          </a:bodyPr>
          <a:lstStyle/>
          <a:p>
            <a:pPr eaLnBrk="1" hangingPunct="1"/>
            <a:r>
              <a:rPr lang="en-US" altLang="en-US">
                <a:solidFill>
                  <a:srgbClr val="FFFFFF"/>
                </a:solidFill>
              </a:rPr>
              <a:t>YOU DO NOT HAVE TO ASK THE COUNCIL </a:t>
            </a:r>
          </a:p>
        </p:txBody>
      </p:sp>
      <p:sp>
        <p:nvSpPr>
          <p:cNvPr id="16387" name="Content Placeholder 2">
            <a:extLst>
              <a:ext uri="{FF2B5EF4-FFF2-40B4-BE49-F238E27FC236}">
                <a16:creationId xmlns:a16="http://schemas.microsoft.com/office/drawing/2014/main" id="{4091EB03-6C04-7B6D-FDCA-81EA52BAFDE1}"/>
              </a:ext>
            </a:extLst>
          </p:cNvPr>
          <p:cNvSpPr>
            <a:spLocks noGrp="1"/>
          </p:cNvSpPr>
          <p:nvPr>
            <p:ph idx="1"/>
          </p:nvPr>
        </p:nvSpPr>
        <p:spPr>
          <a:xfrm>
            <a:off x="3529195" y="1240077"/>
            <a:ext cx="4526120" cy="4916465"/>
          </a:xfrm>
        </p:spPr>
        <p:txBody>
          <a:bodyPr rtlCol="0" anchor="t">
            <a:normAutofit/>
          </a:bodyPr>
          <a:lstStyle/>
          <a:p>
            <a:pPr indent="-182880" eaLnBrk="1" fontAlgn="auto" hangingPunct="1">
              <a:spcAft>
                <a:spcPts val="0"/>
              </a:spcAft>
              <a:buFont typeface="Wingdings" charset="2"/>
              <a:buChar char="§"/>
              <a:defRPr/>
            </a:pPr>
            <a:r>
              <a:rPr lang="en-US"/>
              <a:t>To change the salaries within your office as long as you do not exceed the total amount of your staff salary budget and the total increase allocated to an individual is not more than $10,000 in a fiscal year.</a:t>
            </a:r>
          </a:p>
          <a:p>
            <a:pPr marL="45720" indent="0" eaLnBrk="1" fontAlgn="auto" hangingPunct="1">
              <a:spcAft>
                <a:spcPts val="0"/>
              </a:spcAft>
              <a:buFont typeface="Wingdings" charset="2"/>
              <a:buNone/>
              <a:defRPr/>
            </a:pPr>
            <a:endParaRPr lang="en-US"/>
          </a:p>
          <a:p>
            <a:pPr indent="-182880" eaLnBrk="1" fontAlgn="auto" hangingPunct="1">
              <a:spcAft>
                <a:spcPts val="0"/>
              </a:spcAft>
              <a:buFont typeface="Wingdings" charset="2"/>
              <a:buChar char="§"/>
              <a:defRPr/>
            </a:pPr>
            <a:r>
              <a:rPr lang="en-US"/>
              <a:t>To fill a vacancy in an existing staff position (unless the Council has ordered a hiring freeze or a 30 day waiting period.)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fade">
                                      <p:cBhvr>
                                        <p:cTn id="12"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4999" name="Rectangle 84998">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Title 1">
            <a:extLst>
              <a:ext uri="{FF2B5EF4-FFF2-40B4-BE49-F238E27FC236}">
                <a16:creationId xmlns:a16="http://schemas.microsoft.com/office/drawing/2014/main" id="{8B59BB0B-5D03-4B06-C31F-1D81E57092F5}"/>
              </a:ext>
            </a:extLst>
          </p:cNvPr>
          <p:cNvSpPr>
            <a:spLocks noGrp="1"/>
          </p:cNvSpPr>
          <p:nvPr>
            <p:ph type="title"/>
          </p:nvPr>
        </p:nvSpPr>
        <p:spPr>
          <a:xfrm>
            <a:off x="706091" y="1268898"/>
            <a:ext cx="2581384" cy="4361688"/>
          </a:xfrm>
        </p:spPr>
        <p:txBody>
          <a:bodyPr anchor="ctr">
            <a:normAutofit/>
          </a:bodyPr>
          <a:lstStyle/>
          <a:p>
            <a:pPr eaLnBrk="1" hangingPunct="1"/>
            <a:r>
              <a:rPr lang="en-US" altLang="en-US" dirty="0"/>
              <a:t>What’s in the budget?</a:t>
            </a:r>
          </a:p>
        </p:txBody>
      </p:sp>
      <p:grpSp>
        <p:nvGrpSpPr>
          <p:cNvPr id="85001" name="Group 85000">
            <a:extLst>
              <a:ext uri="{FF2B5EF4-FFF2-40B4-BE49-F238E27FC236}">
                <a16:creationId xmlns:a16="http://schemas.microsoft.com/office/drawing/2014/main" id="{F0A74D93-ED7F-4633-8594-99D9FA43DA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85002" name="Rectangle 85001">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003" name="Rectangle 85002">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5005" name="Rectangle 85004">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3011" name="Content Placeholder 2">
            <a:extLst>
              <a:ext uri="{FF2B5EF4-FFF2-40B4-BE49-F238E27FC236}">
                <a16:creationId xmlns:a16="http://schemas.microsoft.com/office/drawing/2014/main" id="{FDC63CCF-B485-CD94-4C19-D5F7365474DF}"/>
              </a:ext>
            </a:extLst>
          </p:cNvPr>
          <p:cNvSpPr>
            <a:spLocks noGrp="1"/>
          </p:cNvSpPr>
          <p:nvPr>
            <p:ph idx="1"/>
          </p:nvPr>
        </p:nvSpPr>
        <p:spPr>
          <a:xfrm>
            <a:off x="3862266" y="1268898"/>
            <a:ext cx="4389120" cy="4361688"/>
          </a:xfrm>
        </p:spPr>
        <p:txBody>
          <a:bodyPr anchor="ctr">
            <a:normAutofit/>
          </a:bodyPr>
          <a:lstStyle/>
          <a:p>
            <a:pPr marL="457200" lvl="1" indent="0" eaLnBrk="1" hangingPunct="1">
              <a:lnSpc>
                <a:spcPct val="110000"/>
              </a:lnSpc>
              <a:buNone/>
            </a:pPr>
            <a:r>
              <a:rPr lang="en-US" altLang="en-US" sz="2400" dirty="0">
                <a:solidFill>
                  <a:schemeClr val="bg1"/>
                </a:solidFill>
              </a:rPr>
              <a:t>OPERATING</a:t>
            </a:r>
          </a:p>
          <a:p>
            <a:pPr lvl="1" eaLnBrk="1" hangingPunct="1">
              <a:lnSpc>
                <a:spcPct val="110000"/>
              </a:lnSpc>
            </a:pPr>
            <a:endParaRPr lang="en-US" altLang="en-US" sz="1500" dirty="0">
              <a:solidFill>
                <a:schemeClr val="bg1"/>
              </a:solidFill>
            </a:endParaRPr>
          </a:p>
          <a:p>
            <a:pPr lvl="1" eaLnBrk="1" hangingPunct="1">
              <a:lnSpc>
                <a:spcPct val="110000"/>
              </a:lnSpc>
            </a:pPr>
            <a:r>
              <a:rPr lang="en-US" altLang="en-US" sz="1500" dirty="0">
                <a:solidFill>
                  <a:schemeClr val="bg1"/>
                </a:solidFill>
              </a:rPr>
              <a:t>Training</a:t>
            </a:r>
          </a:p>
          <a:p>
            <a:pPr lvl="2">
              <a:lnSpc>
                <a:spcPct val="110000"/>
              </a:lnSpc>
            </a:pPr>
            <a:r>
              <a:rPr lang="en-US" altLang="en-US" sz="1500" dirty="0">
                <a:solidFill>
                  <a:schemeClr val="bg1"/>
                </a:solidFill>
              </a:rPr>
              <a:t>KPC and other PAC sponsored trainings</a:t>
            </a:r>
          </a:p>
          <a:p>
            <a:pPr lvl="1" eaLnBrk="1" hangingPunct="1">
              <a:lnSpc>
                <a:spcPct val="110000"/>
              </a:lnSpc>
            </a:pPr>
            <a:r>
              <a:rPr lang="en-US" altLang="en-US" sz="1500" dirty="0">
                <a:solidFill>
                  <a:schemeClr val="bg1"/>
                </a:solidFill>
              </a:rPr>
              <a:t>Software </a:t>
            </a:r>
          </a:p>
          <a:p>
            <a:pPr lvl="2">
              <a:lnSpc>
                <a:spcPct val="110000"/>
              </a:lnSpc>
            </a:pPr>
            <a:r>
              <a:rPr lang="en-US" altLang="en-US" sz="1500" dirty="0" err="1">
                <a:solidFill>
                  <a:schemeClr val="bg1"/>
                </a:solidFill>
              </a:rPr>
              <a:t>AntiVirus</a:t>
            </a:r>
            <a:r>
              <a:rPr lang="en-US" altLang="en-US" sz="1500" dirty="0">
                <a:solidFill>
                  <a:schemeClr val="bg1"/>
                </a:solidFill>
              </a:rPr>
              <a:t>/Cloud Storage</a:t>
            </a:r>
          </a:p>
          <a:p>
            <a:pPr lvl="1">
              <a:lnSpc>
                <a:spcPct val="110000"/>
              </a:lnSpc>
            </a:pPr>
            <a:r>
              <a:rPr lang="en-US" altLang="en-US" sz="1500" dirty="0">
                <a:solidFill>
                  <a:schemeClr val="bg1"/>
                </a:solidFill>
              </a:rPr>
              <a:t>Insurance for office contents</a:t>
            </a:r>
          </a:p>
          <a:p>
            <a:pPr lvl="1">
              <a:lnSpc>
                <a:spcPct val="110000"/>
              </a:lnSpc>
            </a:pPr>
            <a:r>
              <a:rPr lang="en-US" altLang="en-US" sz="1500" dirty="0">
                <a:solidFill>
                  <a:schemeClr val="bg1"/>
                </a:solidFill>
              </a:rPr>
              <a:t>Criminal Law of Kentucky</a:t>
            </a:r>
          </a:p>
          <a:p>
            <a:pPr lvl="1">
              <a:lnSpc>
                <a:spcPct val="110000"/>
              </a:lnSpc>
            </a:pPr>
            <a:r>
              <a:rPr lang="en-US" altLang="en-US" sz="1500" dirty="0" err="1">
                <a:solidFill>
                  <a:schemeClr val="bg1"/>
                </a:solidFill>
              </a:rPr>
              <a:t>CourtNet</a:t>
            </a:r>
            <a:r>
              <a:rPr lang="en-US" altLang="en-US" sz="1500" dirty="0">
                <a:solidFill>
                  <a:schemeClr val="bg1"/>
                </a:solidFill>
              </a:rPr>
              <a:t> User fees</a:t>
            </a:r>
          </a:p>
          <a:p>
            <a:pPr lvl="1">
              <a:lnSpc>
                <a:spcPct val="110000"/>
              </a:lnSpc>
            </a:pPr>
            <a:r>
              <a:rPr lang="en-US" altLang="en-US" sz="1500" dirty="0">
                <a:solidFill>
                  <a:schemeClr val="bg1"/>
                </a:solidFill>
              </a:rPr>
              <a:t>Computer Replacements*</a:t>
            </a:r>
          </a:p>
          <a:p>
            <a:pPr lvl="1">
              <a:lnSpc>
                <a:spcPct val="110000"/>
              </a:lnSpc>
            </a:pPr>
            <a:r>
              <a:rPr lang="en-US" altLang="en-US" sz="1500" dirty="0">
                <a:solidFill>
                  <a:schemeClr val="bg1"/>
                </a:solidFill>
              </a:rPr>
              <a:t>Mandated fees for state required systems</a:t>
            </a:r>
          </a:p>
          <a:p>
            <a:pPr lvl="1">
              <a:lnSpc>
                <a:spcPct val="110000"/>
              </a:lnSpc>
            </a:pPr>
            <a:r>
              <a:rPr lang="en-US" altLang="en-US" sz="1500" dirty="0">
                <a:solidFill>
                  <a:schemeClr val="bg1"/>
                </a:solidFill>
              </a:rPr>
              <a:t>Case Management</a:t>
            </a:r>
          </a:p>
        </p:txBody>
      </p:sp>
    </p:spTree>
    <p:extLst>
      <p:ext uri="{BB962C8B-B14F-4D97-AF65-F5344CB8AC3E}">
        <p14:creationId xmlns:p14="http://schemas.microsoft.com/office/powerpoint/2010/main" val="522147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xEl>
                                              <p:pRg st="2" end="2"/>
                                            </p:txEl>
                                          </p:spTgt>
                                        </p:tgtEl>
                                        <p:attrNameLst>
                                          <p:attrName>style.visibility</p:attrName>
                                        </p:attrNameLst>
                                      </p:cBhvr>
                                      <p:to>
                                        <p:strVal val="visible"/>
                                      </p:to>
                                    </p:set>
                                    <p:animEffect transition="in" filter="fade">
                                      <p:cBhvr>
                                        <p:cTn id="12" dur="500"/>
                                        <p:tgtEl>
                                          <p:spTgt spid="430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animEffect transition="in" filter="fade">
                                      <p:cBhvr>
                                        <p:cTn id="17" dur="500"/>
                                        <p:tgtEl>
                                          <p:spTgt spid="430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11">
                                            <p:txEl>
                                              <p:pRg st="4" end="4"/>
                                            </p:txEl>
                                          </p:spTgt>
                                        </p:tgtEl>
                                        <p:attrNameLst>
                                          <p:attrName>style.visibility</p:attrName>
                                        </p:attrNameLst>
                                      </p:cBhvr>
                                      <p:to>
                                        <p:strVal val="visible"/>
                                      </p:to>
                                    </p:set>
                                    <p:animEffect transition="in" filter="fade">
                                      <p:cBhvr>
                                        <p:cTn id="22" dur="500"/>
                                        <p:tgtEl>
                                          <p:spTgt spid="430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11">
                                            <p:txEl>
                                              <p:pRg st="5" end="5"/>
                                            </p:txEl>
                                          </p:spTgt>
                                        </p:tgtEl>
                                        <p:attrNameLst>
                                          <p:attrName>style.visibility</p:attrName>
                                        </p:attrNameLst>
                                      </p:cBhvr>
                                      <p:to>
                                        <p:strVal val="visible"/>
                                      </p:to>
                                    </p:set>
                                    <p:animEffect transition="in" filter="fade">
                                      <p:cBhvr>
                                        <p:cTn id="27" dur="500"/>
                                        <p:tgtEl>
                                          <p:spTgt spid="430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011">
                                            <p:txEl>
                                              <p:pRg st="6" end="6"/>
                                            </p:txEl>
                                          </p:spTgt>
                                        </p:tgtEl>
                                        <p:attrNameLst>
                                          <p:attrName>style.visibility</p:attrName>
                                        </p:attrNameLst>
                                      </p:cBhvr>
                                      <p:to>
                                        <p:strVal val="visible"/>
                                      </p:to>
                                    </p:set>
                                    <p:animEffect transition="in" filter="fade">
                                      <p:cBhvr>
                                        <p:cTn id="32" dur="500"/>
                                        <p:tgtEl>
                                          <p:spTgt spid="430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011">
                                            <p:txEl>
                                              <p:pRg st="7" end="7"/>
                                            </p:txEl>
                                          </p:spTgt>
                                        </p:tgtEl>
                                        <p:attrNameLst>
                                          <p:attrName>style.visibility</p:attrName>
                                        </p:attrNameLst>
                                      </p:cBhvr>
                                      <p:to>
                                        <p:strVal val="visible"/>
                                      </p:to>
                                    </p:set>
                                    <p:animEffect transition="in" filter="fade">
                                      <p:cBhvr>
                                        <p:cTn id="37" dur="500"/>
                                        <p:tgtEl>
                                          <p:spTgt spid="430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011">
                                            <p:txEl>
                                              <p:pRg st="8" end="8"/>
                                            </p:txEl>
                                          </p:spTgt>
                                        </p:tgtEl>
                                        <p:attrNameLst>
                                          <p:attrName>style.visibility</p:attrName>
                                        </p:attrNameLst>
                                      </p:cBhvr>
                                      <p:to>
                                        <p:strVal val="visible"/>
                                      </p:to>
                                    </p:set>
                                    <p:animEffect transition="in" filter="fade">
                                      <p:cBhvr>
                                        <p:cTn id="42" dur="500"/>
                                        <p:tgtEl>
                                          <p:spTgt spid="4301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011">
                                            <p:txEl>
                                              <p:pRg st="9" end="9"/>
                                            </p:txEl>
                                          </p:spTgt>
                                        </p:tgtEl>
                                        <p:attrNameLst>
                                          <p:attrName>style.visibility</p:attrName>
                                        </p:attrNameLst>
                                      </p:cBhvr>
                                      <p:to>
                                        <p:strVal val="visible"/>
                                      </p:to>
                                    </p:set>
                                    <p:animEffect transition="in" filter="fade">
                                      <p:cBhvr>
                                        <p:cTn id="47" dur="500"/>
                                        <p:tgtEl>
                                          <p:spTgt spid="43011">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011">
                                            <p:txEl>
                                              <p:pRg st="10" end="10"/>
                                            </p:txEl>
                                          </p:spTgt>
                                        </p:tgtEl>
                                        <p:attrNameLst>
                                          <p:attrName>style.visibility</p:attrName>
                                        </p:attrNameLst>
                                      </p:cBhvr>
                                      <p:to>
                                        <p:strVal val="visible"/>
                                      </p:to>
                                    </p:set>
                                    <p:animEffect transition="in" filter="fade">
                                      <p:cBhvr>
                                        <p:cTn id="52" dur="500"/>
                                        <p:tgtEl>
                                          <p:spTgt spid="43011">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3011">
                                            <p:txEl>
                                              <p:pRg st="11" end="11"/>
                                            </p:txEl>
                                          </p:spTgt>
                                        </p:tgtEl>
                                        <p:attrNameLst>
                                          <p:attrName>style.visibility</p:attrName>
                                        </p:attrNameLst>
                                      </p:cBhvr>
                                      <p:to>
                                        <p:strVal val="visible"/>
                                      </p:to>
                                    </p:set>
                                    <p:animEffect transition="in" filter="fade">
                                      <p:cBhvr>
                                        <p:cTn id="57" dur="500"/>
                                        <p:tgtEl>
                                          <p:spTgt spid="430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1A218992-6BCD-6808-6629-8110A4A87A95}"/>
            </a:ext>
          </a:extLst>
        </p:cNvPr>
        <p:cNvGrpSpPr/>
        <p:nvPr/>
      </p:nvGrpSpPr>
      <p:grpSpPr>
        <a:xfrm>
          <a:off x="0" y="0"/>
          <a:ext cx="0" cy="0"/>
          <a:chOff x="0" y="0"/>
          <a:chExt cx="0" cy="0"/>
        </a:xfrm>
      </p:grpSpPr>
      <p:sp useBgFill="1">
        <p:nvSpPr>
          <p:cNvPr id="84999" name="Rectangle 84998">
            <a:extLst>
              <a:ext uri="{FF2B5EF4-FFF2-40B4-BE49-F238E27FC236}">
                <a16:creationId xmlns:a16="http://schemas.microsoft.com/office/drawing/2014/main" id="{C0751116-C970-B922-E302-9EDCDE4D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Title 1">
            <a:extLst>
              <a:ext uri="{FF2B5EF4-FFF2-40B4-BE49-F238E27FC236}">
                <a16:creationId xmlns:a16="http://schemas.microsoft.com/office/drawing/2014/main" id="{26FC3061-DDDE-028B-22DD-A347ADD3D2CF}"/>
              </a:ext>
            </a:extLst>
          </p:cNvPr>
          <p:cNvSpPr>
            <a:spLocks noGrp="1"/>
          </p:cNvSpPr>
          <p:nvPr>
            <p:ph type="title"/>
          </p:nvPr>
        </p:nvSpPr>
        <p:spPr>
          <a:xfrm>
            <a:off x="706091" y="1268898"/>
            <a:ext cx="2581384" cy="4361688"/>
          </a:xfrm>
        </p:spPr>
        <p:txBody>
          <a:bodyPr anchor="ctr">
            <a:normAutofit/>
          </a:bodyPr>
          <a:lstStyle/>
          <a:p>
            <a:pPr eaLnBrk="1" hangingPunct="1"/>
            <a:r>
              <a:rPr lang="en-US" altLang="en-US" dirty="0"/>
              <a:t>What’s THE POLICY for the county operating budgets?</a:t>
            </a:r>
          </a:p>
        </p:txBody>
      </p:sp>
      <p:grpSp>
        <p:nvGrpSpPr>
          <p:cNvPr id="85001" name="Group 85000">
            <a:extLst>
              <a:ext uri="{FF2B5EF4-FFF2-40B4-BE49-F238E27FC236}">
                <a16:creationId xmlns:a16="http://schemas.microsoft.com/office/drawing/2014/main" id="{20C253F2-5556-0A11-659F-7508C5A626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85002" name="Rectangle 85001">
              <a:extLst>
                <a:ext uri="{FF2B5EF4-FFF2-40B4-BE49-F238E27FC236}">
                  <a16:creationId xmlns:a16="http://schemas.microsoft.com/office/drawing/2014/main" id="{B54278AC-B39F-2829-9F99-3B9DED277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003" name="Rectangle 85002">
              <a:extLst>
                <a:ext uri="{FF2B5EF4-FFF2-40B4-BE49-F238E27FC236}">
                  <a16:creationId xmlns:a16="http://schemas.microsoft.com/office/drawing/2014/main" id="{15DDE4C0-A12A-FB77-9C52-2850390B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5005" name="Rectangle 85004">
            <a:extLst>
              <a:ext uri="{FF2B5EF4-FFF2-40B4-BE49-F238E27FC236}">
                <a16:creationId xmlns:a16="http://schemas.microsoft.com/office/drawing/2014/main" id="{DB44A435-8337-6628-39B8-F096C71B7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3011" name="Content Placeholder 2">
            <a:extLst>
              <a:ext uri="{FF2B5EF4-FFF2-40B4-BE49-F238E27FC236}">
                <a16:creationId xmlns:a16="http://schemas.microsoft.com/office/drawing/2014/main" id="{8B4CBD00-171D-0A83-46D9-A104F0C64C7F}"/>
              </a:ext>
            </a:extLst>
          </p:cNvPr>
          <p:cNvSpPr>
            <a:spLocks noGrp="1"/>
          </p:cNvSpPr>
          <p:nvPr>
            <p:ph idx="1"/>
          </p:nvPr>
        </p:nvSpPr>
        <p:spPr>
          <a:xfrm>
            <a:off x="3862266" y="1268898"/>
            <a:ext cx="4389120" cy="4361688"/>
          </a:xfrm>
        </p:spPr>
        <p:txBody>
          <a:bodyPr anchor="ctr">
            <a:normAutofit fontScale="92500" lnSpcReduction="10000"/>
          </a:bodyPr>
          <a:lstStyle/>
          <a:p>
            <a:endParaRPr lang="en-US" dirty="0"/>
          </a:p>
          <a:p>
            <a:pPr marL="0" indent="0">
              <a:buNone/>
            </a:pPr>
            <a:r>
              <a:rPr lang="en-US" dirty="0">
                <a:solidFill>
                  <a:schemeClr val="bg1"/>
                </a:solidFill>
              </a:rPr>
              <a:t>Operating funds are approved for PUBLIC SERVICE USE ONLY – items/services purchased or reimbursed from UPS administered funds are prohibited from private use/purposes. Items/services to be purchased or reimbursed require written PRE-APPROVAL from PAC if PAC administered funds are to be used. Child support related expenses are not reimbursable through PAC. Expenses already reimbursed through another fund source are not reimbursable. </a:t>
            </a:r>
            <a:endParaRPr lang="en-US" altLang="en-US" sz="3200" dirty="0">
              <a:solidFill>
                <a:schemeClr val="bg1"/>
              </a:solidFill>
            </a:endParaRPr>
          </a:p>
        </p:txBody>
      </p:sp>
    </p:spTree>
    <p:extLst>
      <p:ext uri="{BB962C8B-B14F-4D97-AF65-F5344CB8AC3E}">
        <p14:creationId xmlns:p14="http://schemas.microsoft.com/office/powerpoint/2010/main" val="427923920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21AC62F0-9F11-D7E6-9508-0D18AA19D90B}"/>
            </a:ext>
          </a:extLst>
        </p:cNvPr>
        <p:cNvGrpSpPr/>
        <p:nvPr/>
      </p:nvGrpSpPr>
      <p:grpSpPr>
        <a:xfrm>
          <a:off x="0" y="0"/>
          <a:ext cx="0" cy="0"/>
          <a:chOff x="0" y="0"/>
          <a:chExt cx="0" cy="0"/>
        </a:xfrm>
      </p:grpSpPr>
      <p:sp useBgFill="1">
        <p:nvSpPr>
          <p:cNvPr id="84999" name="Rectangle 84998">
            <a:extLst>
              <a:ext uri="{FF2B5EF4-FFF2-40B4-BE49-F238E27FC236}">
                <a16:creationId xmlns:a16="http://schemas.microsoft.com/office/drawing/2014/main" id="{FD68BCDC-4AC7-6F78-611A-217A6EA1D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Title 1">
            <a:extLst>
              <a:ext uri="{FF2B5EF4-FFF2-40B4-BE49-F238E27FC236}">
                <a16:creationId xmlns:a16="http://schemas.microsoft.com/office/drawing/2014/main" id="{6734687C-FA23-87C1-0769-24A75AFA1F1A}"/>
              </a:ext>
            </a:extLst>
          </p:cNvPr>
          <p:cNvSpPr>
            <a:spLocks noGrp="1"/>
          </p:cNvSpPr>
          <p:nvPr>
            <p:ph type="title"/>
          </p:nvPr>
        </p:nvSpPr>
        <p:spPr>
          <a:xfrm>
            <a:off x="706091" y="1268898"/>
            <a:ext cx="2581384" cy="4361688"/>
          </a:xfrm>
        </p:spPr>
        <p:txBody>
          <a:bodyPr anchor="ctr">
            <a:normAutofit/>
          </a:bodyPr>
          <a:lstStyle/>
          <a:p>
            <a:pPr eaLnBrk="1" hangingPunct="1"/>
            <a:r>
              <a:rPr lang="en-US" altLang="en-US" dirty="0"/>
              <a:t>What’s in the budget?</a:t>
            </a:r>
          </a:p>
        </p:txBody>
      </p:sp>
      <p:grpSp>
        <p:nvGrpSpPr>
          <p:cNvPr id="85001" name="Group 85000">
            <a:extLst>
              <a:ext uri="{FF2B5EF4-FFF2-40B4-BE49-F238E27FC236}">
                <a16:creationId xmlns:a16="http://schemas.microsoft.com/office/drawing/2014/main" id="{4B27E4E8-E2F2-74D7-D6B6-59B2B7680D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85002" name="Rectangle 85001">
              <a:extLst>
                <a:ext uri="{FF2B5EF4-FFF2-40B4-BE49-F238E27FC236}">
                  <a16:creationId xmlns:a16="http://schemas.microsoft.com/office/drawing/2014/main" id="{3E6288BF-D884-BD37-4D5D-367BBD52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003" name="Rectangle 85002">
              <a:extLst>
                <a:ext uri="{FF2B5EF4-FFF2-40B4-BE49-F238E27FC236}">
                  <a16:creationId xmlns:a16="http://schemas.microsoft.com/office/drawing/2014/main" id="{8682595D-1E3A-D858-3BCD-43E83C7A6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5005" name="Rectangle 85004">
            <a:extLst>
              <a:ext uri="{FF2B5EF4-FFF2-40B4-BE49-F238E27FC236}">
                <a16:creationId xmlns:a16="http://schemas.microsoft.com/office/drawing/2014/main" id="{1F15C347-7929-6120-0F2F-5F8DC78F7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3011" name="Content Placeholder 2">
            <a:extLst>
              <a:ext uri="{FF2B5EF4-FFF2-40B4-BE49-F238E27FC236}">
                <a16:creationId xmlns:a16="http://schemas.microsoft.com/office/drawing/2014/main" id="{24CE05BC-9248-C886-86A6-66991C02FE80}"/>
              </a:ext>
            </a:extLst>
          </p:cNvPr>
          <p:cNvSpPr>
            <a:spLocks noGrp="1"/>
          </p:cNvSpPr>
          <p:nvPr>
            <p:ph idx="1"/>
          </p:nvPr>
        </p:nvSpPr>
        <p:spPr>
          <a:xfrm>
            <a:off x="3862266" y="1268898"/>
            <a:ext cx="4389120" cy="4361688"/>
          </a:xfrm>
        </p:spPr>
        <p:txBody>
          <a:bodyPr anchor="ctr">
            <a:normAutofit lnSpcReduction="10000"/>
          </a:bodyPr>
          <a:lstStyle/>
          <a:p>
            <a:pPr marL="457200" lvl="1" indent="0" eaLnBrk="1" hangingPunct="1">
              <a:lnSpc>
                <a:spcPct val="110000"/>
              </a:lnSpc>
              <a:buNone/>
            </a:pPr>
            <a:r>
              <a:rPr lang="en-US" altLang="en-US" sz="2400" dirty="0">
                <a:solidFill>
                  <a:schemeClr val="bg1"/>
                </a:solidFill>
              </a:rPr>
              <a:t>INDIVIDUAL OPERATING</a:t>
            </a:r>
          </a:p>
          <a:p>
            <a:pPr lvl="1" eaLnBrk="1" hangingPunct="1">
              <a:lnSpc>
                <a:spcPct val="110000"/>
              </a:lnSpc>
            </a:pPr>
            <a:r>
              <a:rPr lang="en-US" altLang="en-US" sz="1500" dirty="0">
                <a:solidFill>
                  <a:schemeClr val="bg1"/>
                </a:solidFill>
              </a:rPr>
              <a:t>Rent/Utilities – </a:t>
            </a:r>
          </a:p>
          <a:p>
            <a:pPr lvl="2">
              <a:lnSpc>
                <a:spcPct val="110000"/>
              </a:lnSpc>
            </a:pPr>
            <a:r>
              <a:rPr lang="en-US" altLang="en-US" sz="1500" dirty="0">
                <a:solidFill>
                  <a:schemeClr val="bg1"/>
                </a:solidFill>
              </a:rPr>
              <a:t>Reimbursable at a rate determined by Real Properties</a:t>
            </a:r>
          </a:p>
          <a:p>
            <a:pPr lvl="2">
              <a:lnSpc>
                <a:spcPct val="110000"/>
              </a:lnSpc>
            </a:pPr>
            <a:r>
              <a:rPr lang="en-US" altLang="en-US" sz="1500" dirty="0">
                <a:solidFill>
                  <a:schemeClr val="bg1"/>
                </a:solidFill>
              </a:rPr>
              <a:t>Utilities reimbursable at the same rate</a:t>
            </a:r>
          </a:p>
          <a:p>
            <a:pPr lvl="2">
              <a:lnSpc>
                <a:spcPct val="110000"/>
              </a:lnSpc>
            </a:pPr>
            <a:r>
              <a:rPr lang="en-US" altLang="en-US" sz="1500" dirty="0">
                <a:solidFill>
                  <a:schemeClr val="bg1"/>
                </a:solidFill>
              </a:rPr>
              <a:t>Affidavits and forms required</a:t>
            </a:r>
          </a:p>
          <a:p>
            <a:pPr lvl="1" eaLnBrk="1" hangingPunct="1">
              <a:lnSpc>
                <a:spcPct val="110000"/>
              </a:lnSpc>
            </a:pPr>
            <a:r>
              <a:rPr lang="en-US" altLang="en-US" sz="1500" dirty="0">
                <a:solidFill>
                  <a:schemeClr val="bg1"/>
                </a:solidFill>
              </a:rPr>
              <a:t>Phone Systems/Telephone Bills</a:t>
            </a:r>
          </a:p>
          <a:p>
            <a:pPr lvl="2">
              <a:lnSpc>
                <a:spcPct val="110000"/>
              </a:lnSpc>
            </a:pPr>
            <a:r>
              <a:rPr lang="en-US" altLang="en-US" sz="1500" dirty="0">
                <a:solidFill>
                  <a:schemeClr val="bg1"/>
                </a:solidFill>
              </a:rPr>
              <a:t>Phone systems not located in the same space as a private practice</a:t>
            </a:r>
          </a:p>
          <a:p>
            <a:pPr lvl="2">
              <a:lnSpc>
                <a:spcPct val="110000"/>
              </a:lnSpc>
            </a:pPr>
            <a:r>
              <a:rPr lang="en-US" altLang="en-US" sz="1500" dirty="0">
                <a:solidFill>
                  <a:schemeClr val="bg1"/>
                </a:solidFill>
              </a:rPr>
              <a:t>If purchasing – must be purchased by PAC</a:t>
            </a:r>
          </a:p>
          <a:p>
            <a:pPr lvl="2">
              <a:lnSpc>
                <a:spcPct val="110000"/>
              </a:lnSpc>
            </a:pPr>
            <a:r>
              <a:rPr lang="en-US" altLang="en-US" sz="1500" dirty="0">
                <a:solidFill>
                  <a:schemeClr val="bg1"/>
                </a:solidFill>
              </a:rPr>
              <a:t>Affidavits and forms required for reimbursement</a:t>
            </a:r>
          </a:p>
          <a:p>
            <a:pPr lvl="1" eaLnBrk="1" hangingPunct="1">
              <a:lnSpc>
                <a:spcPct val="110000"/>
              </a:lnSpc>
            </a:pPr>
            <a:r>
              <a:rPr lang="en-US" altLang="en-US" sz="1500" dirty="0">
                <a:solidFill>
                  <a:schemeClr val="bg1"/>
                </a:solidFill>
              </a:rPr>
              <a:t>Copier – Lease or Reimbursement (subject to Purchasing regs)</a:t>
            </a:r>
          </a:p>
          <a:p>
            <a:pPr lvl="1" eaLnBrk="1" hangingPunct="1">
              <a:lnSpc>
                <a:spcPct val="110000"/>
              </a:lnSpc>
            </a:pPr>
            <a:endParaRPr lang="en-US" altLang="en-US" sz="1500" dirty="0">
              <a:solidFill>
                <a:schemeClr val="bg1"/>
              </a:solidFill>
            </a:endParaRPr>
          </a:p>
        </p:txBody>
      </p:sp>
    </p:spTree>
    <p:extLst>
      <p:ext uri="{BB962C8B-B14F-4D97-AF65-F5344CB8AC3E}">
        <p14:creationId xmlns:p14="http://schemas.microsoft.com/office/powerpoint/2010/main" val="22124551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fade">
                                      <p:cBhvr>
                                        <p:cTn id="12" dur="500"/>
                                        <p:tgtEl>
                                          <p:spTgt spid="43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fade">
                                      <p:cBhvr>
                                        <p:cTn id="17" dur="500"/>
                                        <p:tgtEl>
                                          <p:spTgt spid="43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fade">
                                      <p:cBhvr>
                                        <p:cTn id="22" dur="500"/>
                                        <p:tgtEl>
                                          <p:spTgt spid="43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11">
                                            <p:txEl>
                                              <p:pRg st="4" end="4"/>
                                            </p:txEl>
                                          </p:spTgt>
                                        </p:tgtEl>
                                        <p:attrNameLst>
                                          <p:attrName>style.visibility</p:attrName>
                                        </p:attrNameLst>
                                      </p:cBhvr>
                                      <p:to>
                                        <p:strVal val="visible"/>
                                      </p:to>
                                    </p:set>
                                    <p:animEffect transition="in" filter="fade">
                                      <p:cBhvr>
                                        <p:cTn id="27" dur="500"/>
                                        <p:tgtEl>
                                          <p:spTgt spid="430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011">
                                            <p:txEl>
                                              <p:pRg st="5" end="5"/>
                                            </p:txEl>
                                          </p:spTgt>
                                        </p:tgtEl>
                                        <p:attrNameLst>
                                          <p:attrName>style.visibility</p:attrName>
                                        </p:attrNameLst>
                                      </p:cBhvr>
                                      <p:to>
                                        <p:strVal val="visible"/>
                                      </p:to>
                                    </p:set>
                                    <p:animEffect transition="in" filter="fade">
                                      <p:cBhvr>
                                        <p:cTn id="32" dur="500"/>
                                        <p:tgtEl>
                                          <p:spTgt spid="430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011">
                                            <p:txEl>
                                              <p:pRg st="6" end="6"/>
                                            </p:txEl>
                                          </p:spTgt>
                                        </p:tgtEl>
                                        <p:attrNameLst>
                                          <p:attrName>style.visibility</p:attrName>
                                        </p:attrNameLst>
                                      </p:cBhvr>
                                      <p:to>
                                        <p:strVal val="visible"/>
                                      </p:to>
                                    </p:set>
                                    <p:animEffect transition="in" filter="fade">
                                      <p:cBhvr>
                                        <p:cTn id="37" dur="500"/>
                                        <p:tgtEl>
                                          <p:spTgt spid="430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011">
                                            <p:txEl>
                                              <p:pRg st="7" end="7"/>
                                            </p:txEl>
                                          </p:spTgt>
                                        </p:tgtEl>
                                        <p:attrNameLst>
                                          <p:attrName>style.visibility</p:attrName>
                                        </p:attrNameLst>
                                      </p:cBhvr>
                                      <p:to>
                                        <p:strVal val="visible"/>
                                      </p:to>
                                    </p:set>
                                    <p:animEffect transition="in" filter="fade">
                                      <p:cBhvr>
                                        <p:cTn id="42" dur="500"/>
                                        <p:tgtEl>
                                          <p:spTgt spid="430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011">
                                            <p:txEl>
                                              <p:pRg st="8" end="8"/>
                                            </p:txEl>
                                          </p:spTgt>
                                        </p:tgtEl>
                                        <p:attrNameLst>
                                          <p:attrName>style.visibility</p:attrName>
                                        </p:attrNameLst>
                                      </p:cBhvr>
                                      <p:to>
                                        <p:strVal val="visible"/>
                                      </p:to>
                                    </p:set>
                                    <p:animEffect transition="in" filter="fade">
                                      <p:cBhvr>
                                        <p:cTn id="47" dur="500"/>
                                        <p:tgtEl>
                                          <p:spTgt spid="430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011">
                                            <p:txEl>
                                              <p:pRg st="9" end="9"/>
                                            </p:txEl>
                                          </p:spTgt>
                                        </p:tgtEl>
                                        <p:attrNameLst>
                                          <p:attrName>style.visibility</p:attrName>
                                        </p:attrNameLst>
                                      </p:cBhvr>
                                      <p:to>
                                        <p:strVal val="visible"/>
                                      </p:to>
                                    </p:set>
                                    <p:animEffect transition="in" filter="fade">
                                      <p:cBhvr>
                                        <p:cTn id="52" dur="500"/>
                                        <p:tgtEl>
                                          <p:spTgt spid="430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4999" name="Rectangle 84998">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Title 1">
            <a:extLst>
              <a:ext uri="{FF2B5EF4-FFF2-40B4-BE49-F238E27FC236}">
                <a16:creationId xmlns:a16="http://schemas.microsoft.com/office/drawing/2014/main" id="{8B59BB0B-5D03-4B06-C31F-1D81E57092F5}"/>
              </a:ext>
            </a:extLst>
          </p:cNvPr>
          <p:cNvSpPr>
            <a:spLocks noGrp="1"/>
          </p:cNvSpPr>
          <p:nvPr>
            <p:ph type="title"/>
          </p:nvPr>
        </p:nvSpPr>
        <p:spPr>
          <a:xfrm>
            <a:off x="706091" y="1268898"/>
            <a:ext cx="2581384" cy="4361688"/>
          </a:xfrm>
        </p:spPr>
        <p:txBody>
          <a:bodyPr anchor="ctr">
            <a:normAutofit/>
          </a:bodyPr>
          <a:lstStyle/>
          <a:p>
            <a:pPr eaLnBrk="1" hangingPunct="1"/>
            <a:r>
              <a:rPr lang="en-US" altLang="en-US" dirty="0"/>
              <a:t>What’s in the budget?</a:t>
            </a:r>
          </a:p>
        </p:txBody>
      </p:sp>
      <p:grpSp>
        <p:nvGrpSpPr>
          <p:cNvPr id="85001" name="Group 85000">
            <a:extLst>
              <a:ext uri="{FF2B5EF4-FFF2-40B4-BE49-F238E27FC236}">
                <a16:creationId xmlns:a16="http://schemas.microsoft.com/office/drawing/2014/main" id="{F0A74D93-ED7F-4633-8594-99D9FA43DA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85002" name="Rectangle 85001">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003" name="Rectangle 85002">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5005" name="Rectangle 85004">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3011" name="Content Placeholder 2">
            <a:extLst>
              <a:ext uri="{FF2B5EF4-FFF2-40B4-BE49-F238E27FC236}">
                <a16:creationId xmlns:a16="http://schemas.microsoft.com/office/drawing/2014/main" id="{FDC63CCF-B485-CD94-4C19-D5F7365474DF}"/>
              </a:ext>
            </a:extLst>
          </p:cNvPr>
          <p:cNvSpPr>
            <a:spLocks noGrp="1"/>
          </p:cNvSpPr>
          <p:nvPr>
            <p:ph idx="1"/>
          </p:nvPr>
        </p:nvSpPr>
        <p:spPr>
          <a:xfrm>
            <a:off x="3862266" y="1268898"/>
            <a:ext cx="4389120" cy="4361688"/>
          </a:xfrm>
        </p:spPr>
        <p:txBody>
          <a:bodyPr anchor="ctr">
            <a:normAutofit fontScale="92500" lnSpcReduction="10000"/>
          </a:bodyPr>
          <a:lstStyle/>
          <a:p>
            <a:pPr marL="457200" lvl="1" indent="0" eaLnBrk="1" hangingPunct="1">
              <a:lnSpc>
                <a:spcPct val="110000"/>
              </a:lnSpc>
              <a:buNone/>
            </a:pPr>
            <a:r>
              <a:rPr lang="en-US" altLang="en-US" sz="2400" dirty="0">
                <a:solidFill>
                  <a:schemeClr val="bg1"/>
                </a:solidFill>
              </a:rPr>
              <a:t>INDIVIDUAL OPERATING</a:t>
            </a:r>
          </a:p>
          <a:p>
            <a:pPr lvl="1" eaLnBrk="1" hangingPunct="1">
              <a:lnSpc>
                <a:spcPct val="110000"/>
              </a:lnSpc>
            </a:pPr>
            <a:r>
              <a:rPr lang="en-US" altLang="en-US" sz="1500" dirty="0">
                <a:solidFill>
                  <a:schemeClr val="bg1"/>
                </a:solidFill>
              </a:rPr>
              <a:t>Postage/Printing/Supplies</a:t>
            </a:r>
          </a:p>
          <a:p>
            <a:pPr lvl="1" eaLnBrk="1" hangingPunct="1">
              <a:lnSpc>
                <a:spcPct val="110000"/>
              </a:lnSpc>
            </a:pPr>
            <a:r>
              <a:rPr lang="en-US" altLang="en-US" sz="1500" dirty="0">
                <a:solidFill>
                  <a:schemeClr val="bg1"/>
                </a:solidFill>
              </a:rPr>
              <a:t>In-State Travel (typically not for CLE)</a:t>
            </a:r>
          </a:p>
          <a:p>
            <a:pPr lvl="1" eaLnBrk="1" hangingPunct="1">
              <a:lnSpc>
                <a:spcPct val="110000"/>
              </a:lnSpc>
            </a:pPr>
            <a:r>
              <a:rPr lang="en-US" altLang="en-US" sz="1500" dirty="0">
                <a:solidFill>
                  <a:schemeClr val="bg1"/>
                </a:solidFill>
              </a:rPr>
              <a:t>Legal Research(</a:t>
            </a:r>
            <a:r>
              <a:rPr lang="en-US" altLang="en-US" sz="1500" dirty="0" err="1">
                <a:solidFill>
                  <a:schemeClr val="bg1"/>
                </a:solidFill>
              </a:rPr>
              <a:t>WestLaw</a:t>
            </a:r>
            <a:r>
              <a:rPr lang="en-US" altLang="en-US" sz="1500" dirty="0">
                <a:solidFill>
                  <a:schemeClr val="bg1"/>
                </a:solidFill>
              </a:rPr>
              <a:t> &amp; Clear)</a:t>
            </a:r>
          </a:p>
          <a:p>
            <a:pPr lvl="1" eaLnBrk="1" hangingPunct="1">
              <a:lnSpc>
                <a:spcPct val="110000"/>
              </a:lnSpc>
            </a:pPr>
            <a:r>
              <a:rPr lang="en-US" altLang="en-US" sz="1500" dirty="0" err="1">
                <a:solidFill>
                  <a:schemeClr val="bg1"/>
                </a:solidFill>
              </a:rPr>
              <a:t>Courtnet</a:t>
            </a:r>
            <a:r>
              <a:rPr lang="en-US" altLang="en-US" sz="1500" dirty="0">
                <a:solidFill>
                  <a:schemeClr val="bg1"/>
                </a:solidFill>
              </a:rPr>
              <a:t> – UPS Staff ONLY</a:t>
            </a:r>
          </a:p>
          <a:p>
            <a:pPr lvl="1" eaLnBrk="1" hangingPunct="1">
              <a:lnSpc>
                <a:spcPct val="110000"/>
              </a:lnSpc>
            </a:pPr>
            <a:r>
              <a:rPr lang="en-US" altLang="en-US" sz="1500" dirty="0">
                <a:solidFill>
                  <a:schemeClr val="bg1"/>
                </a:solidFill>
              </a:rPr>
              <a:t>Software Subscriptions/Maintenance – Office 365 – UPS Staff ONLY</a:t>
            </a:r>
          </a:p>
          <a:p>
            <a:pPr lvl="1" eaLnBrk="1" hangingPunct="1">
              <a:lnSpc>
                <a:spcPct val="110000"/>
              </a:lnSpc>
            </a:pPr>
            <a:r>
              <a:rPr lang="en-US" altLang="en-US" sz="1500" dirty="0">
                <a:solidFill>
                  <a:schemeClr val="bg1"/>
                </a:solidFill>
              </a:rPr>
              <a:t>Cell Phone &amp; Usage</a:t>
            </a:r>
          </a:p>
          <a:p>
            <a:pPr lvl="2">
              <a:lnSpc>
                <a:spcPct val="110000"/>
              </a:lnSpc>
            </a:pPr>
            <a:r>
              <a:rPr lang="en-US" altLang="en-US" sz="1500" dirty="0">
                <a:solidFill>
                  <a:schemeClr val="bg1"/>
                </a:solidFill>
              </a:rPr>
              <a:t>Reimbursable OR direct payment for a line 100% dedicated to the office for after hours communications and “on-call” employees</a:t>
            </a:r>
          </a:p>
          <a:p>
            <a:pPr lvl="2">
              <a:lnSpc>
                <a:spcPct val="110000"/>
              </a:lnSpc>
            </a:pPr>
            <a:r>
              <a:rPr lang="en-US" altLang="en-US" sz="1500" dirty="0">
                <a:solidFill>
                  <a:schemeClr val="bg1"/>
                </a:solidFill>
              </a:rPr>
              <a:t>Personal cell phone reimbursements up to 50% from Asset Forfeiture with forms</a:t>
            </a:r>
          </a:p>
          <a:p>
            <a:pPr lvl="1">
              <a:lnSpc>
                <a:spcPct val="110000"/>
              </a:lnSpc>
            </a:pPr>
            <a:r>
              <a:rPr lang="en-US" altLang="en-US" sz="1500" dirty="0">
                <a:solidFill>
                  <a:schemeClr val="bg1"/>
                </a:solidFill>
              </a:rPr>
              <a:t>Furniture/Equipment – purchased through PAC for Criminal Prosecution Use</a:t>
            </a:r>
          </a:p>
          <a:p>
            <a:pPr lvl="1" eaLnBrk="1" hangingPunct="1">
              <a:lnSpc>
                <a:spcPct val="110000"/>
              </a:lnSpc>
            </a:pPr>
            <a:endParaRPr lang="en-US" altLang="en-US" sz="1500" dirty="0">
              <a:solidFill>
                <a:schemeClr val="bg1"/>
              </a:solidFill>
            </a:endParaRPr>
          </a:p>
        </p:txBody>
      </p:sp>
    </p:spTree>
    <p:extLst>
      <p:ext uri="{BB962C8B-B14F-4D97-AF65-F5344CB8AC3E}">
        <p14:creationId xmlns:p14="http://schemas.microsoft.com/office/powerpoint/2010/main" val="17161211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fade">
                                      <p:cBhvr>
                                        <p:cTn id="12" dur="500"/>
                                        <p:tgtEl>
                                          <p:spTgt spid="43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fade">
                                      <p:cBhvr>
                                        <p:cTn id="17" dur="500"/>
                                        <p:tgtEl>
                                          <p:spTgt spid="43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fade">
                                      <p:cBhvr>
                                        <p:cTn id="22" dur="500"/>
                                        <p:tgtEl>
                                          <p:spTgt spid="43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11">
                                            <p:txEl>
                                              <p:pRg st="4" end="4"/>
                                            </p:txEl>
                                          </p:spTgt>
                                        </p:tgtEl>
                                        <p:attrNameLst>
                                          <p:attrName>style.visibility</p:attrName>
                                        </p:attrNameLst>
                                      </p:cBhvr>
                                      <p:to>
                                        <p:strVal val="visible"/>
                                      </p:to>
                                    </p:set>
                                    <p:animEffect transition="in" filter="fade">
                                      <p:cBhvr>
                                        <p:cTn id="27" dur="500"/>
                                        <p:tgtEl>
                                          <p:spTgt spid="430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011">
                                            <p:txEl>
                                              <p:pRg st="5" end="5"/>
                                            </p:txEl>
                                          </p:spTgt>
                                        </p:tgtEl>
                                        <p:attrNameLst>
                                          <p:attrName>style.visibility</p:attrName>
                                        </p:attrNameLst>
                                      </p:cBhvr>
                                      <p:to>
                                        <p:strVal val="visible"/>
                                      </p:to>
                                    </p:set>
                                    <p:animEffect transition="in" filter="fade">
                                      <p:cBhvr>
                                        <p:cTn id="32" dur="500"/>
                                        <p:tgtEl>
                                          <p:spTgt spid="430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011">
                                            <p:txEl>
                                              <p:pRg st="6" end="6"/>
                                            </p:txEl>
                                          </p:spTgt>
                                        </p:tgtEl>
                                        <p:attrNameLst>
                                          <p:attrName>style.visibility</p:attrName>
                                        </p:attrNameLst>
                                      </p:cBhvr>
                                      <p:to>
                                        <p:strVal val="visible"/>
                                      </p:to>
                                    </p:set>
                                    <p:animEffect transition="in" filter="fade">
                                      <p:cBhvr>
                                        <p:cTn id="37" dur="500"/>
                                        <p:tgtEl>
                                          <p:spTgt spid="430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011">
                                            <p:txEl>
                                              <p:pRg st="7" end="7"/>
                                            </p:txEl>
                                          </p:spTgt>
                                        </p:tgtEl>
                                        <p:attrNameLst>
                                          <p:attrName>style.visibility</p:attrName>
                                        </p:attrNameLst>
                                      </p:cBhvr>
                                      <p:to>
                                        <p:strVal val="visible"/>
                                      </p:to>
                                    </p:set>
                                    <p:animEffect transition="in" filter="fade">
                                      <p:cBhvr>
                                        <p:cTn id="42" dur="500"/>
                                        <p:tgtEl>
                                          <p:spTgt spid="430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011">
                                            <p:txEl>
                                              <p:pRg st="8" end="8"/>
                                            </p:txEl>
                                          </p:spTgt>
                                        </p:tgtEl>
                                        <p:attrNameLst>
                                          <p:attrName>style.visibility</p:attrName>
                                        </p:attrNameLst>
                                      </p:cBhvr>
                                      <p:to>
                                        <p:strVal val="visible"/>
                                      </p:to>
                                    </p:set>
                                    <p:animEffect transition="in" filter="fade">
                                      <p:cBhvr>
                                        <p:cTn id="47" dur="500"/>
                                        <p:tgtEl>
                                          <p:spTgt spid="430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011">
                                            <p:txEl>
                                              <p:pRg st="9" end="9"/>
                                            </p:txEl>
                                          </p:spTgt>
                                        </p:tgtEl>
                                        <p:attrNameLst>
                                          <p:attrName>style.visibility</p:attrName>
                                        </p:attrNameLst>
                                      </p:cBhvr>
                                      <p:to>
                                        <p:strVal val="visible"/>
                                      </p:to>
                                    </p:set>
                                    <p:animEffect transition="in" filter="fade">
                                      <p:cBhvr>
                                        <p:cTn id="52" dur="500"/>
                                        <p:tgtEl>
                                          <p:spTgt spid="430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5609" name="Rectangle 2560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Title 1">
            <a:extLst>
              <a:ext uri="{FF2B5EF4-FFF2-40B4-BE49-F238E27FC236}">
                <a16:creationId xmlns:a16="http://schemas.microsoft.com/office/drawing/2014/main" id="{E8E5CA20-5BA5-48E1-B979-FCDE61EB6440}"/>
              </a:ext>
            </a:extLst>
          </p:cNvPr>
          <p:cNvSpPr>
            <a:spLocks noGrp="1"/>
          </p:cNvSpPr>
          <p:nvPr>
            <p:ph type="title"/>
          </p:nvPr>
        </p:nvSpPr>
        <p:spPr>
          <a:xfrm>
            <a:off x="1088684" y="804519"/>
            <a:ext cx="7202456" cy="1049235"/>
          </a:xfrm>
        </p:spPr>
        <p:txBody>
          <a:bodyPr>
            <a:normAutofit/>
          </a:bodyPr>
          <a:lstStyle/>
          <a:p>
            <a:pPr eaLnBrk="1" hangingPunct="1"/>
            <a:r>
              <a:rPr lang="en-US" altLang="en-US" dirty="0"/>
              <a:t>UNIFIED PROSECUTORIAL SYSTEM</a:t>
            </a:r>
          </a:p>
        </p:txBody>
      </p:sp>
      <p:cxnSp>
        <p:nvCxnSpPr>
          <p:cNvPr id="25611" name="Straight Connector 256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5613" name="Rectangle 256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5604" name="Content Placeholder 2">
            <a:extLst>
              <a:ext uri="{FF2B5EF4-FFF2-40B4-BE49-F238E27FC236}">
                <a16:creationId xmlns:a16="http://schemas.microsoft.com/office/drawing/2014/main" id="{A9A20D3B-F44B-D004-5EC6-9666125115ED}"/>
              </a:ext>
            </a:extLst>
          </p:cNvPr>
          <p:cNvGraphicFramePr>
            <a:graphicFrameLocks noGrp="1"/>
          </p:cNvGraphicFramePr>
          <p:nvPr>
            <p:ph idx="1"/>
            <p:extLst>
              <p:ext uri="{D42A27DB-BD31-4B8C-83A1-F6EECF244321}">
                <p14:modId xmlns:p14="http://schemas.microsoft.com/office/powerpoint/2010/main" val="329813516"/>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8B59BB0B-5D03-4B06-C31F-1D81E57092F5}"/>
              </a:ext>
            </a:extLst>
          </p:cNvPr>
          <p:cNvSpPr>
            <a:spLocks noGrp="1"/>
          </p:cNvSpPr>
          <p:nvPr>
            <p:ph type="title"/>
          </p:nvPr>
        </p:nvSpPr>
        <p:spPr>
          <a:xfrm>
            <a:off x="1088684" y="804519"/>
            <a:ext cx="7202456" cy="1049235"/>
          </a:xfrm>
        </p:spPr>
        <p:txBody>
          <a:bodyPr>
            <a:normAutofit/>
          </a:bodyPr>
          <a:lstStyle/>
          <a:p>
            <a:pPr eaLnBrk="1" hangingPunct="1"/>
            <a:r>
              <a:rPr lang="en-US" altLang="en-US" dirty="0"/>
              <a:t>What’s NOT in the budget?</a:t>
            </a:r>
          </a:p>
        </p:txBody>
      </p:sp>
      <p:sp>
        <p:nvSpPr>
          <p:cNvPr id="43011" name="Content Placeholder 2">
            <a:extLst>
              <a:ext uri="{FF2B5EF4-FFF2-40B4-BE49-F238E27FC236}">
                <a16:creationId xmlns:a16="http://schemas.microsoft.com/office/drawing/2014/main" id="{FDC63CCF-B485-CD94-4C19-D5F7365474DF}"/>
              </a:ext>
            </a:extLst>
          </p:cNvPr>
          <p:cNvSpPr>
            <a:spLocks noGrp="1"/>
          </p:cNvSpPr>
          <p:nvPr>
            <p:ph idx="1"/>
          </p:nvPr>
        </p:nvSpPr>
        <p:spPr>
          <a:xfrm>
            <a:off x="1088684" y="2015734"/>
            <a:ext cx="4646838" cy="3450613"/>
          </a:xfrm>
        </p:spPr>
        <p:txBody>
          <a:bodyPr>
            <a:normAutofit/>
          </a:bodyPr>
          <a:lstStyle/>
          <a:p>
            <a:pPr lvl="1" eaLnBrk="1" hangingPunct="1">
              <a:lnSpc>
                <a:spcPct val="110000"/>
              </a:lnSpc>
              <a:spcAft>
                <a:spcPts val="1200"/>
              </a:spcAft>
              <a:buBlip>
                <a:blip r:embed="rId2">
                  <a:extLst>
                    <a:ext uri="{96DAC541-7B7A-43D3-8B79-37D633B846F1}">
                      <asvg:svgBlip xmlns:asvg="http://schemas.microsoft.com/office/drawing/2016/SVG/main" r:embed="rId3"/>
                    </a:ext>
                  </a:extLst>
                </a:blip>
              </a:buBlip>
            </a:pPr>
            <a:r>
              <a:rPr lang="en-US" altLang="en-US" sz="1800" dirty="0"/>
              <a:t>Out of State Training (Not approved by PAC)</a:t>
            </a:r>
          </a:p>
          <a:p>
            <a:pPr lvl="1" eaLnBrk="1" hangingPunct="1">
              <a:lnSpc>
                <a:spcPct val="110000"/>
              </a:lnSpc>
              <a:spcAft>
                <a:spcPts val="1200"/>
              </a:spcAft>
              <a:buBlip>
                <a:blip r:embed="rId2">
                  <a:extLst>
                    <a:ext uri="{96DAC541-7B7A-43D3-8B79-37D633B846F1}">
                      <asvg:svgBlip xmlns:asvg="http://schemas.microsoft.com/office/drawing/2016/SVG/main" r:embed="rId3"/>
                    </a:ext>
                  </a:extLst>
                </a:blip>
              </a:buBlip>
            </a:pPr>
            <a:r>
              <a:rPr lang="en-US" altLang="en-US" sz="1800" dirty="0"/>
              <a:t>Local Bar Dues or Dues to other Criminal Justice Organizations</a:t>
            </a:r>
          </a:p>
          <a:p>
            <a:pPr lvl="1" eaLnBrk="1" hangingPunct="1">
              <a:lnSpc>
                <a:spcPct val="110000"/>
              </a:lnSpc>
              <a:spcAft>
                <a:spcPts val="1200"/>
              </a:spcAft>
              <a:buBlip>
                <a:blip r:embed="rId2">
                  <a:extLst>
                    <a:ext uri="{96DAC541-7B7A-43D3-8B79-37D633B846F1}">
                      <asvg:svgBlip xmlns:asvg="http://schemas.microsoft.com/office/drawing/2016/SVG/main" r:embed="rId3"/>
                    </a:ext>
                  </a:extLst>
                </a:blip>
              </a:buBlip>
            </a:pPr>
            <a:r>
              <a:rPr lang="en-US" altLang="en-US" sz="1800" dirty="0"/>
              <a:t>Personal Cell phones</a:t>
            </a:r>
          </a:p>
          <a:p>
            <a:pPr lvl="1" eaLnBrk="1" hangingPunct="1">
              <a:lnSpc>
                <a:spcPct val="110000"/>
              </a:lnSpc>
            </a:pPr>
            <a:endParaRPr lang="en-US" altLang="en-US" dirty="0"/>
          </a:p>
        </p:txBody>
      </p:sp>
      <p:pic>
        <p:nvPicPr>
          <p:cNvPr id="85009" name="Graphic 85008" descr="No sign with solid fill">
            <a:extLst>
              <a:ext uri="{FF2B5EF4-FFF2-40B4-BE49-F238E27FC236}">
                <a16:creationId xmlns:a16="http://schemas.microsoft.com/office/drawing/2014/main" id="{AE26270C-B0C8-1E53-97CD-CA45A85F1B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96567" y="2643754"/>
            <a:ext cx="2194573" cy="2194573"/>
          </a:xfrm>
          <a:prstGeom prst="rect">
            <a:avLst/>
          </a:prstGeom>
        </p:spPr>
      </p:pic>
    </p:spTree>
    <p:extLst>
      <p:ext uri="{BB962C8B-B14F-4D97-AF65-F5344CB8AC3E}">
        <p14:creationId xmlns:p14="http://schemas.microsoft.com/office/powerpoint/2010/main" val="1378534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fade">
                                      <p:cBhvr>
                                        <p:cTn id="12" dur="500"/>
                                        <p:tgtEl>
                                          <p:spTgt spid="43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fade">
                                      <p:cBhvr>
                                        <p:cTn id="17" dur="500"/>
                                        <p:tgtEl>
                                          <p:spTgt spid="43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290D-4618-352D-8C64-524CC2477F99}"/>
              </a:ext>
            </a:extLst>
          </p:cNvPr>
          <p:cNvSpPr>
            <a:spLocks noGrp="1"/>
          </p:cNvSpPr>
          <p:nvPr>
            <p:ph type="title"/>
          </p:nvPr>
        </p:nvSpPr>
        <p:spPr/>
        <p:txBody>
          <a:bodyPr/>
          <a:lstStyle/>
          <a:p>
            <a:r>
              <a:rPr lang="en-US" dirty="0"/>
              <a:t>More Notes about operating</a:t>
            </a:r>
          </a:p>
        </p:txBody>
      </p:sp>
      <p:sp>
        <p:nvSpPr>
          <p:cNvPr id="3" name="Content Placeholder 2">
            <a:extLst>
              <a:ext uri="{FF2B5EF4-FFF2-40B4-BE49-F238E27FC236}">
                <a16:creationId xmlns:a16="http://schemas.microsoft.com/office/drawing/2014/main" id="{E6D3AFBE-FBD4-67FD-3E4F-B792BF8BE301}"/>
              </a:ext>
            </a:extLst>
          </p:cNvPr>
          <p:cNvSpPr>
            <a:spLocks noGrp="1"/>
          </p:cNvSpPr>
          <p:nvPr>
            <p:ph idx="1"/>
          </p:nvPr>
        </p:nvSpPr>
        <p:spPr/>
        <p:txBody>
          <a:bodyPr>
            <a:normAutofit lnSpcReduction="10000"/>
          </a:bodyPr>
          <a:lstStyle/>
          <a:p>
            <a:pPr marL="0" indent="0">
              <a:buNone/>
            </a:pPr>
            <a:r>
              <a:rPr lang="en-US" dirty="0"/>
              <a:t>Reimbursements:</a:t>
            </a:r>
          </a:p>
          <a:p>
            <a:pPr marL="0" indent="0">
              <a:buNone/>
            </a:pPr>
            <a:r>
              <a:rPr lang="en-US" dirty="0"/>
              <a:t>Determination of percentages for reimbursements will be recertified on a periodic basis as directed by the Council</a:t>
            </a:r>
          </a:p>
          <a:p>
            <a:pPr marL="0" indent="0">
              <a:buNone/>
            </a:pPr>
            <a:r>
              <a:rPr lang="en-US" dirty="0"/>
              <a:t>Child Support and other already reimbursed expenditures are NOT ALLOWABLE from UPS funds.</a:t>
            </a:r>
          </a:p>
          <a:p>
            <a:pPr marL="0" indent="0">
              <a:buNone/>
            </a:pPr>
            <a:endParaRPr lang="en-US" dirty="0"/>
          </a:p>
          <a:p>
            <a:pPr marL="0" indent="0">
              <a:buNone/>
            </a:pPr>
            <a:r>
              <a:rPr lang="en-US" i="1" dirty="0"/>
              <a:t>The Operating Budget is set at $8,000.  It cannot be reallocated to Personnel and vice versa.</a:t>
            </a:r>
          </a:p>
        </p:txBody>
      </p:sp>
    </p:spTree>
    <p:extLst>
      <p:ext uri="{BB962C8B-B14F-4D97-AF65-F5344CB8AC3E}">
        <p14:creationId xmlns:p14="http://schemas.microsoft.com/office/powerpoint/2010/main" val="315751782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950DDCD3-70F7-AEB4-CB35-81905BEBEF1C}"/>
              </a:ext>
            </a:extLst>
          </p:cNvPr>
          <p:cNvSpPr>
            <a:spLocks noGrp="1"/>
          </p:cNvSpPr>
          <p:nvPr>
            <p:ph type="title"/>
          </p:nvPr>
        </p:nvSpPr>
        <p:spPr>
          <a:xfrm>
            <a:off x="457200" y="457200"/>
            <a:ext cx="7315200" cy="1154113"/>
          </a:xfrm>
        </p:spPr>
        <p:txBody>
          <a:bodyPr/>
          <a:lstStyle/>
          <a:p>
            <a:pPr eaLnBrk="1" hangingPunct="1"/>
            <a:r>
              <a:rPr lang="en-US" altLang="en-US"/>
              <a:t>Technology</a:t>
            </a:r>
          </a:p>
        </p:txBody>
      </p:sp>
      <p:sp>
        <p:nvSpPr>
          <p:cNvPr id="22531" name="Content Placeholder 2">
            <a:extLst>
              <a:ext uri="{FF2B5EF4-FFF2-40B4-BE49-F238E27FC236}">
                <a16:creationId xmlns:a16="http://schemas.microsoft.com/office/drawing/2014/main" id="{B5BE87D8-D66A-36D9-0EEB-B2B6C6EB1987}"/>
              </a:ext>
            </a:extLst>
          </p:cNvPr>
          <p:cNvSpPr>
            <a:spLocks noGrp="1"/>
          </p:cNvSpPr>
          <p:nvPr>
            <p:ph idx="1"/>
          </p:nvPr>
        </p:nvSpPr>
        <p:spPr>
          <a:xfrm>
            <a:off x="1066800" y="2286000"/>
            <a:ext cx="7620000" cy="4267200"/>
          </a:xfrm>
        </p:spPr>
        <p:txBody>
          <a:bodyPr rtlCol="0">
            <a:normAutofit/>
          </a:bodyPr>
          <a:lstStyle/>
          <a:p>
            <a:pPr indent="-182880" eaLnBrk="1" fontAlgn="auto" hangingPunct="1">
              <a:spcAft>
                <a:spcPts val="0"/>
              </a:spcAft>
              <a:buFont typeface="Wingdings" charset="2"/>
              <a:buChar char="§"/>
              <a:defRPr/>
            </a:pPr>
            <a:r>
              <a:rPr lang="en-US" dirty="0">
                <a:solidFill>
                  <a:schemeClr val="tx1">
                    <a:lumMod val="75000"/>
                    <a:lumOff val="25000"/>
                  </a:schemeClr>
                </a:solidFill>
              </a:rPr>
              <a:t>If you don’t read email, get a staff person who will read emails so that you will know what is going on.</a:t>
            </a:r>
          </a:p>
          <a:p>
            <a:pPr indent="-182880" eaLnBrk="1" fontAlgn="auto" hangingPunct="1">
              <a:spcAft>
                <a:spcPts val="0"/>
              </a:spcAft>
              <a:buFont typeface="Wingdings" charset="2"/>
              <a:buChar char="§"/>
              <a:defRPr/>
            </a:pPr>
            <a:r>
              <a:rPr lang="en-US" dirty="0">
                <a:solidFill>
                  <a:srgbClr val="FF0000"/>
                </a:solidFill>
              </a:rPr>
              <a:t>PAC provided computers/equipment must be used for criminal prosecution duties only.</a:t>
            </a:r>
          </a:p>
          <a:p>
            <a:pPr indent="-182880" eaLnBrk="1" fontAlgn="auto" hangingPunct="1">
              <a:spcAft>
                <a:spcPts val="0"/>
              </a:spcAft>
              <a:buFont typeface="Wingdings" charset="2"/>
              <a:buChar char="§"/>
              <a:defRPr/>
            </a:pPr>
            <a:r>
              <a:rPr lang="en-US" dirty="0">
                <a:solidFill>
                  <a:schemeClr val="tx1">
                    <a:lumMod val="75000"/>
                    <a:lumOff val="25000"/>
                  </a:schemeClr>
                </a:solidFill>
              </a:rPr>
              <a:t>Be aware of phishing emails.  When in doubt – assume it’s bad.</a:t>
            </a:r>
          </a:p>
          <a:p>
            <a:pPr indent="-182880" eaLnBrk="1" fontAlgn="auto" hangingPunct="1">
              <a:spcAft>
                <a:spcPts val="0"/>
              </a:spcAft>
              <a:buFont typeface="Wingdings" charset="2"/>
              <a:buChar char="§"/>
              <a:defRPr/>
            </a:pPr>
            <a:r>
              <a:rPr lang="en-US" dirty="0">
                <a:solidFill>
                  <a:schemeClr val="tx1">
                    <a:lumMod val="75000"/>
                    <a:lumOff val="25000"/>
                  </a:schemeClr>
                </a:solidFill>
              </a:rPr>
              <a:t>USE THE HELP DESK EMAIL – do not email/call/text staff directly</a:t>
            </a:r>
          </a:p>
          <a:p>
            <a:pPr indent="-182880" eaLnBrk="1" fontAlgn="auto" hangingPunct="1">
              <a:spcAft>
                <a:spcPts val="0"/>
              </a:spcAft>
              <a:buFont typeface="Wingdings" charset="2"/>
              <a:buChar char="§"/>
              <a:defRPr/>
            </a:pPr>
            <a:r>
              <a:rPr lang="en-US" dirty="0">
                <a:solidFill>
                  <a:schemeClr val="tx1">
                    <a:lumMod val="75000"/>
                    <a:lumOff val="25000"/>
                  </a:schemeClr>
                </a:solidFill>
              </a:rPr>
              <a:t>Do NOT request assistance with personal equipment/software.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p:cTn id="7" dur="500" fill="hold"/>
                                        <p:tgtEl>
                                          <p:spTgt spid="22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53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2531">
                                            <p:txEl>
                                              <p:pRg st="1" end="1"/>
                                            </p:txEl>
                                          </p:spTgt>
                                        </p:tgtEl>
                                        <p:attrNameLst>
                                          <p:attrName>style.visibility</p:attrName>
                                        </p:attrNameLst>
                                      </p:cBhvr>
                                      <p:to>
                                        <p:strVal val="visible"/>
                                      </p:to>
                                    </p:set>
                                    <p:anim calcmode="lin" valueType="num">
                                      <p:cBhvr>
                                        <p:cTn id="14" dur="500" fill="hold"/>
                                        <p:tgtEl>
                                          <p:spTgt spid="225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5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5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531">
                                            <p:txEl>
                                              <p:pRg st="2" end="2"/>
                                            </p:txEl>
                                          </p:spTgt>
                                        </p:tgtEl>
                                        <p:attrNameLst>
                                          <p:attrName>style.visibility</p:attrName>
                                        </p:attrNameLst>
                                      </p:cBhvr>
                                      <p:to>
                                        <p:strVal val="visible"/>
                                      </p:to>
                                    </p:set>
                                    <p:anim calcmode="lin" valueType="num">
                                      <p:cBhvr>
                                        <p:cTn id="21" dur="5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253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253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531">
                                            <p:txEl>
                                              <p:pRg st="3" end="3"/>
                                            </p:txEl>
                                          </p:spTgt>
                                        </p:tgtEl>
                                        <p:attrNameLst>
                                          <p:attrName>style.visibility</p:attrName>
                                        </p:attrNameLst>
                                      </p:cBhvr>
                                      <p:to>
                                        <p:strVal val="visible"/>
                                      </p:to>
                                    </p:set>
                                    <p:anim calcmode="lin" valueType="num">
                                      <p:cBhvr>
                                        <p:cTn id="28" dur="500" fill="hold"/>
                                        <p:tgtEl>
                                          <p:spTgt spid="2253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253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253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2531">
                                            <p:txEl>
                                              <p:pRg st="4" end="4"/>
                                            </p:txEl>
                                          </p:spTgt>
                                        </p:tgtEl>
                                        <p:attrNameLst>
                                          <p:attrName>style.visibility</p:attrName>
                                        </p:attrNameLst>
                                      </p:cBhvr>
                                      <p:to>
                                        <p:strVal val="visible"/>
                                      </p:to>
                                    </p:set>
                                    <p:anim calcmode="lin" valueType="num">
                                      <p:cBhvr>
                                        <p:cTn id="35" dur="500" fill="hold"/>
                                        <p:tgtEl>
                                          <p:spTgt spid="2253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2531">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2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2A015E61-90DD-32EF-AE6D-A4E4356546AB}"/>
              </a:ext>
            </a:extLst>
          </p:cNvPr>
          <p:cNvSpPr>
            <a:spLocks noGrp="1"/>
          </p:cNvSpPr>
          <p:nvPr>
            <p:ph type="title"/>
          </p:nvPr>
        </p:nvSpPr>
        <p:spPr/>
        <p:txBody>
          <a:bodyPr/>
          <a:lstStyle/>
          <a:p>
            <a:pPr eaLnBrk="1" hangingPunct="1"/>
            <a:r>
              <a:rPr lang="en-US" altLang="en-US"/>
              <a:t>CourtNet 2.0</a:t>
            </a:r>
          </a:p>
        </p:txBody>
      </p:sp>
      <p:sp>
        <p:nvSpPr>
          <p:cNvPr id="68611" name="Content Placeholder 2">
            <a:extLst>
              <a:ext uri="{FF2B5EF4-FFF2-40B4-BE49-F238E27FC236}">
                <a16:creationId xmlns:a16="http://schemas.microsoft.com/office/drawing/2014/main" id="{8CBB1A3E-2711-7B40-040A-A67ADB1AD042}"/>
              </a:ext>
            </a:extLst>
          </p:cNvPr>
          <p:cNvSpPr>
            <a:spLocks noGrp="1"/>
          </p:cNvSpPr>
          <p:nvPr>
            <p:ph idx="1"/>
          </p:nvPr>
        </p:nvSpPr>
        <p:spPr/>
        <p:txBody>
          <a:bodyPr>
            <a:normAutofit/>
          </a:bodyPr>
          <a:lstStyle/>
          <a:p>
            <a:pPr indent="-182880" eaLnBrk="1" fontAlgn="auto" hangingPunct="1">
              <a:spcAft>
                <a:spcPts val="0"/>
              </a:spcAft>
              <a:buFont typeface="Wingdings" charset="2"/>
              <a:buChar char="§"/>
              <a:defRPr/>
            </a:pPr>
            <a:r>
              <a:rPr lang="en-US" dirty="0">
                <a:solidFill>
                  <a:schemeClr val="tx1">
                    <a:lumMod val="75000"/>
                    <a:lumOff val="25000"/>
                  </a:schemeClr>
                </a:solidFill>
              </a:rPr>
              <a:t>PAC Administers users accounts for Unified Prosecutorial System employees ONLY</a:t>
            </a:r>
          </a:p>
          <a:p>
            <a:pPr indent="-182880" eaLnBrk="1" fontAlgn="auto" hangingPunct="1">
              <a:spcAft>
                <a:spcPts val="0"/>
              </a:spcAft>
              <a:buFont typeface="Wingdings" charset="2"/>
              <a:buChar char="§"/>
              <a:defRPr/>
            </a:pPr>
            <a:r>
              <a:rPr lang="en-US" dirty="0">
                <a:solidFill>
                  <a:schemeClr val="tx1">
                    <a:lumMod val="75000"/>
                    <a:lumOff val="25000"/>
                  </a:schemeClr>
                </a:solidFill>
              </a:rPr>
              <a:t>Elected officials must request accounts for UPS employees</a:t>
            </a:r>
          </a:p>
          <a:p>
            <a:pPr indent="-182880" eaLnBrk="1" fontAlgn="auto" hangingPunct="1">
              <a:spcAft>
                <a:spcPts val="0"/>
              </a:spcAft>
              <a:buFont typeface="Wingdings" charset="2"/>
              <a:buChar char="§"/>
              <a:defRPr/>
            </a:pPr>
            <a:r>
              <a:rPr lang="en-US" dirty="0">
                <a:solidFill>
                  <a:schemeClr val="tx1">
                    <a:lumMod val="75000"/>
                    <a:lumOff val="25000"/>
                  </a:schemeClr>
                </a:solidFill>
              </a:rPr>
              <a:t>It’s not free - $10/user/month – included in the budget</a:t>
            </a:r>
          </a:p>
          <a:p>
            <a:pPr marL="45720" indent="0" eaLnBrk="1" fontAlgn="auto" hangingPunct="1">
              <a:spcAft>
                <a:spcPts val="0"/>
              </a:spcAft>
              <a:buFont typeface="Wingdings" charset="2"/>
              <a:buNone/>
              <a:defRPr/>
            </a:pPr>
            <a:endParaRPr lang="en-US" dirty="0">
              <a:solidFill>
                <a:schemeClr val="tx1">
                  <a:lumMod val="75000"/>
                  <a:lumOff val="25000"/>
                </a:schemeClr>
              </a:solidFill>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ABBDBC68-1226-290B-7906-5787F8E737FC}"/>
              </a:ext>
            </a:extLst>
          </p:cNvPr>
          <p:cNvSpPr>
            <a:spLocks noGrp="1"/>
          </p:cNvSpPr>
          <p:nvPr>
            <p:ph type="title" idx="4294967295"/>
          </p:nvPr>
        </p:nvSpPr>
        <p:spPr>
          <a:xfrm>
            <a:off x="609600" y="804863"/>
            <a:ext cx="8534400" cy="1049337"/>
          </a:xfrm>
        </p:spPr>
        <p:txBody>
          <a:bodyPr/>
          <a:lstStyle/>
          <a:p>
            <a:pPr eaLnBrk="1" hangingPunct="1"/>
            <a:r>
              <a:rPr lang="en-US" altLang="en-US" dirty="0"/>
              <a:t>PAC Intranet</a:t>
            </a:r>
          </a:p>
        </p:txBody>
      </p:sp>
      <p:sp>
        <p:nvSpPr>
          <p:cNvPr id="41987" name="Content Placeholder 2">
            <a:extLst>
              <a:ext uri="{FF2B5EF4-FFF2-40B4-BE49-F238E27FC236}">
                <a16:creationId xmlns:a16="http://schemas.microsoft.com/office/drawing/2014/main" id="{5B1A6849-439D-501F-FF69-3A639725F579}"/>
              </a:ext>
            </a:extLst>
          </p:cNvPr>
          <p:cNvSpPr>
            <a:spLocks noGrp="1"/>
          </p:cNvSpPr>
          <p:nvPr>
            <p:ph idx="4294967295"/>
          </p:nvPr>
        </p:nvSpPr>
        <p:spPr>
          <a:xfrm>
            <a:off x="990600" y="2016125"/>
            <a:ext cx="8153400" cy="3449638"/>
          </a:xfrm>
        </p:spPr>
        <p:txBody>
          <a:bodyPr rtlCol="0">
            <a:normAutofit/>
          </a:bodyPr>
          <a:lstStyle/>
          <a:p>
            <a:pPr indent="-182880" eaLnBrk="1" fontAlgn="auto" hangingPunct="1">
              <a:spcBef>
                <a:spcPts val="0"/>
              </a:spcBef>
              <a:spcAft>
                <a:spcPts val="600"/>
              </a:spcAft>
              <a:buFont typeface="Wingdings" charset="2"/>
              <a:buChar char="§"/>
              <a:defRPr/>
            </a:pPr>
            <a:r>
              <a:rPr lang="en-US" sz="1800" dirty="0">
                <a:solidFill>
                  <a:schemeClr val="tx1">
                    <a:lumMod val="75000"/>
                    <a:lumOff val="25000"/>
                  </a:schemeClr>
                </a:solidFill>
              </a:rPr>
              <a:t>All PAC forms available on Intranet</a:t>
            </a:r>
          </a:p>
          <a:p>
            <a:pPr indent="-182880" eaLnBrk="1" fontAlgn="auto" hangingPunct="1">
              <a:spcBef>
                <a:spcPts val="0"/>
              </a:spcBef>
              <a:spcAft>
                <a:spcPts val="600"/>
              </a:spcAft>
              <a:buFont typeface="Wingdings" charset="2"/>
              <a:buChar char="§"/>
              <a:defRPr/>
            </a:pPr>
            <a:r>
              <a:rPr lang="en-US" sz="1800" dirty="0">
                <a:solidFill>
                  <a:schemeClr val="tx1">
                    <a:lumMod val="75000"/>
                    <a:lumOff val="25000"/>
                  </a:schemeClr>
                </a:solidFill>
              </a:rPr>
              <a:t>All Application packets must be UPLOADED at the link on the Intranet</a:t>
            </a:r>
          </a:p>
          <a:p>
            <a:pPr indent="-182880" eaLnBrk="1" fontAlgn="auto" hangingPunct="1">
              <a:spcBef>
                <a:spcPts val="0"/>
              </a:spcBef>
              <a:spcAft>
                <a:spcPts val="600"/>
              </a:spcAft>
              <a:buFont typeface="Wingdings" charset="2"/>
              <a:buChar char="§"/>
              <a:defRPr/>
            </a:pPr>
            <a:r>
              <a:rPr lang="en-US" sz="1800" dirty="0">
                <a:solidFill>
                  <a:schemeClr val="tx1">
                    <a:lumMod val="75000"/>
                    <a:lumOff val="25000"/>
                  </a:schemeClr>
                </a:solidFill>
              </a:rPr>
              <a:t>Most email alerts posted to Intranet too</a:t>
            </a:r>
          </a:p>
          <a:p>
            <a:pPr indent="-182880" eaLnBrk="1" fontAlgn="auto" hangingPunct="1">
              <a:spcBef>
                <a:spcPts val="0"/>
              </a:spcBef>
              <a:spcAft>
                <a:spcPts val="600"/>
              </a:spcAft>
              <a:buFont typeface="Wingdings" charset="2"/>
              <a:buChar char="§"/>
              <a:defRPr/>
            </a:pPr>
            <a:r>
              <a:rPr lang="en-US" sz="1800" dirty="0">
                <a:solidFill>
                  <a:schemeClr val="tx1">
                    <a:lumMod val="75000"/>
                    <a:lumOff val="25000"/>
                  </a:schemeClr>
                </a:solidFill>
              </a:rPr>
              <a:t>Information on Trainings, Deadlines, Breaking News, </a:t>
            </a:r>
            <a:r>
              <a:rPr lang="en-US" sz="1800" dirty="0" err="1">
                <a:solidFill>
                  <a:schemeClr val="tx1">
                    <a:lumMod val="75000"/>
                    <a:lumOff val="25000"/>
                  </a:schemeClr>
                </a:solidFill>
              </a:rPr>
              <a:t>etc</a:t>
            </a:r>
            <a:endParaRPr lang="en-US" sz="1800" dirty="0">
              <a:solidFill>
                <a:schemeClr val="tx1">
                  <a:lumMod val="75000"/>
                  <a:lumOff val="25000"/>
                </a:schemeClr>
              </a:solidFill>
            </a:endParaRPr>
          </a:p>
          <a:p>
            <a:pPr indent="-182880" eaLnBrk="1" fontAlgn="auto" hangingPunct="1">
              <a:spcBef>
                <a:spcPts val="0"/>
              </a:spcBef>
              <a:spcAft>
                <a:spcPts val="600"/>
              </a:spcAft>
              <a:buFont typeface="Wingdings" charset="2"/>
              <a:buChar char="§"/>
              <a:defRPr/>
            </a:pPr>
            <a:r>
              <a:rPr lang="en-US" sz="1800" dirty="0">
                <a:solidFill>
                  <a:schemeClr val="tx1">
                    <a:lumMod val="75000"/>
                    <a:lumOff val="25000"/>
                  </a:schemeClr>
                </a:solidFill>
              </a:rPr>
              <a:t>Resources galore!</a:t>
            </a:r>
          </a:p>
          <a:p>
            <a:pPr indent="-182880" eaLnBrk="1" fontAlgn="auto" hangingPunct="1">
              <a:spcBef>
                <a:spcPts val="0"/>
              </a:spcBef>
              <a:spcAft>
                <a:spcPts val="600"/>
              </a:spcAft>
              <a:buFont typeface="Wingdings" charset="2"/>
              <a:buChar char="§"/>
              <a:defRPr/>
            </a:pPr>
            <a:r>
              <a:rPr lang="en-US" sz="1800" dirty="0">
                <a:solidFill>
                  <a:schemeClr val="tx1">
                    <a:lumMod val="75000"/>
                    <a:lumOff val="25000"/>
                  </a:schemeClr>
                </a:solidFill>
              </a:rPr>
              <a:t>Operating and Asset Forfeiture Account information</a:t>
            </a:r>
          </a:p>
          <a:p>
            <a:pPr indent="-182880" eaLnBrk="1" fontAlgn="auto" hangingPunct="1">
              <a:spcBef>
                <a:spcPts val="0"/>
              </a:spcBef>
              <a:spcAft>
                <a:spcPts val="600"/>
              </a:spcAft>
              <a:buFont typeface="Wingdings" charset="2"/>
              <a:buChar char="§"/>
              <a:defRPr/>
            </a:pPr>
            <a:r>
              <a:rPr lang="en-US" sz="1800" dirty="0">
                <a:solidFill>
                  <a:schemeClr val="tx1">
                    <a:lumMod val="75000"/>
                    <a:lumOff val="25000"/>
                  </a:schemeClr>
                </a:solidFill>
              </a:rPr>
              <a:t>Access Web Email – all UPS employees can use (jdoe@prosecutors.ky.gov)</a:t>
            </a:r>
          </a:p>
          <a:p>
            <a:pPr indent="-182880" eaLnBrk="1" fontAlgn="auto" hangingPunct="1">
              <a:spcBef>
                <a:spcPts val="0"/>
              </a:spcBef>
              <a:spcAft>
                <a:spcPts val="600"/>
              </a:spcAft>
              <a:buFont typeface="Wingdings" charset="2"/>
              <a:buChar char="§"/>
              <a:defRPr/>
            </a:pPr>
            <a:r>
              <a:rPr lang="en-US" sz="1800" dirty="0">
                <a:solidFill>
                  <a:schemeClr val="tx1">
                    <a:lumMod val="75000"/>
                    <a:lumOff val="25000"/>
                  </a:schemeClr>
                </a:solidFill>
              </a:rPr>
              <a:t>All UPS employees can have an Intranet Account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41987">
                                            <p:txEl>
                                              <p:pRg st="0" end="0"/>
                                            </p:txEl>
                                          </p:spTgt>
                                        </p:tgtEl>
                                        <p:attrNameLst>
                                          <p:attrName>style.color</p:attrName>
                                        </p:attrNameLst>
                                      </p:cBhvr>
                                      <p:to>
                                        <a:schemeClr val="bg1"/>
                                      </p:to>
                                    </p:animClr>
                                    <p:animClr clrSpc="rgb" dir="cw">
                                      <p:cBhvr>
                                        <p:cTn id="7" dur="250" autoRev="1" fill="remove"/>
                                        <p:tgtEl>
                                          <p:spTgt spid="41987">
                                            <p:txEl>
                                              <p:pRg st="0" end="0"/>
                                            </p:txEl>
                                          </p:spTgt>
                                        </p:tgtEl>
                                        <p:attrNameLst>
                                          <p:attrName>fillcolor</p:attrName>
                                        </p:attrNameLst>
                                      </p:cBhvr>
                                      <p:to>
                                        <a:schemeClr val="bg1"/>
                                      </p:to>
                                    </p:animClr>
                                    <p:set>
                                      <p:cBhvr>
                                        <p:cTn id="8" dur="250" autoRev="1" fill="remove"/>
                                        <p:tgtEl>
                                          <p:spTgt spid="41987">
                                            <p:txEl>
                                              <p:pRg st="0" end="0"/>
                                            </p:txEl>
                                          </p:spTgt>
                                        </p:tgtEl>
                                        <p:attrNameLst>
                                          <p:attrName>fill.type</p:attrName>
                                        </p:attrNameLst>
                                      </p:cBhvr>
                                      <p:to>
                                        <p:strVal val="solid"/>
                                      </p:to>
                                    </p:set>
                                    <p:set>
                                      <p:cBhvr>
                                        <p:cTn id="9" dur="250" autoRev="1" fill="remove"/>
                                        <p:tgtEl>
                                          <p:spTgt spid="41987">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41987">
                                            <p:txEl>
                                              <p:pRg st="1" end="1"/>
                                            </p:txEl>
                                          </p:spTgt>
                                        </p:tgtEl>
                                        <p:attrNameLst>
                                          <p:attrName>style.color</p:attrName>
                                        </p:attrNameLst>
                                      </p:cBhvr>
                                      <p:to>
                                        <a:schemeClr val="bg1"/>
                                      </p:to>
                                    </p:animClr>
                                    <p:animClr clrSpc="rgb" dir="cw">
                                      <p:cBhvr>
                                        <p:cTn id="14" dur="250" autoRev="1" fill="remove"/>
                                        <p:tgtEl>
                                          <p:spTgt spid="41987">
                                            <p:txEl>
                                              <p:pRg st="1" end="1"/>
                                            </p:txEl>
                                          </p:spTgt>
                                        </p:tgtEl>
                                        <p:attrNameLst>
                                          <p:attrName>fillcolor</p:attrName>
                                        </p:attrNameLst>
                                      </p:cBhvr>
                                      <p:to>
                                        <a:schemeClr val="bg1"/>
                                      </p:to>
                                    </p:animClr>
                                    <p:set>
                                      <p:cBhvr>
                                        <p:cTn id="15" dur="250" autoRev="1" fill="remove"/>
                                        <p:tgtEl>
                                          <p:spTgt spid="41987">
                                            <p:txEl>
                                              <p:pRg st="1" end="1"/>
                                            </p:txEl>
                                          </p:spTgt>
                                        </p:tgtEl>
                                        <p:attrNameLst>
                                          <p:attrName>fill.type</p:attrName>
                                        </p:attrNameLst>
                                      </p:cBhvr>
                                      <p:to>
                                        <p:strVal val="solid"/>
                                      </p:to>
                                    </p:set>
                                    <p:set>
                                      <p:cBhvr>
                                        <p:cTn id="16" dur="250" autoRev="1" fill="remove"/>
                                        <p:tgtEl>
                                          <p:spTgt spid="41987">
                                            <p:txEl>
                                              <p:pRg st="1" end="1"/>
                                            </p:txEl>
                                          </p:spTgt>
                                        </p:tgtEl>
                                        <p:attrNameLst>
                                          <p:attrName>fill.on</p:attrName>
                                        </p:attrNameLst>
                                      </p:cBhvr>
                                      <p:to>
                                        <p:strVal val="tru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41987">
                                            <p:txEl>
                                              <p:pRg st="2" end="2"/>
                                            </p:txEl>
                                          </p:spTgt>
                                        </p:tgtEl>
                                        <p:attrNameLst>
                                          <p:attrName>style.color</p:attrName>
                                        </p:attrNameLst>
                                      </p:cBhvr>
                                      <p:to>
                                        <a:schemeClr val="bg1"/>
                                      </p:to>
                                    </p:animClr>
                                    <p:animClr clrSpc="rgb" dir="cw">
                                      <p:cBhvr>
                                        <p:cTn id="21" dur="250" autoRev="1" fill="remove"/>
                                        <p:tgtEl>
                                          <p:spTgt spid="41987">
                                            <p:txEl>
                                              <p:pRg st="2" end="2"/>
                                            </p:txEl>
                                          </p:spTgt>
                                        </p:tgtEl>
                                        <p:attrNameLst>
                                          <p:attrName>fillcolor</p:attrName>
                                        </p:attrNameLst>
                                      </p:cBhvr>
                                      <p:to>
                                        <a:schemeClr val="bg1"/>
                                      </p:to>
                                    </p:animClr>
                                    <p:set>
                                      <p:cBhvr>
                                        <p:cTn id="22" dur="250" autoRev="1" fill="remove"/>
                                        <p:tgtEl>
                                          <p:spTgt spid="41987">
                                            <p:txEl>
                                              <p:pRg st="2" end="2"/>
                                            </p:txEl>
                                          </p:spTgt>
                                        </p:tgtEl>
                                        <p:attrNameLst>
                                          <p:attrName>fill.type</p:attrName>
                                        </p:attrNameLst>
                                      </p:cBhvr>
                                      <p:to>
                                        <p:strVal val="solid"/>
                                      </p:to>
                                    </p:set>
                                    <p:set>
                                      <p:cBhvr>
                                        <p:cTn id="23" dur="250" autoRev="1" fill="remove"/>
                                        <p:tgtEl>
                                          <p:spTgt spid="41987">
                                            <p:txEl>
                                              <p:pRg st="2" end="2"/>
                                            </p:txEl>
                                          </p:spTgt>
                                        </p:tgtEl>
                                        <p:attrNameLst>
                                          <p:attrName>fill.on</p:attrName>
                                        </p:attrNameLst>
                                      </p:cBhvr>
                                      <p:to>
                                        <p:strVal val="tru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mph" presetSubtype="0" fill="remove" nodeType="clickEffect">
                                  <p:stCondLst>
                                    <p:cond delay="0"/>
                                  </p:stCondLst>
                                  <p:childTnLst>
                                    <p:animClr clrSpc="rgb" dir="cw">
                                      <p:cBhvr override="childStyle">
                                        <p:cTn id="27" dur="250" autoRev="1" fill="remove"/>
                                        <p:tgtEl>
                                          <p:spTgt spid="41987">
                                            <p:txEl>
                                              <p:pRg st="3" end="3"/>
                                            </p:txEl>
                                          </p:spTgt>
                                        </p:tgtEl>
                                        <p:attrNameLst>
                                          <p:attrName>style.color</p:attrName>
                                        </p:attrNameLst>
                                      </p:cBhvr>
                                      <p:to>
                                        <a:schemeClr val="bg1"/>
                                      </p:to>
                                    </p:animClr>
                                    <p:animClr clrSpc="rgb" dir="cw">
                                      <p:cBhvr>
                                        <p:cTn id="28" dur="250" autoRev="1" fill="remove"/>
                                        <p:tgtEl>
                                          <p:spTgt spid="41987">
                                            <p:txEl>
                                              <p:pRg st="3" end="3"/>
                                            </p:txEl>
                                          </p:spTgt>
                                        </p:tgtEl>
                                        <p:attrNameLst>
                                          <p:attrName>fillcolor</p:attrName>
                                        </p:attrNameLst>
                                      </p:cBhvr>
                                      <p:to>
                                        <a:schemeClr val="bg1"/>
                                      </p:to>
                                    </p:animClr>
                                    <p:set>
                                      <p:cBhvr>
                                        <p:cTn id="29" dur="250" autoRev="1" fill="remove"/>
                                        <p:tgtEl>
                                          <p:spTgt spid="41987">
                                            <p:txEl>
                                              <p:pRg st="3" end="3"/>
                                            </p:txEl>
                                          </p:spTgt>
                                        </p:tgtEl>
                                        <p:attrNameLst>
                                          <p:attrName>fill.type</p:attrName>
                                        </p:attrNameLst>
                                      </p:cBhvr>
                                      <p:to>
                                        <p:strVal val="solid"/>
                                      </p:to>
                                    </p:set>
                                    <p:set>
                                      <p:cBhvr>
                                        <p:cTn id="30" dur="250" autoRev="1" fill="remove"/>
                                        <p:tgtEl>
                                          <p:spTgt spid="41987">
                                            <p:txEl>
                                              <p:pRg st="3" end="3"/>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7" presetClass="emph" presetSubtype="0" fill="remove" nodeType="clickEffect">
                                  <p:stCondLst>
                                    <p:cond delay="0"/>
                                  </p:stCondLst>
                                  <p:childTnLst>
                                    <p:animClr clrSpc="rgb" dir="cw">
                                      <p:cBhvr override="childStyle">
                                        <p:cTn id="34" dur="250" autoRev="1" fill="remove"/>
                                        <p:tgtEl>
                                          <p:spTgt spid="41987">
                                            <p:txEl>
                                              <p:pRg st="4" end="4"/>
                                            </p:txEl>
                                          </p:spTgt>
                                        </p:tgtEl>
                                        <p:attrNameLst>
                                          <p:attrName>style.color</p:attrName>
                                        </p:attrNameLst>
                                      </p:cBhvr>
                                      <p:to>
                                        <a:schemeClr val="bg1"/>
                                      </p:to>
                                    </p:animClr>
                                    <p:animClr clrSpc="rgb" dir="cw">
                                      <p:cBhvr>
                                        <p:cTn id="35" dur="250" autoRev="1" fill="remove"/>
                                        <p:tgtEl>
                                          <p:spTgt spid="41987">
                                            <p:txEl>
                                              <p:pRg st="4" end="4"/>
                                            </p:txEl>
                                          </p:spTgt>
                                        </p:tgtEl>
                                        <p:attrNameLst>
                                          <p:attrName>fillcolor</p:attrName>
                                        </p:attrNameLst>
                                      </p:cBhvr>
                                      <p:to>
                                        <a:schemeClr val="bg1"/>
                                      </p:to>
                                    </p:animClr>
                                    <p:set>
                                      <p:cBhvr>
                                        <p:cTn id="36" dur="250" autoRev="1" fill="remove"/>
                                        <p:tgtEl>
                                          <p:spTgt spid="41987">
                                            <p:txEl>
                                              <p:pRg st="4" end="4"/>
                                            </p:txEl>
                                          </p:spTgt>
                                        </p:tgtEl>
                                        <p:attrNameLst>
                                          <p:attrName>fill.type</p:attrName>
                                        </p:attrNameLst>
                                      </p:cBhvr>
                                      <p:to>
                                        <p:strVal val="solid"/>
                                      </p:to>
                                    </p:set>
                                    <p:set>
                                      <p:cBhvr>
                                        <p:cTn id="37" dur="250" autoRev="1" fill="remove"/>
                                        <p:tgtEl>
                                          <p:spTgt spid="41987">
                                            <p:txEl>
                                              <p:pRg st="4" end="4"/>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7" presetClass="emph" presetSubtype="0" fill="remove" nodeType="clickEffect">
                                  <p:stCondLst>
                                    <p:cond delay="0"/>
                                  </p:stCondLst>
                                  <p:childTnLst>
                                    <p:animClr clrSpc="rgb" dir="cw">
                                      <p:cBhvr override="childStyle">
                                        <p:cTn id="41" dur="250" autoRev="1" fill="remove"/>
                                        <p:tgtEl>
                                          <p:spTgt spid="41987">
                                            <p:txEl>
                                              <p:pRg st="5" end="5"/>
                                            </p:txEl>
                                          </p:spTgt>
                                        </p:tgtEl>
                                        <p:attrNameLst>
                                          <p:attrName>style.color</p:attrName>
                                        </p:attrNameLst>
                                      </p:cBhvr>
                                      <p:to>
                                        <a:schemeClr val="bg1"/>
                                      </p:to>
                                    </p:animClr>
                                    <p:animClr clrSpc="rgb" dir="cw">
                                      <p:cBhvr>
                                        <p:cTn id="42" dur="250" autoRev="1" fill="remove"/>
                                        <p:tgtEl>
                                          <p:spTgt spid="41987">
                                            <p:txEl>
                                              <p:pRg st="5" end="5"/>
                                            </p:txEl>
                                          </p:spTgt>
                                        </p:tgtEl>
                                        <p:attrNameLst>
                                          <p:attrName>fillcolor</p:attrName>
                                        </p:attrNameLst>
                                      </p:cBhvr>
                                      <p:to>
                                        <a:schemeClr val="bg1"/>
                                      </p:to>
                                    </p:animClr>
                                    <p:set>
                                      <p:cBhvr>
                                        <p:cTn id="43" dur="250" autoRev="1" fill="remove"/>
                                        <p:tgtEl>
                                          <p:spTgt spid="41987">
                                            <p:txEl>
                                              <p:pRg st="5" end="5"/>
                                            </p:txEl>
                                          </p:spTgt>
                                        </p:tgtEl>
                                        <p:attrNameLst>
                                          <p:attrName>fill.type</p:attrName>
                                        </p:attrNameLst>
                                      </p:cBhvr>
                                      <p:to>
                                        <p:strVal val="solid"/>
                                      </p:to>
                                    </p:set>
                                    <p:set>
                                      <p:cBhvr>
                                        <p:cTn id="44" dur="250" autoRev="1" fill="remove"/>
                                        <p:tgtEl>
                                          <p:spTgt spid="41987">
                                            <p:txEl>
                                              <p:pRg st="5" end="5"/>
                                            </p:txEl>
                                          </p:spTgt>
                                        </p:tgtEl>
                                        <p:attrNameLst>
                                          <p:attrName>fill.on</p:attrName>
                                        </p:attrNameLst>
                                      </p:cBhvr>
                                      <p:to>
                                        <p:strVal val="tru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mph" presetSubtype="0" fill="remove" nodeType="clickEffect">
                                  <p:stCondLst>
                                    <p:cond delay="0"/>
                                  </p:stCondLst>
                                  <p:childTnLst>
                                    <p:animClr clrSpc="rgb" dir="cw">
                                      <p:cBhvr override="childStyle">
                                        <p:cTn id="48" dur="250" autoRev="1" fill="remove"/>
                                        <p:tgtEl>
                                          <p:spTgt spid="41987">
                                            <p:txEl>
                                              <p:pRg st="6" end="6"/>
                                            </p:txEl>
                                          </p:spTgt>
                                        </p:tgtEl>
                                        <p:attrNameLst>
                                          <p:attrName>style.color</p:attrName>
                                        </p:attrNameLst>
                                      </p:cBhvr>
                                      <p:to>
                                        <a:schemeClr val="bg1"/>
                                      </p:to>
                                    </p:animClr>
                                    <p:animClr clrSpc="rgb" dir="cw">
                                      <p:cBhvr>
                                        <p:cTn id="49" dur="250" autoRev="1" fill="remove"/>
                                        <p:tgtEl>
                                          <p:spTgt spid="41987">
                                            <p:txEl>
                                              <p:pRg st="6" end="6"/>
                                            </p:txEl>
                                          </p:spTgt>
                                        </p:tgtEl>
                                        <p:attrNameLst>
                                          <p:attrName>fillcolor</p:attrName>
                                        </p:attrNameLst>
                                      </p:cBhvr>
                                      <p:to>
                                        <a:schemeClr val="bg1"/>
                                      </p:to>
                                    </p:animClr>
                                    <p:set>
                                      <p:cBhvr>
                                        <p:cTn id="50" dur="250" autoRev="1" fill="remove"/>
                                        <p:tgtEl>
                                          <p:spTgt spid="41987">
                                            <p:txEl>
                                              <p:pRg st="6" end="6"/>
                                            </p:txEl>
                                          </p:spTgt>
                                        </p:tgtEl>
                                        <p:attrNameLst>
                                          <p:attrName>fill.type</p:attrName>
                                        </p:attrNameLst>
                                      </p:cBhvr>
                                      <p:to>
                                        <p:strVal val="solid"/>
                                      </p:to>
                                    </p:set>
                                    <p:set>
                                      <p:cBhvr>
                                        <p:cTn id="51" dur="250" autoRev="1" fill="remove"/>
                                        <p:tgtEl>
                                          <p:spTgt spid="41987">
                                            <p:txEl>
                                              <p:pRg st="6" end="6"/>
                                            </p:txEl>
                                          </p:spTgt>
                                        </p:tgtEl>
                                        <p:attrNameLst>
                                          <p:attrName>fill.on</p:attrName>
                                        </p:attrNameLst>
                                      </p:cBhvr>
                                      <p:to>
                                        <p:strVal val="tru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mph" presetSubtype="0" fill="remove" nodeType="clickEffect">
                                  <p:stCondLst>
                                    <p:cond delay="0"/>
                                  </p:stCondLst>
                                  <p:childTnLst>
                                    <p:animClr clrSpc="rgb" dir="cw">
                                      <p:cBhvr override="childStyle">
                                        <p:cTn id="55" dur="250" autoRev="1" fill="remove"/>
                                        <p:tgtEl>
                                          <p:spTgt spid="41987">
                                            <p:txEl>
                                              <p:pRg st="7" end="7"/>
                                            </p:txEl>
                                          </p:spTgt>
                                        </p:tgtEl>
                                        <p:attrNameLst>
                                          <p:attrName>style.color</p:attrName>
                                        </p:attrNameLst>
                                      </p:cBhvr>
                                      <p:to>
                                        <a:schemeClr val="bg1"/>
                                      </p:to>
                                    </p:animClr>
                                    <p:animClr clrSpc="rgb" dir="cw">
                                      <p:cBhvr>
                                        <p:cTn id="56" dur="250" autoRev="1" fill="remove"/>
                                        <p:tgtEl>
                                          <p:spTgt spid="41987">
                                            <p:txEl>
                                              <p:pRg st="7" end="7"/>
                                            </p:txEl>
                                          </p:spTgt>
                                        </p:tgtEl>
                                        <p:attrNameLst>
                                          <p:attrName>fillcolor</p:attrName>
                                        </p:attrNameLst>
                                      </p:cBhvr>
                                      <p:to>
                                        <a:schemeClr val="bg1"/>
                                      </p:to>
                                    </p:animClr>
                                    <p:set>
                                      <p:cBhvr>
                                        <p:cTn id="57" dur="250" autoRev="1" fill="remove"/>
                                        <p:tgtEl>
                                          <p:spTgt spid="41987">
                                            <p:txEl>
                                              <p:pRg st="7" end="7"/>
                                            </p:txEl>
                                          </p:spTgt>
                                        </p:tgtEl>
                                        <p:attrNameLst>
                                          <p:attrName>fill.type</p:attrName>
                                        </p:attrNameLst>
                                      </p:cBhvr>
                                      <p:to>
                                        <p:strVal val="solid"/>
                                      </p:to>
                                    </p:set>
                                    <p:set>
                                      <p:cBhvr>
                                        <p:cTn id="58" dur="250" autoRev="1" fill="remove"/>
                                        <p:tgtEl>
                                          <p:spTgt spid="41987">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8" name="Straight Connector 2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3B1FED6-3DED-BB60-39F1-34F6DB70378B}"/>
              </a:ext>
            </a:extLst>
          </p:cNvPr>
          <p:cNvPicPr>
            <a:picLocks noChangeAspect="1"/>
          </p:cNvPicPr>
          <p:nvPr/>
        </p:nvPicPr>
        <p:blipFill>
          <a:blip r:embed="rId3"/>
          <a:stretch>
            <a:fillRect/>
          </a:stretch>
        </p:blipFill>
        <p:spPr>
          <a:xfrm>
            <a:off x="1516153" y="1029196"/>
            <a:ext cx="6111465" cy="4035073"/>
          </a:xfrm>
          <a:prstGeom prst="rect">
            <a:avLst/>
          </a:prstGeom>
        </p:spPr>
      </p:pic>
    </p:spTree>
  </p:cSld>
  <p:clrMapOvr>
    <a:overrideClrMapping bg1="dk1" tx1="lt1" bg2="dk2" tx2="lt2" accent1="accent1" accent2="accent2" accent3="accent3" accent4="accent4" accent5="accent5" accent6="accent6" hlink="hlink" folHlink="folHlink"/>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3EEE868A-8A50-4201-6CD7-46258FB7C561}"/>
              </a:ext>
            </a:extLst>
          </p:cNvPr>
          <p:cNvSpPr>
            <a:spLocks noGrp="1"/>
          </p:cNvSpPr>
          <p:nvPr>
            <p:ph type="title"/>
          </p:nvPr>
        </p:nvSpPr>
        <p:spPr>
          <a:xfrm>
            <a:off x="685800" y="533400"/>
            <a:ext cx="7315200" cy="990600"/>
          </a:xfrm>
        </p:spPr>
        <p:txBody>
          <a:bodyPr/>
          <a:lstStyle/>
          <a:p>
            <a:pPr eaLnBrk="1" hangingPunct="1"/>
            <a:r>
              <a:rPr lang="en-US" altLang="en-US"/>
              <a:t>Inventory</a:t>
            </a:r>
          </a:p>
        </p:txBody>
      </p:sp>
      <p:sp>
        <p:nvSpPr>
          <p:cNvPr id="44035" name="Content Placeholder 2">
            <a:extLst>
              <a:ext uri="{FF2B5EF4-FFF2-40B4-BE49-F238E27FC236}">
                <a16:creationId xmlns:a16="http://schemas.microsoft.com/office/drawing/2014/main" id="{FBB64C11-1D15-1CC3-3DD5-B5CF2E2209CF}"/>
              </a:ext>
            </a:extLst>
          </p:cNvPr>
          <p:cNvSpPr>
            <a:spLocks noGrp="1"/>
          </p:cNvSpPr>
          <p:nvPr>
            <p:ph idx="1"/>
          </p:nvPr>
        </p:nvSpPr>
        <p:spPr>
          <a:xfrm>
            <a:off x="914400" y="2286000"/>
            <a:ext cx="7086600" cy="3641725"/>
          </a:xfrm>
        </p:spPr>
        <p:txBody>
          <a:bodyPr rtlCol="0">
            <a:normAutofit fontScale="85000" lnSpcReduction="20000"/>
          </a:bodyPr>
          <a:lstStyle/>
          <a:p>
            <a:pPr indent="-182880" eaLnBrk="1" fontAlgn="auto" hangingPunct="1">
              <a:spcAft>
                <a:spcPts val="0"/>
              </a:spcAft>
              <a:buFont typeface="Wingdings" charset="2"/>
              <a:buChar char="§"/>
              <a:defRPr/>
            </a:pPr>
            <a:r>
              <a:rPr lang="en-US" dirty="0">
                <a:solidFill>
                  <a:schemeClr val="tx1">
                    <a:lumMod val="75000"/>
                    <a:lumOff val="25000"/>
                  </a:schemeClr>
                </a:solidFill>
              </a:rPr>
              <a:t>Items purchased through </a:t>
            </a:r>
            <a:r>
              <a:rPr lang="en-US" dirty="0">
                <a:solidFill>
                  <a:schemeClr val="tx2">
                    <a:lumMod val="60000"/>
                    <a:lumOff val="40000"/>
                  </a:schemeClr>
                </a:solidFill>
              </a:rPr>
              <a:t>PAC MUST be used for criminal prosecution duties ONLY</a:t>
            </a:r>
          </a:p>
          <a:p>
            <a:pPr marL="45720" indent="0" eaLnBrk="1" fontAlgn="auto" hangingPunct="1">
              <a:spcAft>
                <a:spcPts val="0"/>
              </a:spcAft>
              <a:buNone/>
              <a:defRPr/>
            </a:pPr>
            <a:endParaRPr lang="en-US" dirty="0">
              <a:solidFill>
                <a:schemeClr val="tx1">
                  <a:lumMod val="75000"/>
                  <a:lumOff val="25000"/>
                </a:schemeClr>
              </a:solidFill>
            </a:endParaRPr>
          </a:p>
          <a:p>
            <a:pPr indent="-182880" eaLnBrk="1" fontAlgn="auto" hangingPunct="1">
              <a:spcAft>
                <a:spcPts val="0"/>
              </a:spcAft>
              <a:buFont typeface="Wingdings" charset="2"/>
              <a:buChar char="§"/>
              <a:defRPr/>
            </a:pPr>
            <a:r>
              <a:rPr lang="en-US" dirty="0">
                <a:solidFill>
                  <a:schemeClr val="tx1">
                    <a:lumMod val="75000"/>
                    <a:lumOff val="25000"/>
                  </a:schemeClr>
                </a:solidFill>
              </a:rPr>
              <a:t>If items are broken/obsolete and you wish to discard – check with PAC staff first</a:t>
            </a:r>
          </a:p>
          <a:p>
            <a:pPr marL="502920" lvl="1" indent="-182880" eaLnBrk="1" fontAlgn="auto" hangingPunct="1">
              <a:spcAft>
                <a:spcPts val="0"/>
              </a:spcAft>
              <a:buFont typeface="Wingdings" charset="2"/>
              <a:buChar char="§"/>
              <a:defRPr/>
            </a:pPr>
            <a:r>
              <a:rPr lang="en-US" dirty="0">
                <a:solidFill>
                  <a:schemeClr val="tx1">
                    <a:lumMod val="75000"/>
                    <a:lumOff val="25000"/>
                  </a:schemeClr>
                </a:solidFill>
              </a:rPr>
              <a:t>Computer towers must be returned to PAC</a:t>
            </a:r>
          </a:p>
          <a:p>
            <a:pPr marL="502920" lvl="1" indent="-182880" eaLnBrk="1" fontAlgn="auto" hangingPunct="1">
              <a:spcAft>
                <a:spcPts val="0"/>
              </a:spcAft>
              <a:buFont typeface="Wingdings" charset="2"/>
              <a:buChar char="§"/>
              <a:defRPr/>
            </a:pPr>
            <a:r>
              <a:rPr lang="en-US" dirty="0">
                <a:solidFill>
                  <a:schemeClr val="tx1">
                    <a:lumMod val="75000"/>
                    <a:lumOff val="25000"/>
                  </a:schemeClr>
                </a:solidFill>
              </a:rPr>
              <a:t>Items cannot be “purchased” for use by private entities</a:t>
            </a:r>
          </a:p>
          <a:p>
            <a:pPr marL="502920" lvl="1" indent="-182880" eaLnBrk="1" fontAlgn="auto" hangingPunct="1">
              <a:spcAft>
                <a:spcPts val="0"/>
              </a:spcAft>
              <a:buFont typeface="Wingdings" charset="2"/>
              <a:buChar char="§"/>
              <a:defRPr/>
            </a:pPr>
            <a:r>
              <a:rPr lang="en-US" dirty="0">
                <a:solidFill>
                  <a:schemeClr val="tx1">
                    <a:lumMod val="75000"/>
                    <a:lumOff val="25000"/>
                  </a:schemeClr>
                </a:solidFill>
              </a:rPr>
              <a:t>Items can be donated with proper approvals</a:t>
            </a:r>
          </a:p>
          <a:p>
            <a:pPr marL="160020" indent="-182880" eaLnBrk="1" fontAlgn="auto" hangingPunct="1">
              <a:spcAft>
                <a:spcPts val="0"/>
              </a:spcAft>
              <a:buFont typeface="Wingdings" charset="2"/>
              <a:buChar char="§"/>
              <a:defRPr/>
            </a:pPr>
            <a:endParaRPr lang="en-US" dirty="0">
              <a:solidFill>
                <a:schemeClr val="tx1">
                  <a:lumMod val="75000"/>
                  <a:lumOff val="25000"/>
                </a:schemeClr>
              </a:solidFill>
            </a:endParaRPr>
          </a:p>
          <a:p>
            <a:pPr marL="160020" indent="-182880" eaLnBrk="1" fontAlgn="auto" hangingPunct="1">
              <a:spcAft>
                <a:spcPts val="0"/>
              </a:spcAft>
              <a:buFont typeface="Wingdings" charset="2"/>
              <a:buChar char="§"/>
              <a:defRPr/>
            </a:pPr>
            <a:r>
              <a:rPr lang="en-US" dirty="0">
                <a:solidFill>
                  <a:schemeClr val="tx1">
                    <a:lumMod val="75000"/>
                    <a:lumOff val="25000"/>
                  </a:schemeClr>
                </a:solidFill>
              </a:rPr>
              <a:t>Computers are purchased with 5 year warranties – contact PAC before ordering service or replacing/taking out of service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circle(in)">
                                      <p:cBhvr>
                                        <p:cTn id="7" dur="20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circle(in)">
                                      <p:cBhvr>
                                        <p:cTn id="12" dur="2000"/>
                                        <p:tgtEl>
                                          <p:spTgt spid="44035">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4035">
                                            <p:txEl>
                                              <p:pRg st="3" end="3"/>
                                            </p:txEl>
                                          </p:spTgt>
                                        </p:tgtEl>
                                        <p:attrNameLst>
                                          <p:attrName>style.visibility</p:attrName>
                                        </p:attrNameLst>
                                      </p:cBhvr>
                                      <p:to>
                                        <p:strVal val="visible"/>
                                      </p:to>
                                    </p:set>
                                    <p:animEffect transition="in" filter="circle(in)">
                                      <p:cBhvr>
                                        <p:cTn id="15" dur="2000"/>
                                        <p:tgtEl>
                                          <p:spTgt spid="44035">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4035">
                                            <p:txEl>
                                              <p:pRg st="4" end="4"/>
                                            </p:txEl>
                                          </p:spTgt>
                                        </p:tgtEl>
                                        <p:attrNameLst>
                                          <p:attrName>style.visibility</p:attrName>
                                        </p:attrNameLst>
                                      </p:cBhvr>
                                      <p:to>
                                        <p:strVal val="visible"/>
                                      </p:to>
                                    </p:set>
                                    <p:animEffect transition="in" filter="circle(in)">
                                      <p:cBhvr>
                                        <p:cTn id="18" dur="2000"/>
                                        <p:tgtEl>
                                          <p:spTgt spid="44035">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44035">
                                            <p:txEl>
                                              <p:pRg st="5" end="5"/>
                                            </p:txEl>
                                          </p:spTgt>
                                        </p:tgtEl>
                                        <p:attrNameLst>
                                          <p:attrName>style.visibility</p:attrName>
                                        </p:attrNameLst>
                                      </p:cBhvr>
                                      <p:to>
                                        <p:strVal val="visible"/>
                                      </p:to>
                                    </p:set>
                                    <p:animEffect transition="in" filter="circle(in)">
                                      <p:cBhvr>
                                        <p:cTn id="21" dur="2000"/>
                                        <p:tgtEl>
                                          <p:spTgt spid="44035">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44035">
                                            <p:txEl>
                                              <p:pRg st="7" end="7"/>
                                            </p:txEl>
                                          </p:spTgt>
                                        </p:tgtEl>
                                        <p:attrNameLst>
                                          <p:attrName>style.visibility</p:attrName>
                                        </p:attrNameLst>
                                      </p:cBhvr>
                                      <p:to>
                                        <p:strVal val="visible"/>
                                      </p:to>
                                    </p:set>
                                    <p:animEffect transition="in" filter="circle(in)">
                                      <p:cBhvr>
                                        <p:cTn id="26" dur="2000"/>
                                        <p:tgtEl>
                                          <p:spTgt spid="440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E357-26F1-2819-805D-B9FD3F63FE34}"/>
              </a:ext>
            </a:extLst>
          </p:cNvPr>
          <p:cNvSpPr>
            <a:spLocks noGrp="1"/>
          </p:cNvSpPr>
          <p:nvPr>
            <p:ph type="title"/>
          </p:nvPr>
        </p:nvSpPr>
        <p:spPr/>
        <p:txBody>
          <a:bodyPr/>
          <a:lstStyle/>
          <a:p>
            <a:r>
              <a:rPr lang="en-US" dirty="0"/>
              <a:t>So you need something?</a:t>
            </a:r>
          </a:p>
        </p:txBody>
      </p:sp>
      <p:sp>
        <p:nvSpPr>
          <p:cNvPr id="3" name="Content Placeholder 2">
            <a:extLst>
              <a:ext uri="{FF2B5EF4-FFF2-40B4-BE49-F238E27FC236}">
                <a16:creationId xmlns:a16="http://schemas.microsoft.com/office/drawing/2014/main" id="{0B07BB09-A100-E204-2B64-D13F50230F5A}"/>
              </a:ext>
            </a:extLst>
          </p:cNvPr>
          <p:cNvSpPr>
            <a:spLocks noGrp="1"/>
          </p:cNvSpPr>
          <p:nvPr>
            <p:ph sz="half" idx="1"/>
          </p:nvPr>
        </p:nvSpPr>
        <p:spPr/>
        <p:txBody>
          <a:bodyPr>
            <a:normAutofit fontScale="77500" lnSpcReduction="20000"/>
          </a:bodyPr>
          <a:lstStyle/>
          <a:p>
            <a:pPr marL="0" indent="0">
              <a:buNone/>
            </a:pPr>
            <a:r>
              <a:rPr lang="en-US" b="1" dirty="0"/>
              <a:t>Supplies </a:t>
            </a:r>
          </a:p>
          <a:p>
            <a:r>
              <a:rPr lang="en-US" dirty="0"/>
              <a:t>Email Supplies@prosecutors.ky.gov</a:t>
            </a:r>
          </a:p>
          <a:p>
            <a:r>
              <a:rPr lang="en-US" dirty="0"/>
              <a:t>One account per office for </a:t>
            </a:r>
          </a:p>
          <a:p>
            <a:pPr lvl="1"/>
            <a:r>
              <a:rPr lang="en-US" dirty="0"/>
              <a:t>Office Depot</a:t>
            </a:r>
          </a:p>
          <a:p>
            <a:pPr lvl="1"/>
            <a:r>
              <a:rPr lang="en-US" dirty="0" err="1"/>
              <a:t>Baumannn</a:t>
            </a:r>
            <a:r>
              <a:rPr lang="en-US" dirty="0"/>
              <a:t> (Janitorial)</a:t>
            </a:r>
          </a:p>
          <a:p>
            <a:r>
              <a:rPr lang="en-US" dirty="0"/>
              <a:t>Send orders no more than monthly</a:t>
            </a:r>
          </a:p>
          <a:p>
            <a:r>
              <a:rPr lang="en-US" dirty="0"/>
              <a:t>Prior approval and/or AF needed for items not on contract</a:t>
            </a:r>
          </a:p>
        </p:txBody>
      </p:sp>
      <p:sp>
        <p:nvSpPr>
          <p:cNvPr id="4" name="Content Placeholder 3">
            <a:extLst>
              <a:ext uri="{FF2B5EF4-FFF2-40B4-BE49-F238E27FC236}">
                <a16:creationId xmlns:a16="http://schemas.microsoft.com/office/drawing/2014/main" id="{3D2BE279-064B-769A-D3B0-6D3B2BC5986E}"/>
              </a:ext>
            </a:extLst>
          </p:cNvPr>
          <p:cNvSpPr>
            <a:spLocks noGrp="1"/>
          </p:cNvSpPr>
          <p:nvPr>
            <p:ph sz="half" idx="2"/>
          </p:nvPr>
        </p:nvSpPr>
        <p:spPr/>
        <p:txBody>
          <a:bodyPr>
            <a:normAutofit fontScale="77500" lnSpcReduction="20000"/>
          </a:bodyPr>
          <a:lstStyle/>
          <a:p>
            <a:pPr marL="0" indent="0">
              <a:buNone/>
            </a:pPr>
            <a:r>
              <a:rPr lang="en-US" sz="2100" b="1" dirty="0"/>
              <a:t>Printing</a:t>
            </a:r>
          </a:p>
          <a:p>
            <a:r>
              <a:rPr lang="en-US" dirty="0"/>
              <a:t>Send letter requesting and SAMPLE via email to: </a:t>
            </a:r>
            <a:r>
              <a:rPr lang="en-US" dirty="0">
                <a:hlinkClick r:id="rId2"/>
              </a:rPr>
              <a:t>Supplies@prosecutors.ky.gov</a:t>
            </a:r>
            <a:endParaRPr lang="en-US" dirty="0"/>
          </a:p>
          <a:p>
            <a:endParaRPr lang="en-US" dirty="0"/>
          </a:p>
          <a:p>
            <a:pPr marL="0" indent="0">
              <a:buNone/>
            </a:pPr>
            <a:r>
              <a:rPr lang="en-US" sz="2100" b="1" dirty="0"/>
              <a:t>Postage</a:t>
            </a:r>
          </a:p>
          <a:p>
            <a:r>
              <a:rPr lang="en-US" sz="2100" dirty="0"/>
              <a:t>Send request to </a:t>
            </a:r>
            <a:r>
              <a:rPr lang="en-US" sz="2100" dirty="0">
                <a:hlinkClick r:id="rId3"/>
              </a:rPr>
              <a:t>Bills@prosecutors.ky.gov</a:t>
            </a:r>
            <a:endParaRPr lang="en-US" sz="2100" dirty="0"/>
          </a:p>
          <a:p>
            <a:r>
              <a:rPr lang="en-US" sz="2100" dirty="0"/>
              <a:t>Can use Stamps.com</a:t>
            </a:r>
          </a:p>
        </p:txBody>
      </p:sp>
    </p:spTree>
    <p:extLst>
      <p:ext uri="{BB962C8B-B14F-4D97-AF65-F5344CB8AC3E}">
        <p14:creationId xmlns:p14="http://schemas.microsoft.com/office/powerpoint/2010/main" val="89708189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E357-26F1-2819-805D-B9FD3F63FE34}"/>
              </a:ext>
            </a:extLst>
          </p:cNvPr>
          <p:cNvSpPr>
            <a:spLocks noGrp="1"/>
          </p:cNvSpPr>
          <p:nvPr>
            <p:ph type="title"/>
          </p:nvPr>
        </p:nvSpPr>
        <p:spPr/>
        <p:txBody>
          <a:bodyPr/>
          <a:lstStyle/>
          <a:p>
            <a:r>
              <a:rPr lang="en-US" dirty="0"/>
              <a:t>So you need something else?</a:t>
            </a:r>
          </a:p>
        </p:txBody>
      </p:sp>
      <p:sp>
        <p:nvSpPr>
          <p:cNvPr id="3" name="Content Placeholder 2">
            <a:extLst>
              <a:ext uri="{FF2B5EF4-FFF2-40B4-BE49-F238E27FC236}">
                <a16:creationId xmlns:a16="http://schemas.microsoft.com/office/drawing/2014/main" id="{0B07BB09-A100-E204-2B64-D13F50230F5A}"/>
              </a:ext>
            </a:extLst>
          </p:cNvPr>
          <p:cNvSpPr>
            <a:spLocks noGrp="1"/>
          </p:cNvSpPr>
          <p:nvPr>
            <p:ph sz="half" idx="1"/>
          </p:nvPr>
        </p:nvSpPr>
        <p:spPr/>
        <p:txBody>
          <a:bodyPr>
            <a:normAutofit fontScale="70000" lnSpcReduction="20000"/>
          </a:bodyPr>
          <a:lstStyle/>
          <a:p>
            <a:pPr marL="0" indent="0">
              <a:buNone/>
            </a:pPr>
            <a:r>
              <a:rPr lang="en-US" b="1" dirty="0"/>
              <a:t>Equipment</a:t>
            </a:r>
          </a:p>
          <a:p>
            <a:r>
              <a:rPr lang="en-US" dirty="0"/>
              <a:t>Email </a:t>
            </a:r>
            <a:r>
              <a:rPr lang="en-US" dirty="0">
                <a:hlinkClick r:id="rId2"/>
              </a:rPr>
              <a:t>Mcarr@prosecutors.ky.gov</a:t>
            </a:r>
            <a:r>
              <a:rPr lang="en-US" dirty="0"/>
              <a:t> – he will advise you on how to request</a:t>
            </a:r>
          </a:p>
          <a:p>
            <a:r>
              <a:rPr lang="en-US" dirty="0"/>
              <a:t>If the cost of the equipment will exceed your budget, include an AF expenditure form (if you have funds)</a:t>
            </a:r>
          </a:p>
          <a:p>
            <a:r>
              <a:rPr lang="en-US" dirty="0"/>
              <a:t>Computers/Laptops are only replaced when requested and they’ve reached end of warranty period</a:t>
            </a:r>
          </a:p>
        </p:txBody>
      </p:sp>
      <p:sp>
        <p:nvSpPr>
          <p:cNvPr id="4" name="Content Placeholder 3">
            <a:extLst>
              <a:ext uri="{FF2B5EF4-FFF2-40B4-BE49-F238E27FC236}">
                <a16:creationId xmlns:a16="http://schemas.microsoft.com/office/drawing/2014/main" id="{3D2BE279-064B-769A-D3B0-6D3B2BC5986E}"/>
              </a:ext>
            </a:extLst>
          </p:cNvPr>
          <p:cNvSpPr>
            <a:spLocks noGrp="1"/>
          </p:cNvSpPr>
          <p:nvPr>
            <p:ph sz="half" idx="2"/>
          </p:nvPr>
        </p:nvSpPr>
        <p:spPr/>
        <p:txBody>
          <a:bodyPr>
            <a:normAutofit fontScale="70000" lnSpcReduction="20000"/>
          </a:bodyPr>
          <a:lstStyle/>
          <a:p>
            <a:pPr marL="0" indent="0">
              <a:buNone/>
            </a:pPr>
            <a:r>
              <a:rPr lang="en-US" sz="2100" b="1" dirty="0"/>
              <a:t>Furniture</a:t>
            </a:r>
          </a:p>
          <a:p>
            <a:r>
              <a:rPr lang="en-US" dirty="0"/>
              <a:t>Send email to: </a:t>
            </a:r>
            <a:r>
              <a:rPr lang="en-US" dirty="0">
                <a:hlinkClick r:id="rId3"/>
              </a:rPr>
              <a:t>Supplies@prosecutors.ky.gov</a:t>
            </a:r>
            <a:endParaRPr lang="en-US" dirty="0"/>
          </a:p>
          <a:p>
            <a:pPr marL="0" indent="0">
              <a:buNone/>
            </a:pPr>
            <a:endParaRPr lang="en-US" dirty="0"/>
          </a:p>
          <a:p>
            <a:pPr marL="0" indent="0">
              <a:buNone/>
            </a:pPr>
            <a:endParaRPr lang="en-US" dirty="0"/>
          </a:p>
          <a:p>
            <a:pPr marL="0" indent="0">
              <a:buNone/>
            </a:pPr>
            <a:r>
              <a:rPr lang="en-US" dirty="0"/>
              <a:t>Something else?  Email BStokes@prosecutors.ky.gov</a:t>
            </a:r>
          </a:p>
        </p:txBody>
      </p:sp>
    </p:spTree>
    <p:extLst>
      <p:ext uri="{BB962C8B-B14F-4D97-AF65-F5344CB8AC3E}">
        <p14:creationId xmlns:p14="http://schemas.microsoft.com/office/powerpoint/2010/main" val="3200615190"/>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4999" name="Rectangle 8499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01" name="Rectangle 8500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46595"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Title 1">
            <a:extLst>
              <a:ext uri="{FF2B5EF4-FFF2-40B4-BE49-F238E27FC236}">
                <a16:creationId xmlns:a16="http://schemas.microsoft.com/office/drawing/2014/main" id="{8B59BB0B-5D03-4B06-C31F-1D81E57092F5}"/>
              </a:ext>
            </a:extLst>
          </p:cNvPr>
          <p:cNvSpPr>
            <a:spLocks noGrp="1"/>
          </p:cNvSpPr>
          <p:nvPr>
            <p:ph type="title"/>
          </p:nvPr>
        </p:nvSpPr>
        <p:spPr>
          <a:xfrm>
            <a:off x="637262" y="1240076"/>
            <a:ext cx="2045860" cy="4584527"/>
          </a:xfrm>
        </p:spPr>
        <p:txBody>
          <a:bodyPr>
            <a:normAutofit/>
          </a:bodyPr>
          <a:lstStyle/>
          <a:p>
            <a:pPr eaLnBrk="1" hangingPunct="1"/>
            <a:r>
              <a:rPr lang="en-US" altLang="en-US" dirty="0">
                <a:solidFill>
                  <a:srgbClr val="FFFFFF"/>
                </a:solidFill>
              </a:rPr>
              <a:t>Got a bill?</a:t>
            </a:r>
          </a:p>
        </p:txBody>
      </p:sp>
      <p:sp>
        <p:nvSpPr>
          <p:cNvPr id="43011" name="Content Placeholder 2">
            <a:extLst>
              <a:ext uri="{FF2B5EF4-FFF2-40B4-BE49-F238E27FC236}">
                <a16:creationId xmlns:a16="http://schemas.microsoft.com/office/drawing/2014/main" id="{FDC63CCF-B485-CD94-4C19-D5F7365474DF}"/>
              </a:ext>
            </a:extLst>
          </p:cNvPr>
          <p:cNvSpPr>
            <a:spLocks noGrp="1"/>
          </p:cNvSpPr>
          <p:nvPr>
            <p:ph idx="1"/>
          </p:nvPr>
        </p:nvSpPr>
        <p:spPr>
          <a:xfrm>
            <a:off x="3529195" y="1240077"/>
            <a:ext cx="4526120" cy="5084523"/>
          </a:xfrm>
        </p:spPr>
        <p:txBody>
          <a:bodyPr anchor="t">
            <a:normAutofit/>
          </a:bodyPr>
          <a:lstStyle/>
          <a:p>
            <a:pPr lvl="1"/>
            <a:r>
              <a:rPr lang="en-US" altLang="en-US" sz="1500" dirty="0"/>
              <a:t>All bills to be paid from your operating should be forwarded to </a:t>
            </a:r>
            <a:r>
              <a:rPr lang="en-US" altLang="en-US" sz="1500" dirty="0">
                <a:hlinkClick r:id="rId2"/>
              </a:rPr>
              <a:t>Bills@prosecutors.ky.gov</a:t>
            </a:r>
            <a:r>
              <a:rPr lang="en-US" altLang="en-US" sz="1500" dirty="0"/>
              <a:t>.</a:t>
            </a:r>
          </a:p>
          <a:p>
            <a:pPr lvl="1"/>
            <a:r>
              <a:rPr lang="en-US" altLang="en-US" sz="1500" dirty="0"/>
              <a:t>Initial to show you have reviewed and approve.</a:t>
            </a:r>
          </a:p>
          <a:p>
            <a:pPr lvl="1"/>
            <a:r>
              <a:rPr lang="en-US" altLang="en-US" sz="1500" dirty="0"/>
              <a:t>Got a bill and you don’t know why?  Email </a:t>
            </a:r>
            <a:r>
              <a:rPr lang="en-US" altLang="en-US" sz="1500" dirty="0">
                <a:hlinkClick r:id="rId2"/>
              </a:rPr>
              <a:t>Bills@prosecutors.ky.gov</a:t>
            </a:r>
            <a:endParaRPr lang="en-US" altLang="en-US" sz="1500" dirty="0"/>
          </a:p>
          <a:p>
            <a:pPr lvl="1"/>
            <a:r>
              <a:rPr lang="en-US" altLang="en-US" sz="1500" dirty="0"/>
              <a:t>Got a bill for subpoenaed records?  Email </a:t>
            </a:r>
            <a:r>
              <a:rPr lang="en-US" altLang="en-US" sz="1500" dirty="0">
                <a:hlinkClick r:id="rId3"/>
              </a:rPr>
              <a:t>Bstokes@prosecutors.ky.gov</a:t>
            </a:r>
            <a:endParaRPr lang="en-US" altLang="en-US" sz="1500" dirty="0"/>
          </a:p>
          <a:p>
            <a:pPr lvl="1"/>
            <a:r>
              <a:rPr lang="en-US" altLang="en-US" sz="1500" dirty="0"/>
              <a:t>Did you buy or pay for something for the office WITH pre-approval?  Send a completed expense reporting form (on Intranet), a copy of the pre-approval and a DETAILED receipt for reimbursement.  This form only works for the elected official. </a:t>
            </a:r>
          </a:p>
          <a:p>
            <a:pPr lvl="1"/>
            <a:r>
              <a:rPr lang="en-US" altLang="en-US" sz="1500" dirty="0"/>
              <a:t>Did you order or pay for something and forget to get PAC approval?  That bill might be yours to pay.  Email </a:t>
            </a:r>
            <a:r>
              <a:rPr lang="en-US" altLang="en-US" sz="1500" dirty="0">
                <a:hlinkClick r:id="rId3"/>
              </a:rPr>
              <a:t>Bstokes@prosecutors.ky.gov</a:t>
            </a:r>
            <a:endParaRPr lang="en-US" altLang="en-US" sz="1500" dirty="0"/>
          </a:p>
          <a:p>
            <a:pPr marL="457200" lvl="1" indent="0" eaLnBrk="1" hangingPunct="1">
              <a:buNone/>
            </a:pPr>
            <a:endParaRPr lang="en-US" altLang="en-US" sz="1500" dirty="0"/>
          </a:p>
        </p:txBody>
      </p:sp>
    </p:spTree>
    <p:extLst>
      <p:ext uri="{BB962C8B-B14F-4D97-AF65-F5344CB8AC3E}">
        <p14:creationId xmlns:p14="http://schemas.microsoft.com/office/powerpoint/2010/main" val="2536024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fade">
                                      <p:cBhvr>
                                        <p:cTn id="12" dur="500"/>
                                        <p:tgtEl>
                                          <p:spTgt spid="43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fade">
                                      <p:cBhvr>
                                        <p:cTn id="17" dur="500"/>
                                        <p:tgtEl>
                                          <p:spTgt spid="43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fade">
                                      <p:cBhvr>
                                        <p:cTn id="22" dur="500"/>
                                        <p:tgtEl>
                                          <p:spTgt spid="43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11">
                                            <p:txEl>
                                              <p:pRg st="4" end="4"/>
                                            </p:txEl>
                                          </p:spTgt>
                                        </p:tgtEl>
                                        <p:attrNameLst>
                                          <p:attrName>style.visibility</p:attrName>
                                        </p:attrNameLst>
                                      </p:cBhvr>
                                      <p:to>
                                        <p:strVal val="visible"/>
                                      </p:to>
                                    </p:set>
                                    <p:animEffect transition="in" filter="fade">
                                      <p:cBhvr>
                                        <p:cTn id="27" dur="500"/>
                                        <p:tgtEl>
                                          <p:spTgt spid="430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011">
                                            <p:txEl>
                                              <p:pRg st="5" end="5"/>
                                            </p:txEl>
                                          </p:spTgt>
                                        </p:tgtEl>
                                        <p:attrNameLst>
                                          <p:attrName>style.visibility</p:attrName>
                                        </p:attrNameLst>
                                      </p:cBhvr>
                                      <p:to>
                                        <p:strVal val="visible"/>
                                      </p:to>
                                    </p:set>
                                    <p:animEffect transition="in" filter="fade">
                                      <p:cBhvr>
                                        <p:cTn id="32" dur="500"/>
                                        <p:tgtEl>
                                          <p:spTgt spid="430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p:txBody>
          <a:bodyPr/>
          <a:lstStyle/>
          <a:p>
            <a:r>
              <a:rPr lang="en-US" dirty="0"/>
              <a:t>Members- total 13</a:t>
            </a:r>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a:xfrm>
            <a:off x="3773779" y="2168515"/>
            <a:ext cx="5256611" cy="3706638"/>
          </a:xfrm>
        </p:spPr>
        <p:txBody>
          <a:bodyPr>
            <a:normAutofit/>
          </a:bodyPr>
          <a:lstStyle/>
          <a:p>
            <a:r>
              <a:rPr lang="en-US" sz="1800" baseline="30000" dirty="0"/>
              <a:t>	</a:t>
            </a:r>
            <a:endParaRPr lang="en-US" sz="1800" dirty="0"/>
          </a:p>
          <a:p>
            <a:r>
              <a:rPr lang="en-US" dirty="0"/>
              <a:t>	</a:t>
            </a:r>
          </a:p>
        </p:txBody>
      </p:sp>
      <p:graphicFrame>
        <p:nvGraphicFramePr>
          <p:cNvPr id="4" name="Table 3">
            <a:extLst>
              <a:ext uri="{FF2B5EF4-FFF2-40B4-BE49-F238E27FC236}">
                <a16:creationId xmlns:a16="http://schemas.microsoft.com/office/drawing/2014/main" id="{AD81C435-D2AF-37E7-B411-5C0D5BA78C9E}"/>
              </a:ext>
            </a:extLst>
          </p:cNvPr>
          <p:cNvGraphicFramePr>
            <a:graphicFrameLocks noGrp="1"/>
          </p:cNvGraphicFramePr>
          <p:nvPr>
            <p:extLst>
              <p:ext uri="{D42A27DB-BD31-4B8C-83A1-F6EECF244321}">
                <p14:modId xmlns:p14="http://schemas.microsoft.com/office/powerpoint/2010/main" val="1771503574"/>
              </p:ext>
            </p:extLst>
          </p:nvPr>
        </p:nvGraphicFramePr>
        <p:xfrm>
          <a:off x="3813561" y="2168515"/>
          <a:ext cx="5216830" cy="1787452"/>
        </p:xfrm>
        <a:graphic>
          <a:graphicData uri="http://schemas.openxmlformats.org/drawingml/2006/table">
            <a:tbl>
              <a:tblPr firstRow="1" bandRow="1">
                <a:tableStyleId>{8A107856-5554-42FB-B03E-39F5DBC370BA}</a:tableStyleId>
              </a:tblPr>
              <a:tblGrid>
                <a:gridCol w="2579573">
                  <a:extLst>
                    <a:ext uri="{9D8B030D-6E8A-4147-A177-3AD203B41FA5}">
                      <a16:colId xmlns:a16="http://schemas.microsoft.com/office/drawing/2014/main" val="2494303473"/>
                    </a:ext>
                  </a:extLst>
                </a:gridCol>
                <a:gridCol w="2637257">
                  <a:extLst>
                    <a:ext uri="{9D8B030D-6E8A-4147-A177-3AD203B41FA5}">
                      <a16:colId xmlns:a16="http://schemas.microsoft.com/office/drawing/2014/main" val="3296941985"/>
                    </a:ext>
                  </a:extLst>
                </a:gridCol>
              </a:tblGrid>
              <a:tr h="425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Commonwealth’s</a:t>
                      </a:r>
                    </a:p>
                    <a:p>
                      <a:endParaRPr lang="en-US" sz="1000" dirty="0"/>
                    </a:p>
                  </a:txBody>
                  <a:tcPr marL="68580" marR="68580" marT="34290" marB="34290"/>
                </a:tc>
                <a:tc>
                  <a:txBody>
                    <a:bodyPr/>
                    <a:lstStyle/>
                    <a:p>
                      <a:r>
                        <a:rPr lang="en-US" sz="1000" dirty="0"/>
                        <a:t>County</a:t>
                      </a:r>
                    </a:p>
                  </a:txBody>
                  <a:tcPr marL="68580" marR="68580" marT="34290" marB="34290"/>
                </a:tc>
                <a:extLst>
                  <a:ext uri="{0D108BD9-81ED-4DB2-BD59-A6C34878D82A}">
                    <a16:rowId xmlns:a16="http://schemas.microsoft.com/office/drawing/2014/main" val="4116332505"/>
                  </a:ext>
                </a:extLst>
              </a:tr>
              <a:tr h="246290">
                <a:tc>
                  <a:txBody>
                    <a:bodyPr/>
                    <a:lstStyle/>
                    <a:p>
                      <a:r>
                        <a:rPr lang="en-US" sz="1000" dirty="0"/>
                        <a:t>1</a:t>
                      </a:r>
                      <a:r>
                        <a:rPr lang="en-US" sz="1000" baseline="30000" dirty="0"/>
                        <a:t>st</a:t>
                      </a:r>
                      <a:r>
                        <a:rPr lang="en-US" sz="1000" dirty="0"/>
                        <a:t>-19</a:t>
                      </a:r>
                      <a:r>
                        <a:rPr lang="en-US" sz="1000" baseline="30000" dirty="0"/>
                        <a:t>th</a:t>
                      </a:r>
                      <a:r>
                        <a:rPr lang="en-US" sz="1000" dirty="0"/>
                        <a:t> circuit</a:t>
                      </a:r>
                    </a:p>
                  </a:txBody>
                  <a:tcPr marL="68580" marR="68580" marT="34290" marB="34290"/>
                </a:tc>
                <a:tc>
                  <a:txBody>
                    <a:bodyPr/>
                    <a:lstStyle/>
                    <a:p>
                      <a:r>
                        <a:rPr lang="en-US" sz="1000" dirty="0"/>
                        <a:t>Population &gt;/=75k</a:t>
                      </a:r>
                    </a:p>
                  </a:txBody>
                  <a:tcPr marL="68580" marR="68580" marT="34290" marB="34290"/>
                </a:tc>
                <a:extLst>
                  <a:ext uri="{0D108BD9-81ED-4DB2-BD59-A6C34878D82A}">
                    <a16:rowId xmlns:a16="http://schemas.microsoft.com/office/drawing/2014/main" val="3250584935"/>
                  </a:ext>
                </a:extLst>
              </a:tr>
              <a:tr h="246290">
                <a:tc>
                  <a:txBody>
                    <a:bodyPr/>
                    <a:lstStyle/>
                    <a:p>
                      <a:r>
                        <a:rPr lang="en-US" sz="1000" dirty="0"/>
                        <a:t>20</a:t>
                      </a:r>
                      <a:r>
                        <a:rPr lang="en-US" sz="1000" baseline="30000" dirty="0"/>
                        <a:t>th</a:t>
                      </a:r>
                      <a:r>
                        <a:rPr lang="en-US" sz="1000" dirty="0"/>
                        <a:t>-38</a:t>
                      </a:r>
                      <a:r>
                        <a:rPr lang="en-US" sz="1000" baseline="30000" dirty="0"/>
                        <a:t>th</a:t>
                      </a:r>
                      <a:r>
                        <a:rPr lang="en-US" sz="1000" dirty="0"/>
                        <a:t> circuit</a:t>
                      </a:r>
                    </a:p>
                  </a:txBody>
                  <a:tcPr marL="68580" marR="68580" marT="34290" marB="34290"/>
                </a:tc>
                <a:tc>
                  <a:txBody>
                    <a:bodyPr/>
                    <a:lstStyle/>
                    <a:p>
                      <a:r>
                        <a:rPr lang="en-US" sz="1000" dirty="0"/>
                        <a:t>Population &gt;25k but &lt;75k</a:t>
                      </a:r>
                    </a:p>
                  </a:txBody>
                  <a:tcPr marL="68580" marR="68580" marT="34290" marB="34290"/>
                </a:tc>
                <a:extLst>
                  <a:ext uri="{0D108BD9-81ED-4DB2-BD59-A6C34878D82A}">
                    <a16:rowId xmlns:a16="http://schemas.microsoft.com/office/drawing/2014/main" val="2282840388"/>
                  </a:ext>
                </a:extLst>
              </a:tr>
              <a:tr h="246290">
                <a:tc>
                  <a:txBody>
                    <a:bodyPr/>
                    <a:lstStyle/>
                    <a:p>
                      <a:r>
                        <a:rPr lang="en-US" sz="1000" dirty="0"/>
                        <a:t>39</a:t>
                      </a:r>
                      <a:r>
                        <a:rPr lang="en-US" sz="1000" baseline="30000" dirty="0"/>
                        <a:t>th</a:t>
                      </a:r>
                      <a:r>
                        <a:rPr lang="en-US" sz="1000" dirty="0"/>
                        <a:t>-57</a:t>
                      </a:r>
                      <a:r>
                        <a:rPr lang="en-US" sz="1000" baseline="30000" dirty="0"/>
                        <a:t>th</a:t>
                      </a:r>
                      <a:r>
                        <a:rPr lang="en-US" sz="1000" dirty="0"/>
                        <a:t> circuit</a:t>
                      </a:r>
                    </a:p>
                  </a:txBody>
                  <a:tcPr marL="68580" marR="68580" marT="34290" marB="34290"/>
                </a:tc>
                <a:tc>
                  <a:txBody>
                    <a:bodyPr/>
                    <a:lstStyle/>
                    <a:p>
                      <a:r>
                        <a:rPr lang="en-US" sz="1000" dirty="0"/>
                        <a:t>Population &lt; 25k</a:t>
                      </a:r>
                    </a:p>
                  </a:txBody>
                  <a:tcPr marL="68580" marR="68580" marT="34290" marB="34290"/>
                </a:tc>
                <a:extLst>
                  <a:ext uri="{0D108BD9-81ED-4DB2-BD59-A6C34878D82A}">
                    <a16:rowId xmlns:a16="http://schemas.microsoft.com/office/drawing/2014/main" val="1872052455"/>
                  </a:ext>
                </a:extLst>
              </a:tr>
              <a:tr h="246290">
                <a:tc>
                  <a:txBody>
                    <a:bodyPr/>
                    <a:lstStyle/>
                    <a:p>
                      <a:r>
                        <a:rPr lang="en-US" sz="1000" dirty="0"/>
                        <a:t>2 at large from any circuit</a:t>
                      </a:r>
                    </a:p>
                  </a:txBody>
                  <a:tcPr marL="68580" marR="68580" marT="34290" marB="34290"/>
                </a:tc>
                <a:tc>
                  <a:txBody>
                    <a:bodyPr/>
                    <a:lstStyle/>
                    <a:p>
                      <a:r>
                        <a:rPr lang="en-US" sz="1000" dirty="0"/>
                        <a:t>2 at large from any county</a:t>
                      </a:r>
                    </a:p>
                  </a:txBody>
                  <a:tcPr marL="68580" marR="68580" marT="34290" marB="34290"/>
                </a:tc>
                <a:extLst>
                  <a:ext uri="{0D108BD9-81ED-4DB2-BD59-A6C34878D82A}">
                    <a16:rowId xmlns:a16="http://schemas.microsoft.com/office/drawing/2014/main" val="3451478216"/>
                  </a:ext>
                </a:extLst>
              </a:tr>
              <a:tr h="377190">
                <a:tc>
                  <a:txBody>
                    <a:bodyPr/>
                    <a:lstStyle/>
                    <a:p>
                      <a:r>
                        <a:rPr lang="en-US" sz="1000" dirty="0"/>
                        <a:t>1 non attorney citizen members- nominated with 3 names by CWA (AG appoints)</a:t>
                      </a:r>
                    </a:p>
                  </a:txBody>
                  <a:tcPr marL="68580" marR="68580" marT="34290" marB="34290"/>
                </a:tc>
                <a:tc>
                  <a:txBody>
                    <a:bodyPr/>
                    <a:lstStyle/>
                    <a:p>
                      <a:r>
                        <a:rPr lang="en-US" sz="1000" dirty="0"/>
                        <a:t>1 non attorney citizen member – nominated with 3 names by CAA (AG appoints)</a:t>
                      </a:r>
                    </a:p>
                  </a:txBody>
                  <a:tcPr marL="68580" marR="68580" marT="34290" marB="34290"/>
                </a:tc>
                <a:extLst>
                  <a:ext uri="{0D108BD9-81ED-4DB2-BD59-A6C34878D82A}">
                    <a16:rowId xmlns:a16="http://schemas.microsoft.com/office/drawing/2014/main" val="3112200583"/>
                  </a:ext>
                </a:extLst>
              </a:tr>
            </a:tbl>
          </a:graphicData>
        </a:graphic>
      </p:graphicFrame>
      <p:sp>
        <p:nvSpPr>
          <p:cNvPr id="5" name="TextBox 4">
            <a:extLst>
              <a:ext uri="{FF2B5EF4-FFF2-40B4-BE49-F238E27FC236}">
                <a16:creationId xmlns:a16="http://schemas.microsoft.com/office/drawing/2014/main" id="{C0F6E067-417B-2843-8341-1E13D94FDE72}"/>
              </a:ext>
            </a:extLst>
          </p:cNvPr>
          <p:cNvSpPr txBox="1"/>
          <p:nvPr/>
        </p:nvSpPr>
        <p:spPr>
          <a:xfrm>
            <a:off x="3691784" y="4717076"/>
            <a:ext cx="4854534" cy="715581"/>
          </a:xfrm>
          <a:prstGeom prst="rect">
            <a:avLst/>
          </a:prstGeom>
          <a:noFill/>
        </p:spPr>
        <p:txBody>
          <a:bodyPr wrap="square" rtlCol="0">
            <a:spAutoFit/>
          </a:bodyPr>
          <a:lstStyle/>
          <a:p>
            <a:pPr algn="ctr"/>
            <a:r>
              <a:rPr lang="en-US" sz="1350" dirty="0"/>
              <a:t>Attorney General - Chair</a:t>
            </a:r>
          </a:p>
          <a:p>
            <a:endParaRPr lang="en-US" sz="1350" dirty="0"/>
          </a:p>
          <a:p>
            <a:r>
              <a:rPr lang="en-US" sz="1350" dirty="0"/>
              <a:t>2 year terms for members, no more than 2 consecutive terms</a:t>
            </a:r>
          </a:p>
        </p:txBody>
      </p:sp>
      <p:pic>
        <p:nvPicPr>
          <p:cNvPr id="11" name="Content Placeholder 10" descr="Conference room">
            <a:extLst>
              <a:ext uri="{FF2B5EF4-FFF2-40B4-BE49-F238E27FC236}">
                <a16:creationId xmlns:a16="http://schemas.microsoft.com/office/drawing/2014/main" id="{CFE9FAEB-52A8-32E2-34AD-52BB9682D281}"/>
              </a:ext>
            </a:extLst>
          </p:cNvPr>
          <p:cNvPicPr>
            <a:picLocks noGrp="1" noChangeAspect="1"/>
          </p:cNvPicPr>
          <p:nvPr>
            <p:ph sz="quarter" idx="16"/>
          </p:nvPr>
        </p:nvPicPr>
        <p:blipFill>
          <a:blip r:embed="rId3"/>
          <a:stretch>
            <a:fillRect/>
          </a:stretch>
        </p:blipFill>
        <p:spPr>
          <a:xfrm>
            <a:off x="1" y="2276701"/>
            <a:ext cx="3459956" cy="2304599"/>
          </a:xfrm>
        </p:spPr>
      </p:pic>
    </p:spTree>
    <p:extLst>
      <p:ext uri="{BB962C8B-B14F-4D97-AF65-F5344CB8AC3E}">
        <p14:creationId xmlns:p14="http://schemas.microsoft.com/office/powerpoint/2010/main" val="1170108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 name="Straight Connector 16">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7C70BFDB-979D-4D01-8764-154458F98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FCB5B7-E85D-4C9D-AE9B-2B04C20D7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5" name="Group 24">
            <a:extLst>
              <a:ext uri="{FF2B5EF4-FFF2-40B4-BE49-F238E27FC236}">
                <a16:creationId xmlns:a16="http://schemas.microsoft.com/office/drawing/2014/main" id="{4C48EA7D-6DFA-4BAB-B557-0D500356B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4179" y="482171"/>
            <a:ext cx="3055900" cy="5149101"/>
            <a:chOff x="632239" y="482171"/>
            <a:chExt cx="4074533" cy="5149101"/>
          </a:xfrm>
        </p:grpSpPr>
        <p:sp>
          <p:nvSpPr>
            <p:cNvPr id="26" name="Rectangle 25">
              <a:extLst>
                <a:ext uri="{FF2B5EF4-FFF2-40B4-BE49-F238E27FC236}">
                  <a16:creationId xmlns:a16="http://schemas.microsoft.com/office/drawing/2014/main" id="{0A792C74-3AEF-46D7-BB84-FE0A1C9FD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3F01C4D-F010-44B1-B80D-DE6D0036F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66DEDBC9-7E02-4AC1-84C0-28900C560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281" y="977965"/>
            <a:ext cx="2343386"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D8167BA-4647-4588-9EF8-AFA0496DC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92769" y="1847088"/>
            <a:ext cx="416102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A2836C9-6299-15EE-78DB-CEBBBB5E62A6}"/>
              </a:ext>
            </a:extLst>
          </p:cNvPr>
          <p:cNvSpPr>
            <a:spLocks noGrp="1"/>
          </p:cNvSpPr>
          <p:nvPr>
            <p:ph type="title"/>
          </p:nvPr>
        </p:nvSpPr>
        <p:spPr>
          <a:xfrm>
            <a:off x="3891032" y="804520"/>
            <a:ext cx="4162766" cy="1049235"/>
          </a:xfrm>
        </p:spPr>
        <p:txBody>
          <a:bodyPr vert="horz" lIns="91440" tIns="45720" rIns="91440" bIns="45720" rtlCol="0" anchor="t">
            <a:normAutofit/>
          </a:bodyPr>
          <a:lstStyle/>
          <a:p>
            <a:pPr defTabSz="914400"/>
            <a:r>
              <a:rPr lang="en-US" sz="3200"/>
              <a:t>Travel Vouchers</a:t>
            </a:r>
          </a:p>
        </p:txBody>
      </p:sp>
      <p:pic>
        <p:nvPicPr>
          <p:cNvPr id="6" name="Content Placeholder 5" descr="Car with solid fill">
            <a:extLst>
              <a:ext uri="{FF2B5EF4-FFF2-40B4-BE49-F238E27FC236}">
                <a16:creationId xmlns:a16="http://schemas.microsoft.com/office/drawing/2014/main" id="{F6730E09-AFDA-1F66-7ACF-11448BAD21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4078" y="1999767"/>
            <a:ext cx="2099327" cy="2099327"/>
          </a:xfrm>
          <a:prstGeom prst="rect">
            <a:avLst/>
          </a:prstGeom>
        </p:spPr>
      </p:pic>
      <p:sp>
        <p:nvSpPr>
          <p:cNvPr id="10" name="Content Placeholder 9">
            <a:extLst>
              <a:ext uri="{FF2B5EF4-FFF2-40B4-BE49-F238E27FC236}">
                <a16:creationId xmlns:a16="http://schemas.microsoft.com/office/drawing/2014/main" id="{FC0F2777-F1DD-7025-49B6-0EFC5EC3DC81}"/>
              </a:ext>
            </a:extLst>
          </p:cNvPr>
          <p:cNvSpPr>
            <a:spLocks noGrp="1"/>
          </p:cNvSpPr>
          <p:nvPr>
            <p:ph idx="1"/>
          </p:nvPr>
        </p:nvSpPr>
        <p:spPr>
          <a:xfrm>
            <a:off x="3891032" y="2015732"/>
            <a:ext cx="4643368" cy="3450613"/>
          </a:xfrm>
        </p:spPr>
        <p:txBody>
          <a:bodyPr vert="horz" lIns="91440" tIns="45720" rIns="91440" bIns="45720" rtlCol="0" anchor="t">
            <a:normAutofit fontScale="92500" lnSpcReduction="20000"/>
          </a:bodyPr>
          <a:lstStyle/>
          <a:p>
            <a:pPr defTabSz="914400"/>
            <a:r>
              <a:rPr lang="en-US" dirty="0"/>
              <a:t>Submit to </a:t>
            </a:r>
            <a:r>
              <a:rPr lang="en-US" dirty="0">
                <a:hlinkClick r:id="rId5"/>
              </a:rPr>
              <a:t>Travel@prosecutors.ky.gov</a:t>
            </a:r>
            <a:endParaRPr lang="en-US" dirty="0"/>
          </a:p>
          <a:p>
            <a:pPr defTabSz="914400"/>
            <a:r>
              <a:rPr lang="en-US" dirty="0"/>
              <a:t>Travel reimbursement from home to office prohibited.</a:t>
            </a:r>
          </a:p>
          <a:p>
            <a:pPr defTabSz="914400"/>
            <a:r>
              <a:rPr lang="en-US" dirty="0"/>
              <a:t>Always fill out To &amp; From.</a:t>
            </a:r>
          </a:p>
          <a:p>
            <a:pPr defTabSz="914400"/>
            <a:r>
              <a:rPr lang="en-US" dirty="0"/>
              <a:t>When Overnight stays – must include travel times (Depart/Arrive)</a:t>
            </a:r>
          </a:p>
          <a:p>
            <a:pPr defTabSz="914400"/>
            <a:r>
              <a:rPr lang="en-US" dirty="0"/>
              <a:t>Always submit itemized receipt</a:t>
            </a:r>
          </a:p>
          <a:p>
            <a:pPr defTabSz="914400"/>
            <a:r>
              <a:rPr lang="en-US" dirty="0"/>
              <a:t>Signature of submitted and Elected required</a:t>
            </a:r>
          </a:p>
        </p:txBody>
      </p:sp>
      <p:pic>
        <p:nvPicPr>
          <p:cNvPr id="33" name="Picture 32">
            <a:extLst>
              <a:ext uri="{FF2B5EF4-FFF2-40B4-BE49-F238E27FC236}">
                <a16:creationId xmlns:a16="http://schemas.microsoft.com/office/drawing/2014/main" id="{BAC44D98-B853-4420-8ED4-E3792706D4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5" name="Straight Connector 34">
            <a:extLst>
              <a:ext uri="{FF2B5EF4-FFF2-40B4-BE49-F238E27FC236}">
                <a16:creationId xmlns:a16="http://schemas.microsoft.com/office/drawing/2014/main" id="{46625410-A0A9-42B8-96F9-540C7C42C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245489"/>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 name="Straight Connector 16">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7C70BFDB-979D-4D01-8764-154458F98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FCB5B7-E85D-4C9D-AE9B-2B04C20D7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5" name="Group 24">
            <a:extLst>
              <a:ext uri="{FF2B5EF4-FFF2-40B4-BE49-F238E27FC236}">
                <a16:creationId xmlns:a16="http://schemas.microsoft.com/office/drawing/2014/main" id="{4C48EA7D-6DFA-4BAB-B557-0D500356B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4179" y="482171"/>
            <a:ext cx="3055900" cy="5149101"/>
            <a:chOff x="632239" y="482171"/>
            <a:chExt cx="4074533" cy="5149101"/>
          </a:xfrm>
        </p:grpSpPr>
        <p:sp>
          <p:nvSpPr>
            <p:cNvPr id="26" name="Rectangle 25">
              <a:extLst>
                <a:ext uri="{FF2B5EF4-FFF2-40B4-BE49-F238E27FC236}">
                  <a16:creationId xmlns:a16="http://schemas.microsoft.com/office/drawing/2014/main" id="{0A792C74-3AEF-46D7-BB84-FE0A1C9FD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3F01C4D-F010-44B1-B80D-DE6D0036F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66DEDBC9-7E02-4AC1-84C0-28900C560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281" y="977965"/>
            <a:ext cx="2343386"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D8167BA-4647-4588-9EF8-AFA0496DC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92769" y="1847088"/>
            <a:ext cx="416102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A2836C9-6299-15EE-78DB-CEBBBB5E62A6}"/>
              </a:ext>
            </a:extLst>
          </p:cNvPr>
          <p:cNvSpPr>
            <a:spLocks noGrp="1"/>
          </p:cNvSpPr>
          <p:nvPr>
            <p:ph type="title"/>
          </p:nvPr>
        </p:nvSpPr>
        <p:spPr>
          <a:xfrm>
            <a:off x="3891032" y="804520"/>
            <a:ext cx="4162766" cy="1049235"/>
          </a:xfrm>
        </p:spPr>
        <p:txBody>
          <a:bodyPr vert="horz" lIns="91440" tIns="45720" rIns="91440" bIns="45720" rtlCol="0" anchor="t">
            <a:normAutofit/>
          </a:bodyPr>
          <a:lstStyle/>
          <a:p>
            <a:pPr defTabSz="914400"/>
            <a:r>
              <a:rPr lang="en-US" sz="3200" dirty="0"/>
              <a:t>Legal research</a:t>
            </a:r>
          </a:p>
        </p:txBody>
      </p:sp>
      <p:pic>
        <p:nvPicPr>
          <p:cNvPr id="6" name="Content Placeholder 5" descr="Scales of justice outline">
            <a:extLst>
              <a:ext uri="{FF2B5EF4-FFF2-40B4-BE49-F238E27FC236}">
                <a16:creationId xmlns:a16="http://schemas.microsoft.com/office/drawing/2014/main" id="{F6730E09-AFDA-1F66-7ACF-11448BAD21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4078" y="1999767"/>
            <a:ext cx="2099327" cy="2099327"/>
          </a:xfrm>
          <a:prstGeom prst="rect">
            <a:avLst/>
          </a:prstGeom>
        </p:spPr>
      </p:pic>
      <p:sp>
        <p:nvSpPr>
          <p:cNvPr id="10" name="Content Placeholder 9">
            <a:extLst>
              <a:ext uri="{FF2B5EF4-FFF2-40B4-BE49-F238E27FC236}">
                <a16:creationId xmlns:a16="http://schemas.microsoft.com/office/drawing/2014/main" id="{FC0F2777-F1DD-7025-49B6-0EFC5EC3DC81}"/>
              </a:ext>
            </a:extLst>
          </p:cNvPr>
          <p:cNvSpPr>
            <a:spLocks noGrp="1"/>
          </p:cNvSpPr>
          <p:nvPr>
            <p:ph idx="1"/>
          </p:nvPr>
        </p:nvSpPr>
        <p:spPr>
          <a:xfrm>
            <a:off x="3891032" y="2015732"/>
            <a:ext cx="4643368" cy="3775467"/>
          </a:xfrm>
        </p:spPr>
        <p:txBody>
          <a:bodyPr vert="horz" lIns="91440" tIns="45720" rIns="91440" bIns="45720" rtlCol="0" anchor="t">
            <a:normAutofit/>
          </a:bodyPr>
          <a:lstStyle/>
          <a:p>
            <a:pPr defTabSz="914400"/>
            <a:r>
              <a:rPr lang="en-US" dirty="0" err="1"/>
              <a:t>WestLaw</a:t>
            </a:r>
            <a:r>
              <a:rPr lang="en-US" dirty="0"/>
              <a:t> account for each office </a:t>
            </a:r>
          </a:p>
          <a:p>
            <a:pPr defTabSz="914400"/>
            <a:r>
              <a:rPr lang="en-US" dirty="0"/>
              <a:t>CLEAR – one user per office</a:t>
            </a:r>
          </a:p>
          <a:p>
            <a:pPr defTabSz="914400"/>
            <a:r>
              <a:rPr lang="en-US" dirty="0"/>
              <a:t>Criminal Law of Kentucky</a:t>
            </a:r>
          </a:p>
          <a:p>
            <a:pPr lvl="1" defTabSz="914400"/>
            <a:r>
              <a:rPr lang="en-US" dirty="0"/>
              <a:t>Sent each Nov/Dec</a:t>
            </a:r>
          </a:p>
          <a:p>
            <a:pPr lvl="1" defTabSz="914400"/>
            <a:r>
              <a:rPr lang="en-US" dirty="0"/>
              <a:t>May request additional</a:t>
            </a:r>
          </a:p>
          <a:p>
            <a:pPr defTabSz="914400"/>
            <a:r>
              <a:rPr lang="en-US" dirty="0"/>
              <a:t>Other – if budget allows</a:t>
            </a:r>
          </a:p>
          <a:p>
            <a:pPr lvl="1" defTabSz="914400"/>
            <a:r>
              <a:rPr lang="en-US" dirty="0"/>
              <a:t>Ky Domestic Relations</a:t>
            </a:r>
          </a:p>
          <a:p>
            <a:pPr lvl="1" defTabSz="914400"/>
            <a:r>
              <a:rPr lang="en-US" dirty="0"/>
              <a:t>Ky Driving Under the Influence</a:t>
            </a:r>
          </a:p>
          <a:p>
            <a:pPr lvl="1" defTabSz="914400"/>
            <a:r>
              <a:rPr lang="en-US" dirty="0"/>
              <a:t>Other??? You tell us.</a:t>
            </a:r>
          </a:p>
        </p:txBody>
      </p:sp>
      <p:pic>
        <p:nvPicPr>
          <p:cNvPr id="33" name="Picture 32">
            <a:extLst>
              <a:ext uri="{FF2B5EF4-FFF2-40B4-BE49-F238E27FC236}">
                <a16:creationId xmlns:a16="http://schemas.microsoft.com/office/drawing/2014/main" id="{BAC44D98-B853-4420-8ED4-E3792706D4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5" name="Straight Connector 34">
            <a:extLst>
              <a:ext uri="{FF2B5EF4-FFF2-40B4-BE49-F238E27FC236}">
                <a16:creationId xmlns:a16="http://schemas.microsoft.com/office/drawing/2014/main" id="{46625410-A0A9-42B8-96F9-540C7C42C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13026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Rectangle 31">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no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1488B-D488-57E4-1905-F39061B70C78}"/>
              </a:ext>
            </a:extLst>
          </p:cNvPr>
          <p:cNvSpPr>
            <a:spLocks noGrp="1"/>
          </p:cNvSpPr>
          <p:nvPr>
            <p:ph type="title"/>
          </p:nvPr>
        </p:nvSpPr>
        <p:spPr>
          <a:xfrm>
            <a:off x="1088684" y="1376053"/>
            <a:ext cx="7054418" cy="1002990"/>
          </a:xfrm>
        </p:spPr>
        <p:txBody>
          <a:bodyPr anchor="ctr">
            <a:normAutofit/>
          </a:bodyPr>
          <a:lstStyle/>
          <a:p>
            <a:r>
              <a:rPr lang="en-US" dirty="0"/>
              <a:t>Still have questions?</a:t>
            </a:r>
          </a:p>
        </p:txBody>
      </p:sp>
      <p:sp>
        <p:nvSpPr>
          <p:cNvPr id="35" name="Content Placeholder 2">
            <a:extLst>
              <a:ext uri="{FF2B5EF4-FFF2-40B4-BE49-F238E27FC236}">
                <a16:creationId xmlns:a16="http://schemas.microsoft.com/office/drawing/2014/main" id="{8B5480BA-AC57-1E3E-C89A-97435BC5DD74}"/>
              </a:ext>
            </a:extLst>
          </p:cNvPr>
          <p:cNvSpPr>
            <a:spLocks noGrp="1"/>
          </p:cNvSpPr>
          <p:nvPr>
            <p:ph idx="1"/>
          </p:nvPr>
        </p:nvSpPr>
        <p:spPr>
          <a:xfrm>
            <a:off x="1088684" y="2464991"/>
            <a:ext cx="7054418" cy="2403571"/>
          </a:xfrm>
        </p:spPr>
        <p:txBody>
          <a:bodyPr>
            <a:normAutofit/>
          </a:bodyPr>
          <a:lstStyle/>
          <a:p>
            <a:pPr marL="457200" indent="-457200">
              <a:buAutoNum type="arabicParenR"/>
            </a:pPr>
            <a:r>
              <a:rPr lang="en-US" dirty="0"/>
              <a:t>Check the Administrative Manual</a:t>
            </a:r>
          </a:p>
          <a:p>
            <a:pPr marL="457200" indent="-457200">
              <a:buAutoNum type="arabicParenR"/>
            </a:pPr>
            <a:r>
              <a:rPr lang="en-US" dirty="0"/>
              <a:t>Check the PAC Intranet</a:t>
            </a:r>
          </a:p>
          <a:p>
            <a:pPr marL="457200" indent="-457200">
              <a:buAutoNum type="arabicParenR"/>
            </a:pPr>
            <a:r>
              <a:rPr lang="en-US" dirty="0"/>
              <a:t>Email </a:t>
            </a:r>
            <a:r>
              <a:rPr lang="en-US" dirty="0">
                <a:hlinkClick r:id="rId2"/>
              </a:rPr>
              <a:t>PAC@prosecutors.ky.gov</a:t>
            </a:r>
            <a:r>
              <a:rPr lang="en-US" dirty="0"/>
              <a:t> or your favorite PAC Staff Person</a:t>
            </a:r>
          </a:p>
        </p:txBody>
      </p:sp>
      <p:pic>
        <p:nvPicPr>
          <p:cNvPr id="36" name="Picture 35">
            <a:extLst>
              <a:ext uri="{FF2B5EF4-FFF2-40B4-BE49-F238E27FC236}">
                <a16:creationId xmlns:a16="http://schemas.microsoft.com/office/drawing/2014/main" id="{6A26901A-BC62-4A3A-A07A-65E1F3DDD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97349240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5246" name="Rectangle 95245">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Title 1">
            <a:extLst>
              <a:ext uri="{FF2B5EF4-FFF2-40B4-BE49-F238E27FC236}">
                <a16:creationId xmlns:a16="http://schemas.microsoft.com/office/drawing/2014/main" id="{32727660-C9F5-9050-FC81-ECEFA74CA42A}"/>
              </a:ext>
            </a:extLst>
          </p:cNvPr>
          <p:cNvSpPr>
            <a:spLocks noGrp="1"/>
          </p:cNvSpPr>
          <p:nvPr>
            <p:ph type="title"/>
          </p:nvPr>
        </p:nvSpPr>
        <p:spPr>
          <a:xfrm>
            <a:off x="706091" y="1268898"/>
            <a:ext cx="2581384" cy="4361688"/>
          </a:xfrm>
        </p:spPr>
        <p:txBody>
          <a:bodyPr anchor="ctr">
            <a:normAutofit/>
          </a:bodyPr>
          <a:lstStyle/>
          <a:p>
            <a:pPr eaLnBrk="1" hangingPunct="1"/>
            <a:r>
              <a:rPr lang="en-US" altLang="en-US"/>
              <a:t>Remember this</a:t>
            </a:r>
          </a:p>
        </p:txBody>
      </p:sp>
      <p:grpSp>
        <p:nvGrpSpPr>
          <p:cNvPr id="95248" name="Group 95247">
            <a:extLst>
              <a:ext uri="{FF2B5EF4-FFF2-40B4-BE49-F238E27FC236}">
                <a16:creationId xmlns:a16="http://schemas.microsoft.com/office/drawing/2014/main" id="{F0A74D93-ED7F-4633-8594-99D9FA43DA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95249" name="Rectangle 95248">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50" name="Rectangle 95249">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5252" name="Rectangle 95251">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5059" name="Content Placeholder 2">
            <a:extLst>
              <a:ext uri="{FF2B5EF4-FFF2-40B4-BE49-F238E27FC236}">
                <a16:creationId xmlns:a16="http://schemas.microsoft.com/office/drawing/2014/main" id="{BF678EE0-8D4D-3571-2424-01C2EED58C16}"/>
              </a:ext>
            </a:extLst>
          </p:cNvPr>
          <p:cNvSpPr>
            <a:spLocks noGrp="1"/>
          </p:cNvSpPr>
          <p:nvPr>
            <p:ph idx="1"/>
          </p:nvPr>
        </p:nvSpPr>
        <p:spPr>
          <a:xfrm>
            <a:off x="3862266" y="1268898"/>
            <a:ext cx="4389120" cy="4361688"/>
          </a:xfrm>
        </p:spPr>
        <p:txBody>
          <a:bodyPr anchor="ctr">
            <a:normAutofit/>
          </a:bodyPr>
          <a:lstStyle/>
          <a:p>
            <a:pPr indent="-182563" eaLnBrk="1" hangingPunct="1">
              <a:lnSpc>
                <a:spcPct val="110000"/>
              </a:lnSpc>
              <a:buFont typeface="Wingdings" panose="05000000000000000000" pitchFamily="2" charset="2"/>
              <a:buChar char="§"/>
            </a:pPr>
            <a:r>
              <a:rPr lang="en-US" altLang="en-US" sz="1700" dirty="0">
                <a:solidFill>
                  <a:schemeClr val="bg1"/>
                </a:solidFill>
              </a:rPr>
              <a:t>Submit biennial budget data when requested.</a:t>
            </a:r>
          </a:p>
          <a:p>
            <a:pPr indent="-182563" eaLnBrk="1" hangingPunct="1">
              <a:lnSpc>
                <a:spcPct val="110000"/>
              </a:lnSpc>
              <a:buFont typeface="Wingdings" panose="05000000000000000000" pitchFamily="2" charset="2"/>
              <a:buChar char="§"/>
            </a:pPr>
            <a:r>
              <a:rPr lang="en-US" altLang="en-US" sz="1700" dirty="0">
                <a:solidFill>
                  <a:schemeClr val="bg1"/>
                </a:solidFill>
              </a:rPr>
              <a:t>Call PAC staff before committing funds or making changes.</a:t>
            </a:r>
          </a:p>
          <a:p>
            <a:pPr indent="-182563" eaLnBrk="1" hangingPunct="1">
              <a:lnSpc>
                <a:spcPct val="110000"/>
              </a:lnSpc>
              <a:buFont typeface="Wingdings" panose="05000000000000000000" pitchFamily="2" charset="2"/>
              <a:buChar char="§"/>
            </a:pPr>
            <a:r>
              <a:rPr lang="en-US" altLang="en-US" sz="1700" dirty="0">
                <a:solidFill>
                  <a:schemeClr val="bg1"/>
                </a:solidFill>
              </a:rPr>
              <a:t>READ your email and notify PAC staff if any contact information changes.</a:t>
            </a:r>
          </a:p>
          <a:p>
            <a:pPr indent="-182563">
              <a:lnSpc>
                <a:spcPct val="110000"/>
              </a:lnSpc>
              <a:buFont typeface="Wingdings" panose="05000000000000000000" pitchFamily="2" charset="2"/>
              <a:buChar char="§"/>
            </a:pPr>
            <a:r>
              <a:rPr lang="en-US" altLang="en-US" sz="1700" dirty="0">
                <a:solidFill>
                  <a:schemeClr val="bg1"/>
                </a:solidFill>
              </a:rPr>
              <a:t>Pay attention and submit requested information by the deadlines.</a:t>
            </a:r>
          </a:p>
          <a:p>
            <a:pPr indent="-182563">
              <a:lnSpc>
                <a:spcPct val="110000"/>
              </a:lnSpc>
              <a:buFont typeface="Wingdings" panose="05000000000000000000" pitchFamily="2" charset="2"/>
              <a:buChar char="§"/>
            </a:pPr>
            <a:r>
              <a:rPr lang="en-US" altLang="en-US" sz="1700" dirty="0">
                <a:solidFill>
                  <a:schemeClr val="bg1"/>
                </a:solidFill>
              </a:rPr>
              <a:t>Attend PAC meetings when you can.  Be engaged with the Associations and your local legislators.</a:t>
            </a:r>
          </a:p>
          <a:p>
            <a:pPr indent="-182563" eaLnBrk="1" hangingPunct="1">
              <a:lnSpc>
                <a:spcPct val="110000"/>
              </a:lnSpc>
              <a:buFont typeface="Wingdings" panose="05000000000000000000" pitchFamily="2" charset="2"/>
              <a:buChar char="§"/>
            </a:pPr>
            <a:r>
              <a:rPr lang="en-US" altLang="en-US" sz="1700" dirty="0">
                <a:solidFill>
                  <a:schemeClr val="bg1"/>
                </a:solidFill>
              </a:rPr>
              <a:t>ASK PERMISSION NOT FORGIVENESS!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45059">
                                            <p:txEl>
                                              <p:pRg st="0" end="0"/>
                                            </p:txEl>
                                          </p:spTgt>
                                        </p:tgtEl>
                                        <p:attrNameLst>
                                          <p:attrName>style.color</p:attrName>
                                        </p:attrNameLst>
                                      </p:cBhvr>
                                      <p:to>
                                        <a:schemeClr val="accent2"/>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nodeType="clickEffect">
                                  <p:stCondLst>
                                    <p:cond delay="0"/>
                                  </p:stCondLst>
                                  <p:childTnLst>
                                    <p:animClr clrSpc="rgb" dir="cw">
                                      <p:cBhvr override="childStyle">
                                        <p:cTn id="10" dur="2000" fill="hold"/>
                                        <p:tgtEl>
                                          <p:spTgt spid="45059">
                                            <p:txEl>
                                              <p:pRg st="1" end="1"/>
                                            </p:txEl>
                                          </p:spTgt>
                                        </p:tgtEl>
                                        <p:attrNameLst>
                                          <p:attrName>style.color</p:attrName>
                                        </p:attrNameLst>
                                      </p:cBhvr>
                                      <p:to>
                                        <a:schemeClr val="accent2"/>
                                      </p:to>
                                    </p:animClr>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nodeType="clickEffect">
                                  <p:stCondLst>
                                    <p:cond delay="0"/>
                                  </p:stCondLst>
                                  <p:childTnLst>
                                    <p:animClr clrSpc="rgb" dir="cw">
                                      <p:cBhvr override="childStyle">
                                        <p:cTn id="14" dur="2000" fill="hold"/>
                                        <p:tgtEl>
                                          <p:spTgt spid="45059">
                                            <p:txEl>
                                              <p:pRg st="2" end="2"/>
                                            </p:txEl>
                                          </p:spTgt>
                                        </p:tgtEl>
                                        <p:attrNameLst>
                                          <p:attrName>style.color</p:attrName>
                                        </p:attrNameLst>
                                      </p:cBhvr>
                                      <p:to>
                                        <a:schemeClr val="accent2"/>
                                      </p:to>
                                    </p:animClr>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mph" presetSubtype="2" fill="hold" nodeType="clickEffect">
                                  <p:stCondLst>
                                    <p:cond delay="0"/>
                                  </p:stCondLst>
                                  <p:childTnLst>
                                    <p:animClr clrSpc="rgb" dir="cw">
                                      <p:cBhvr override="childStyle">
                                        <p:cTn id="18" dur="2000" fill="hold"/>
                                        <p:tgtEl>
                                          <p:spTgt spid="45059">
                                            <p:txEl>
                                              <p:pRg st="3" end="3"/>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45059">
                                            <p:txEl>
                                              <p:pRg st="4" end="4"/>
                                            </p:txEl>
                                          </p:spTgt>
                                        </p:tgtEl>
                                        <p:attrNameLst>
                                          <p:attrName>style.color</p:attrName>
                                        </p:attrNameLst>
                                      </p:cBhvr>
                                      <p:to>
                                        <a:schemeClr val="accent2"/>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45059">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Final tips &amp; takeaways</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4"/>
          </p:nvPr>
        </p:nvSpPr>
        <p:spPr/>
        <p:txBody>
          <a:bodyPr>
            <a:normAutofit/>
          </a:bodyPr>
          <a:lstStyle/>
          <a:p>
            <a:pPr marL="0" indent="0">
              <a:buNone/>
            </a:pPr>
            <a:r>
              <a:rPr lang="en-US" dirty="0"/>
              <a:t>If you aren’t 100% positive of the answer…</a:t>
            </a:r>
          </a:p>
          <a:p>
            <a:endParaRPr lang="en-US" dirty="0"/>
          </a:p>
          <a:p>
            <a:pPr marL="0" indent="0">
              <a:buNone/>
            </a:pPr>
            <a:r>
              <a:rPr lang="en-US" sz="4500" dirty="0"/>
              <a:t>ASK US</a:t>
            </a:r>
          </a:p>
          <a:p>
            <a:pPr marL="0" indent="0">
              <a:buNone/>
            </a:pPr>
            <a:r>
              <a:rPr lang="en-US" sz="900" dirty="0"/>
              <a:t>Please for the love of all things good and holy – just ask.</a:t>
            </a:r>
          </a:p>
        </p:txBody>
      </p:sp>
      <p:pic>
        <p:nvPicPr>
          <p:cNvPr id="5" name="Content Placeholder 4" descr="A person welding a blue and red cylinder&#10;&#10;Description automatically generated">
            <a:extLst>
              <a:ext uri="{FF2B5EF4-FFF2-40B4-BE49-F238E27FC236}">
                <a16:creationId xmlns:a16="http://schemas.microsoft.com/office/drawing/2014/main" id="{B66284C0-F523-10AC-D701-2917BE71DA6C}"/>
              </a:ext>
            </a:extLst>
          </p:cNvPr>
          <p:cNvPicPr>
            <a:picLocks noGrp="1" noChangeAspect="1"/>
          </p:cNvPicPr>
          <p:nvPr>
            <p:ph sz="quarter" idx="19"/>
          </p:nvPr>
        </p:nvPicPr>
        <p:blipFill>
          <a:blip r:embed="rId3"/>
          <a:stretch>
            <a:fillRect/>
          </a:stretch>
        </p:blipFill>
        <p:spPr>
          <a:xfrm>
            <a:off x="3969187" y="1524000"/>
            <a:ext cx="4998200" cy="3688557"/>
          </a:xfrm>
        </p:spPr>
      </p:pic>
    </p:spTree>
    <p:extLst>
      <p:ext uri="{BB962C8B-B14F-4D97-AF65-F5344CB8AC3E}">
        <p14:creationId xmlns:p14="http://schemas.microsoft.com/office/powerpoint/2010/main" val="4153247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10;&#10;Description automatically generated">
            <a:extLst>
              <a:ext uri="{FF2B5EF4-FFF2-40B4-BE49-F238E27FC236}">
                <a16:creationId xmlns:a16="http://schemas.microsoft.com/office/drawing/2014/main" id="{1EB8AB33-855E-0020-E534-E9006F7EA505}"/>
              </a:ext>
            </a:extLst>
          </p:cNvPr>
          <p:cNvPicPr>
            <a:picLocks noChangeAspect="1"/>
          </p:cNvPicPr>
          <p:nvPr/>
        </p:nvPicPr>
        <p:blipFill>
          <a:blip r:embed="rId2"/>
          <a:srcRect t="442"/>
          <a:stretch/>
        </p:blipFill>
        <p:spPr>
          <a:xfrm>
            <a:off x="15" y="857257"/>
            <a:ext cx="9143985" cy="5143493"/>
          </a:xfrm>
          <a:prstGeom prst="rect">
            <a:avLst/>
          </a:prstGeom>
        </p:spPr>
      </p:pic>
    </p:spTree>
    <p:extLst>
      <p:ext uri="{BB962C8B-B14F-4D97-AF65-F5344CB8AC3E}">
        <p14:creationId xmlns:p14="http://schemas.microsoft.com/office/powerpoint/2010/main" val="4213102225"/>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89F0-CE2F-1B54-BFE3-536676DEF245}"/>
              </a:ext>
            </a:extLst>
          </p:cNvPr>
          <p:cNvSpPr>
            <a:spLocks noGrp="1"/>
          </p:cNvSpPr>
          <p:nvPr>
            <p:ph type="title"/>
          </p:nvPr>
        </p:nvSpPr>
        <p:spPr/>
        <p:txBody>
          <a:bodyPr/>
          <a:lstStyle/>
          <a:p>
            <a:r>
              <a:rPr lang="en-US"/>
              <a:t>What is the SCCP?</a:t>
            </a:r>
          </a:p>
        </p:txBody>
      </p:sp>
      <p:sp>
        <p:nvSpPr>
          <p:cNvPr id="4" name="Text Placeholder 3">
            <a:extLst>
              <a:ext uri="{FF2B5EF4-FFF2-40B4-BE49-F238E27FC236}">
                <a16:creationId xmlns:a16="http://schemas.microsoft.com/office/drawing/2014/main" id="{FADE3A8A-20F8-C9CE-B746-5B9523A54D6F}"/>
              </a:ext>
            </a:extLst>
          </p:cNvPr>
          <p:cNvSpPr>
            <a:spLocks noGrp="1"/>
          </p:cNvSpPr>
          <p:nvPr>
            <p:ph type="body" sz="half" idx="2"/>
          </p:nvPr>
        </p:nvSpPr>
        <p:spPr/>
        <p:txBody>
          <a:bodyPr/>
          <a:lstStyle/>
          <a:p>
            <a:r>
              <a:rPr lang="en-US"/>
              <a:t>SCCP = Salary Classification and Compensation Plan</a:t>
            </a:r>
          </a:p>
        </p:txBody>
      </p:sp>
      <p:sp>
        <p:nvSpPr>
          <p:cNvPr id="8" name="TextBox 7">
            <a:extLst>
              <a:ext uri="{FF2B5EF4-FFF2-40B4-BE49-F238E27FC236}">
                <a16:creationId xmlns:a16="http://schemas.microsoft.com/office/drawing/2014/main" id="{D2C8FFEF-F38F-EFB2-5F5D-2B4F4213B725}"/>
              </a:ext>
            </a:extLst>
          </p:cNvPr>
          <p:cNvSpPr txBox="1"/>
          <p:nvPr/>
        </p:nvSpPr>
        <p:spPr>
          <a:xfrm>
            <a:off x="5588950" y="2119891"/>
            <a:ext cx="2615013" cy="2377574"/>
          </a:xfrm>
          <a:prstGeom prst="rect">
            <a:avLst/>
          </a:prstGeom>
          <a:noFill/>
        </p:spPr>
        <p:txBody>
          <a:bodyPr wrap="square" rtlCol="0">
            <a:spAutoFit/>
          </a:bodyPr>
          <a:lstStyle/>
          <a:p>
            <a:r>
              <a:rPr lang="en-US" sz="1350"/>
              <a:t>Result of legislation 2020 session</a:t>
            </a:r>
          </a:p>
          <a:p>
            <a:endParaRPr lang="en-US" sz="1350"/>
          </a:p>
          <a:p>
            <a:r>
              <a:rPr lang="en-US" sz="1350"/>
              <a:t>Compiled in 2020 – members included both Commonwealth’s and County Attorneys</a:t>
            </a:r>
          </a:p>
          <a:p>
            <a:endParaRPr lang="en-US" sz="1350"/>
          </a:p>
          <a:p>
            <a:r>
              <a:rPr lang="en-US" sz="1350"/>
              <a:t>Included a plan for reclassification of the employees of the UPS</a:t>
            </a:r>
          </a:p>
          <a:p>
            <a:endParaRPr lang="en-US" sz="1350"/>
          </a:p>
          <a:p>
            <a:r>
              <a:rPr lang="en-US" sz="1350"/>
              <a:t>Attract talent and retain the highest quality individuals</a:t>
            </a:r>
          </a:p>
        </p:txBody>
      </p:sp>
    </p:spTree>
    <p:extLst>
      <p:ext uri="{BB962C8B-B14F-4D97-AF65-F5344CB8AC3E}">
        <p14:creationId xmlns:p14="http://schemas.microsoft.com/office/powerpoint/2010/main" val="1877040716"/>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1357-41C2-8E8B-AE3C-D14EA1853FEB}"/>
              </a:ext>
            </a:extLst>
          </p:cNvPr>
          <p:cNvSpPr>
            <a:spLocks noGrp="1"/>
          </p:cNvSpPr>
          <p:nvPr>
            <p:ph type="title"/>
          </p:nvPr>
        </p:nvSpPr>
        <p:spPr>
          <a:xfrm>
            <a:off x="484584" y="1196788"/>
            <a:ext cx="7053542" cy="1050398"/>
          </a:xfrm>
        </p:spPr>
        <p:txBody>
          <a:bodyPr>
            <a:normAutofit/>
          </a:bodyPr>
          <a:lstStyle/>
          <a:p>
            <a:r>
              <a:rPr lang="en-US"/>
              <a:t>SCCP – Implementation in FY25</a:t>
            </a:r>
          </a:p>
        </p:txBody>
      </p:sp>
      <p:graphicFrame>
        <p:nvGraphicFramePr>
          <p:cNvPr id="5" name="Content Placeholder 2">
            <a:extLst>
              <a:ext uri="{FF2B5EF4-FFF2-40B4-BE49-F238E27FC236}">
                <a16:creationId xmlns:a16="http://schemas.microsoft.com/office/drawing/2014/main" id="{5FFD6448-60EC-C10D-E250-84840E316996}"/>
              </a:ext>
            </a:extLst>
          </p:cNvPr>
          <p:cNvGraphicFramePr>
            <a:graphicFrameLocks noGrp="1"/>
          </p:cNvGraphicFramePr>
          <p:nvPr>
            <p:ph idx="1"/>
          </p:nvPr>
        </p:nvGraphicFramePr>
        <p:xfrm>
          <a:off x="484583" y="2462314"/>
          <a:ext cx="7053264" cy="3042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3266903"/>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8" name="Straight Connector 7">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2" name="Rectangle 1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7628BE07-87CB-24C5-0681-F7987C7F66EA}"/>
              </a:ext>
            </a:extLst>
          </p:cNvPr>
          <p:cNvSpPr>
            <a:spLocks noGrp="1"/>
          </p:cNvSpPr>
          <p:nvPr>
            <p:ph type="title"/>
          </p:nvPr>
        </p:nvSpPr>
        <p:spPr>
          <a:xfrm>
            <a:off x="609153" y="804519"/>
            <a:ext cx="2431365" cy="4431360"/>
          </a:xfrm>
        </p:spPr>
        <p:txBody>
          <a:bodyPr vert="horz" lIns="91440" tIns="45720" rIns="91440" bIns="45720" rtlCol="0" anchor="ctr">
            <a:normAutofit/>
          </a:bodyPr>
          <a:lstStyle/>
          <a:p>
            <a:pPr defTabSz="914400"/>
            <a:r>
              <a:rPr lang="en-US" sz="2700" b="0" i="0" kern="1200" cap="all" dirty="0">
                <a:solidFill>
                  <a:schemeClr val="tx1"/>
                </a:solidFill>
                <a:effectLst/>
                <a:latin typeface="+mj-lt"/>
                <a:ea typeface="+mj-ea"/>
                <a:cs typeface="+mj-cs"/>
              </a:rPr>
              <a:t>IMPORTANT!!</a:t>
            </a:r>
          </a:p>
        </p:txBody>
      </p:sp>
      <p:cxnSp>
        <p:nvCxnSpPr>
          <p:cNvPr id="16" name="Straight Connector 1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8867"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E285D9D-70C9-2B84-2E16-0B64D0059954}"/>
              </a:ext>
            </a:extLst>
          </p:cNvPr>
          <p:cNvSpPr>
            <a:spLocks noGrp="1"/>
          </p:cNvSpPr>
          <p:nvPr>
            <p:ph type="body" sz="half" idx="2"/>
          </p:nvPr>
        </p:nvSpPr>
        <p:spPr>
          <a:xfrm>
            <a:off x="3478397" y="804520"/>
            <a:ext cx="4576919" cy="4431359"/>
          </a:xfrm>
        </p:spPr>
        <p:txBody>
          <a:bodyPr vert="horz" lIns="91440" tIns="45720" rIns="91440" bIns="45720" rtlCol="0" anchor="ctr">
            <a:normAutofit/>
          </a:bodyPr>
          <a:lstStyle/>
          <a:p>
            <a:pPr lvl="1" indent="-228600" defTabSz="914400">
              <a:spcBef>
                <a:spcPts val="0"/>
              </a:spcBef>
              <a:buFont typeface="Arial" panose="020B0604020202020204" pitchFamily="34" charset="0"/>
              <a:buChar char="•"/>
              <a:tabLst>
                <a:tab pos="342900" algn="l"/>
                <a:tab pos="685800" algn="l"/>
              </a:tabLst>
            </a:pPr>
            <a:r>
              <a:rPr lang="en-US" sz="1600" b="1" dirty="0"/>
              <a:t>Funding is used SOLELY to supplement salaries to ensure the employee in the classification is receiving the minimum for their classification.  </a:t>
            </a:r>
          </a:p>
          <a:p>
            <a:pPr lvl="1" indent="-228600" defTabSz="914400">
              <a:spcBef>
                <a:spcPts val="0"/>
              </a:spcBef>
              <a:buFont typeface="Arial" panose="020B0604020202020204" pitchFamily="34" charset="0"/>
              <a:buChar char="•"/>
              <a:tabLst>
                <a:tab pos="342900" algn="l"/>
                <a:tab pos="685800" algn="l"/>
              </a:tabLst>
            </a:pPr>
            <a:endParaRPr lang="en-US" sz="1600" b="1" dirty="0"/>
          </a:p>
          <a:p>
            <a:pPr lvl="1" indent="-228600" defTabSz="914400">
              <a:spcBef>
                <a:spcPts val="0"/>
              </a:spcBef>
              <a:buFont typeface="Arial" panose="020B0604020202020204" pitchFamily="34" charset="0"/>
              <a:buChar char="•"/>
              <a:tabLst>
                <a:tab pos="342900" algn="l"/>
                <a:tab pos="685800" algn="l"/>
              </a:tabLst>
            </a:pPr>
            <a:r>
              <a:rPr lang="en-US" sz="1600" b="1" dirty="0"/>
              <a:t>Funding is LIMITED and separately accounted. </a:t>
            </a:r>
          </a:p>
          <a:p>
            <a:pPr marL="114300" lvl="1" defTabSz="914400">
              <a:spcBef>
                <a:spcPts val="0"/>
              </a:spcBef>
              <a:tabLst>
                <a:tab pos="342900" algn="l"/>
                <a:tab pos="685800" algn="l"/>
              </a:tabLst>
            </a:pPr>
            <a:r>
              <a:rPr lang="en-US" sz="1600" b="1" dirty="0"/>
              <a:t> </a:t>
            </a:r>
          </a:p>
          <a:p>
            <a:pPr lvl="1" indent="-228600" defTabSz="914400">
              <a:spcBef>
                <a:spcPts val="0"/>
              </a:spcBef>
              <a:buFont typeface="Arial" panose="020B0604020202020204" pitchFamily="34" charset="0"/>
              <a:buChar char="•"/>
              <a:tabLst>
                <a:tab pos="342900" algn="l"/>
                <a:tab pos="685800" algn="l"/>
              </a:tabLst>
            </a:pPr>
            <a:r>
              <a:rPr lang="en-US" sz="1600" b="1" dirty="0"/>
              <a:t>NOT part of the individual budget.</a:t>
            </a:r>
          </a:p>
          <a:p>
            <a:pPr indent="-228600" defTabSz="914400">
              <a:buFont typeface="Arial" panose="020B0604020202020204" pitchFamily="34" charset="0"/>
              <a:buChar char="•"/>
            </a:pPr>
            <a:endParaRPr lang="en-US" dirty="0"/>
          </a:p>
        </p:txBody>
      </p:sp>
      <p:pic>
        <p:nvPicPr>
          <p:cNvPr id="18" name="Picture 17">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960774435"/>
      </p:ext>
    </p:extLst>
  </p:cSld>
  <p:clrMapOvr>
    <a:overrideClrMapping bg1="dk1" tx1="lt1" bg2="dk2" tx2="lt2" accent1="accent1" accent2="accent2" accent3="accent3" accent4="accent4" accent5="accent5" accent6="accent6" hlink="hlink" folHlink="folHlink"/>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CBCF-546A-AED4-6E9F-AB0E108899DF}"/>
              </a:ext>
            </a:extLst>
          </p:cNvPr>
          <p:cNvSpPr>
            <a:spLocks noGrp="1"/>
          </p:cNvSpPr>
          <p:nvPr>
            <p:ph type="title"/>
          </p:nvPr>
        </p:nvSpPr>
        <p:spPr>
          <a:xfrm>
            <a:off x="484305" y="828161"/>
            <a:ext cx="7053542" cy="1050398"/>
          </a:xfrm>
        </p:spPr>
        <p:txBody>
          <a:bodyPr>
            <a:normAutofit/>
          </a:bodyPr>
          <a:lstStyle/>
          <a:p>
            <a:r>
              <a:rPr lang="en-US" dirty="0"/>
              <a:t>SCCP</a:t>
            </a:r>
            <a:br>
              <a:rPr lang="en-US" dirty="0"/>
            </a:br>
            <a:r>
              <a:rPr lang="en-US" dirty="0"/>
              <a:t>Policies</a:t>
            </a:r>
          </a:p>
        </p:txBody>
      </p:sp>
      <p:graphicFrame>
        <p:nvGraphicFramePr>
          <p:cNvPr id="5" name="Content Placeholder 2">
            <a:extLst>
              <a:ext uri="{FF2B5EF4-FFF2-40B4-BE49-F238E27FC236}">
                <a16:creationId xmlns:a16="http://schemas.microsoft.com/office/drawing/2014/main" id="{EDF289CE-97B3-D589-E591-C0049FAF94EC}"/>
              </a:ext>
            </a:extLst>
          </p:cNvPr>
          <p:cNvGraphicFramePr>
            <a:graphicFrameLocks noGrp="1"/>
          </p:cNvGraphicFramePr>
          <p:nvPr>
            <p:ph idx="1"/>
          </p:nvPr>
        </p:nvGraphicFramePr>
        <p:xfrm>
          <a:off x="484583" y="2462314"/>
          <a:ext cx="7053264" cy="3042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926288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6D55-CBEA-FEE3-A827-5C1523AEBCED}"/>
              </a:ext>
            </a:extLst>
          </p:cNvPr>
          <p:cNvSpPr>
            <a:spLocks noGrp="1"/>
          </p:cNvSpPr>
          <p:nvPr>
            <p:ph type="title"/>
          </p:nvPr>
        </p:nvSpPr>
        <p:spPr>
          <a:xfrm>
            <a:off x="1295401" y="685800"/>
            <a:ext cx="7010400" cy="1219199"/>
          </a:xfrm>
        </p:spPr>
        <p:txBody>
          <a:bodyPr>
            <a:normAutofit/>
          </a:bodyPr>
          <a:lstStyle/>
          <a:p>
            <a:pPr algn="ctr"/>
            <a:r>
              <a:rPr lang="en-US" sz="2700" dirty="0"/>
              <a:t>Prosecutors Advisory Council</a:t>
            </a:r>
            <a:br>
              <a:rPr lang="en-US" dirty="0"/>
            </a:br>
            <a:r>
              <a:rPr lang="en-US" sz="2200" dirty="0"/>
              <a:t>as of January 2025</a:t>
            </a:r>
            <a:endParaRPr lang="en-US" dirty="0"/>
          </a:p>
        </p:txBody>
      </p:sp>
      <p:sp>
        <p:nvSpPr>
          <p:cNvPr id="3" name="Text Placeholder 2">
            <a:extLst>
              <a:ext uri="{FF2B5EF4-FFF2-40B4-BE49-F238E27FC236}">
                <a16:creationId xmlns:a16="http://schemas.microsoft.com/office/drawing/2014/main" id="{C076F652-E659-234A-AEBB-A30D2B4ACC85}"/>
              </a:ext>
            </a:extLst>
          </p:cNvPr>
          <p:cNvSpPr>
            <a:spLocks noGrp="1"/>
          </p:cNvSpPr>
          <p:nvPr>
            <p:ph type="body" idx="1"/>
          </p:nvPr>
        </p:nvSpPr>
        <p:spPr>
          <a:xfrm>
            <a:off x="1295400" y="2243826"/>
            <a:ext cx="3273857" cy="801943"/>
          </a:xfrm>
        </p:spPr>
        <p:txBody>
          <a:bodyPr>
            <a:normAutofit/>
          </a:bodyPr>
          <a:lstStyle/>
          <a:p>
            <a:r>
              <a:rPr lang="en-US" sz="1600" dirty="0"/>
              <a:t>County Attorney members</a:t>
            </a:r>
          </a:p>
        </p:txBody>
      </p:sp>
      <p:sp>
        <p:nvSpPr>
          <p:cNvPr id="4" name="Content Placeholder 3">
            <a:extLst>
              <a:ext uri="{FF2B5EF4-FFF2-40B4-BE49-F238E27FC236}">
                <a16:creationId xmlns:a16="http://schemas.microsoft.com/office/drawing/2014/main" id="{44A41C55-A35F-2E92-BF4C-D085EE94EE92}"/>
              </a:ext>
            </a:extLst>
          </p:cNvPr>
          <p:cNvSpPr>
            <a:spLocks noGrp="1"/>
          </p:cNvSpPr>
          <p:nvPr>
            <p:ph sz="half" idx="2"/>
          </p:nvPr>
        </p:nvSpPr>
        <p:spPr>
          <a:xfrm>
            <a:off x="1295400" y="3048546"/>
            <a:ext cx="3273857" cy="2644457"/>
          </a:xfrm>
        </p:spPr>
        <p:txBody>
          <a:bodyPr>
            <a:normAutofit fontScale="92500"/>
          </a:bodyPr>
          <a:lstStyle/>
          <a:p>
            <a:r>
              <a:rPr lang="en-US" dirty="0"/>
              <a:t>Jenny Oldham – Hardin Co</a:t>
            </a:r>
          </a:p>
          <a:p>
            <a:r>
              <a:rPr lang="en-US" dirty="0"/>
              <a:t>Joe Ross – Logan Co</a:t>
            </a:r>
          </a:p>
          <a:p>
            <a:r>
              <a:rPr lang="en-US" sz="1900" dirty="0"/>
              <a:t>Jennie Haymond – Madison Co</a:t>
            </a:r>
          </a:p>
          <a:p>
            <a:r>
              <a:rPr lang="en-US" dirty="0"/>
              <a:t>John Estill – Mason Co</a:t>
            </a:r>
          </a:p>
          <a:p>
            <a:r>
              <a:rPr lang="en-US" dirty="0"/>
              <a:t>Martin Hatfield – Pulaski Co</a:t>
            </a:r>
          </a:p>
        </p:txBody>
      </p:sp>
      <p:sp>
        <p:nvSpPr>
          <p:cNvPr id="5" name="Text Placeholder 4">
            <a:extLst>
              <a:ext uri="{FF2B5EF4-FFF2-40B4-BE49-F238E27FC236}">
                <a16:creationId xmlns:a16="http://schemas.microsoft.com/office/drawing/2014/main" id="{40B0D088-04AD-255B-A9E0-AF1557E032FB}"/>
              </a:ext>
            </a:extLst>
          </p:cNvPr>
          <p:cNvSpPr>
            <a:spLocks noGrp="1"/>
          </p:cNvSpPr>
          <p:nvPr>
            <p:ph type="body" sz="quarter" idx="3"/>
          </p:nvPr>
        </p:nvSpPr>
        <p:spPr>
          <a:xfrm>
            <a:off x="4889182" y="2247280"/>
            <a:ext cx="3721418" cy="802237"/>
          </a:xfrm>
        </p:spPr>
        <p:txBody>
          <a:bodyPr>
            <a:normAutofit/>
          </a:bodyPr>
          <a:lstStyle/>
          <a:p>
            <a:r>
              <a:rPr lang="en-US" sz="1600" dirty="0"/>
              <a:t>Commonwealth’s Attorney Members</a:t>
            </a:r>
            <a:endParaRPr lang="en-US" sz="2000" dirty="0"/>
          </a:p>
        </p:txBody>
      </p:sp>
      <p:sp>
        <p:nvSpPr>
          <p:cNvPr id="6" name="Content Placeholder 5">
            <a:extLst>
              <a:ext uri="{FF2B5EF4-FFF2-40B4-BE49-F238E27FC236}">
                <a16:creationId xmlns:a16="http://schemas.microsoft.com/office/drawing/2014/main" id="{73D53E30-5E6C-4C5F-6953-CED52ED8E782}"/>
              </a:ext>
            </a:extLst>
          </p:cNvPr>
          <p:cNvSpPr>
            <a:spLocks noGrp="1"/>
          </p:cNvSpPr>
          <p:nvPr>
            <p:ph sz="quarter" idx="4"/>
          </p:nvPr>
        </p:nvSpPr>
        <p:spPr>
          <a:xfrm>
            <a:off x="4889182" y="3045767"/>
            <a:ext cx="3416618" cy="2637371"/>
          </a:xfrm>
        </p:spPr>
        <p:txBody>
          <a:bodyPr>
            <a:normAutofit fontScale="92500"/>
          </a:bodyPr>
          <a:lstStyle/>
          <a:p>
            <a:r>
              <a:rPr lang="en-US" dirty="0"/>
              <a:t>Courtney Baxter – 12</a:t>
            </a:r>
            <a:r>
              <a:rPr lang="en-US" baseline="30000" dirty="0"/>
              <a:t>th</a:t>
            </a:r>
            <a:r>
              <a:rPr lang="en-US" dirty="0"/>
              <a:t> JC</a:t>
            </a:r>
          </a:p>
          <a:p>
            <a:r>
              <a:rPr lang="en-US" dirty="0"/>
              <a:t>Rob Sanders – 16</a:t>
            </a:r>
            <a:r>
              <a:rPr lang="en-US" baseline="30000" dirty="0"/>
              <a:t>th</a:t>
            </a:r>
            <a:r>
              <a:rPr lang="en-US" dirty="0"/>
              <a:t> JC</a:t>
            </a:r>
          </a:p>
          <a:p>
            <a:r>
              <a:rPr lang="en-US" dirty="0"/>
              <a:t>Jackie Steele – 27</a:t>
            </a:r>
            <a:r>
              <a:rPr lang="en-US" baseline="30000" dirty="0"/>
              <a:t>th</a:t>
            </a:r>
            <a:r>
              <a:rPr lang="en-US" dirty="0"/>
              <a:t> JC</a:t>
            </a:r>
          </a:p>
          <a:p>
            <a:r>
              <a:rPr lang="en-US" dirty="0"/>
              <a:t>Brian Wright – 29</a:t>
            </a:r>
            <a:r>
              <a:rPr lang="en-US" baseline="30000" dirty="0"/>
              <a:t>th</a:t>
            </a:r>
            <a:r>
              <a:rPr lang="en-US" dirty="0"/>
              <a:t> JC</a:t>
            </a:r>
          </a:p>
          <a:p>
            <a:r>
              <a:rPr lang="en-US" dirty="0"/>
              <a:t>Carrie Ovey-Wiggins – 56</a:t>
            </a:r>
            <a:r>
              <a:rPr lang="en-US" baseline="30000" dirty="0"/>
              <a:t>th</a:t>
            </a:r>
            <a:r>
              <a:rPr lang="en-US" dirty="0"/>
              <a:t> JC</a:t>
            </a:r>
          </a:p>
        </p:txBody>
      </p:sp>
      <p:sp>
        <p:nvSpPr>
          <p:cNvPr id="7" name="TextBox 6">
            <a:extLst>
              <a:ext uri="{FF2B5EF4-FFF2-40B4-BE49-F238E27FC236}">
                <a16:creationId xmlns:a16="http://schemas.microsoft.com/office/drawing/2014/main" id="{133DA509-B723-729A-3BEF-7F44BF2B7524}"/>
              </a:ext>
            </a:extLst>
          </p:cNvPr>
          <p:cNvSpPr txBox="1"/>
          <p:nvPr/>
        </p:nvSpPr>
        <p:spPr>
          <a:xfrm>
            <a:off x="1219200" y="5468727"/>
            <a:ext cx="7086600" cy="646331"/>
          </a:xfrm>
          <a:prstGeom prst="rect">
            <a:avLst/>
          </a:prstGeom>
          <a:noFill/>
        </p:spPr>
        <p:txBody>
          <a:bodyPr wrap="square" rtlCol="0">
            <a:spAutoFit/>
          </a:bodyPr>
          <a:lstStyle/>
          <a:p>
            <a:pPr algn="ctr"/>
            <a:r>
              <a:rPr lang="en-US" dirty="0"/>
              <a:t>Citizen Members</a:t>
            </a:r>
          </a:p>
          <a:p>
            <a:pPr algn="ctr"/>
            <a:r>
              <a:rPr lang="en-US" dirty="0"/>
              <a:t>Lisa Foley &amp; Margaret Daniel</a:t>
            </a:r>
          </a:p>
        </p:txBody>
      </p:sp>
      <p:sp>
        <p:nvSpPr>
          <p:cNvPr id="8" name="TextBox 7">
            <a:extLst>
              <a:ext uri="{FF2B5EF4-FFF2-40B4-BE49-F238E27FC236}">
                <a16:creationId xmlns:a16="http://schemas.microsoft.com/office/drawing/2014/main" id="{E50AC275-C93A-7C6D-9CF3-DA41C494887B}"/>
              </a:ext>
            </a:extLst>
          </p:cNvPr>
          <p:cNvSpPr txBox="1"/>
          <p:nvPr/>
        </p:nvSpPr>
        <p:spPr>
          <a:xfrm>
            <a:off x="1189020" y="1817578"/>
            <a:ext cx="7086600" cy="646331"/>
          </a:xfrm>
          <a:prstGeom prst="rect">
            <a:avLst/>
          </a:prstGeom>
          <a:noFill/>
        </p:spPr>
        <p:txBody>
          <a:bodyPr wrap="square" rtlCol="0">
            <a:spAutoFit/>
          </a:bodyPr>
          <a:lstStyle/>
          <a:p>
            <a:pPr algn="ctr"/>
            <a:r>
              <a:rPr lang="en-US" dirty="0"/>
              <a:t>Chair</a:t>
            </a:r>
          </a:p>
          <a:p>
            <a:pPr algn="ctr"/>
            <a:r>
              <a:rPr lang="en-US" dirty="0"/>
              <a:t>Attorney General Russell Coleman</a:t>
            </a:r>
          </a:p>
        </p:txBody>
      </p:sp>
    </p:spTree>
    <p:extLst>
      <p:ext uri="{BB962C8B-B14F-4D97-AF65-F5344CB8AC3E}">
        <p14:creationId xmlns:p14="http://schemas.microsoft.com/office/powerpoint/2010/main" val="305038500"/>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3BC6-EDD0-084C-C5BF-617B88F21DD3}"/>
              </a:ext>
            </a:extLst>
          </p:cNvPr>
          <p:cNvSpPr>
            <a:spLocks noGrp="1"/>
          </p:cNvSpPr>
          <p:nvPr>
            <p:ph type="title"/>
          </p:nvPr>
        </p:nvSpPr>
        <p:spPr>
          <a:xfrm>
            <a:off x="1143001" y="804520"/>
            <a:ext cx="6871834" cy="1049235"/>
          </a:xfrm>
        </p:spPr>
        <p:txBody>
          <a:bodyPr/>
          <a:lstStyle/>
          <a:p>
            <a:r>
              <a:rPr lang="en-US" dirty="0"/>
              <a:t>One more time in case you forget</a:t>
            </a:r>
          </a:p>
        </p:txBody>
      </p:sp>
      <p:pic>
        <p:nvPicPr>
          <p:cNvPr id="5" name="Content Placeholder 4" descr="A person with a mustache holding his head&#10;&#10;Description automatically generated">
            <a:extLst>
              <a:ext uri="{FF2B5EF4-FFF2-40B4-BE49-F238E27FC236}">
                <a16:creationId xmlns:a16="http://schemas.microsoft.com/office/drawing/2014/main" id="{DE40129C-CB64-4E75-D198-DD25271EA77B}"/>
              </a:ext>
            </a:extLst>
          </p:cNvPr>
          <p:cNvPicPr>
            <a:picLocks noGrp="1" noChangeAspect="1"/>
          </p:cNvPicPr>
          <p:nvPr>
            <p:ph idx="1"/>
          </p:nvPr>
        </p:nvPicPr>
        <p:blipFill>
          <a:blip r:embed="rId2"/>
          <a:stretch>
            <a:fillRect/>
          </a:stretch>
        </p:blipFill>
        <p:spPr>
          <a:xfrm>
            <a:off x="4572001" y="2080030"/>
            <a:ext cx="3705875" cy="3092911"/>
          </a:xfrm>
        </p:spPr>
      </p:pic>
      <p:sp>
        <p:nvSpPr>
          <p:cNvPr id="6" name="TextBox 5">
            <a:extLst>
              <a:ext uri="{FF2B5EF4-FFF2-40B4-BE49-F238E27FC236}">
                <a16:creationId xmlns:a16="http://schemas.microsoft.com/office/drawing/2014/main" id="{8F2E0138-3E3F-81E0-2D75-35CE15491771}"/>
              </a:ext>
            </a:extLst>
          </p:cNvPr>
          <p:cNvSpPr txBox="1"/>
          <p:nvPr/>
        </p:nvSpPr>
        <p:spPr>
          <a:xfrm>
            <a:off x="1143000" y="2362200"/>
            <a:ext cx="3144982" cy="2377574"/>
          </a:xfrm>
          <a:prstGeom prst="rect">
            <a:avLst/>
          </a:prstGeom>
          <a:noFill/>
        </p:spPr>
        <p:txBody>
          <a:bodyPr wrap="square" rtlCol="0">
            <a:spAutoFit/>
          </a:bodyPr>
          <a:lstStyle/>
          <a:p>
            <a:r>
              <a:rPr lang="en-US" sz="1350" dirty="0"/>
              <a:t>SCCP Funds CANNOT BE ALLOCATED by the Elected Official.</a:t>
            </a:r>
          </a:p>
          <a:p>
            <a:endParaRPr lang="en-US" sz="1350" dirty="0"/>
          </a:p>
          <a:p>
            <a:endParaRPr lang="en-US" sz="1350" dirty="0"/>
          </a:p>
          <a:p>
            <a:r>
              <a:rPr lang="en-US" sz="1350" dirty="0"/>
              <a:t>Upgrades are NOT automatic.</a:t>
            </a:r>
          </a:p>
          <a:p>
            <a:endParaRPr lang="en-US" sz="1350" dirty="0"/>
          </a:p>
          <a:p>
            <a:r>
              <a:rPr lang="en-US" sz="1350" dirty="0"/>
              <a:t>Allocating any funds to a person in a position receiving SCCP funding will result in first offsetting the supplement from SCCP.</a:t>
            </a:r>
          </a:p>
          <a:p>
            <a:endParaRPr lang="en-US" sz="1350" dirty="0"/>
          </a:p>
        </p:txBody>
      </p:sp>
    </p:spTree>
    <p:extLst>
      <p:ext uri="{BB962C8B-B14F-4D97-AF65-F5344CB8AC3E}">
        <p14:creationId xmlns:p14="http://schemas.microsoft.com/office/powerpoint/2010/main" val="4182776877"/>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313302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2AF3C351-BB11-47D4-FEE2-82425162EABE}"/>
              </a:ext>
            </a:extLst>
          </p:cNvPr>
          <p:cNvSpPr>
            <a:spLocks noGrp="1"/>
          </p:cNvSpPr>
          <p:nvPr>
            <p:ph type="title"/>
          </p:nvPr>
        </p:nvSpPr>
        <p:spPr>
          <a:xfrm>
            <a:off x="1088685" y="804520"/>
            <a:ext cx="3132383" cy="1049235"/>
          </a:xfrm>
        </p:spPr>
        <p:txBody>
          <a:bodyPr>
            <a:normAutofit/>
          </a:bodyPr>
          <a:lstStyle/>
          <a:p>
            <a:r>
              <a:rPr lang="en-US" dirty="0"/>
              <a:t>The Shared Employee</a:t>
            </a:r>
          </a:p>
        </p:txBody>
      </p:sp>
      <p:sp>
        <p:nvSpPr>
          <p:cNvPr id="75" name="Rectangle 7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6" name="Content Placeholder 8">
            <a:extLst>
              <a:ext uri="{FF2B5EF4-FFF2-40B4-BE49-F238E27FC236}">
                <a16:creationId xmlns:a16="http://schemas.microsoft.com/office/drawing/2014/main" id="{487597E2-72BC-C101-7647-F53524521C86}"/>
              </a:ext>
            </a:extLst>
          </p:cNvPr>
          <p:cNvSpPr>
            <a:spLocks noGrp="1"/>
          </p:cNvSpPr>
          <p:nvPr>
            <p:ph idx="1"/>
          </p:nvPr>
        </p:nvSpPr>
        <p:spPr>
          <a:xfrm>
            <a:off x="1088685" y="2015732"/>
            <a:ext cx="4854915" cy="3450613"/>
          </a:xfrm>
        </p:spPr>
        <p:txBody>
          <a:bodyPr>
            <a:normAutofit fontScale="92500" lnSpcReduction="10000"/>
          </a:bodyPr>
          <a:lstStyle/>
          <a:p>
            <a:pPr marL="0" indent="0">
              <a:lnSpc>
                <a:spcPct val="110000"/>
              </a:lnSpc>
              <a:spcBef>
                <a:spcPts val="0"/>
              </a:spcBef>
              <a:spcAft>
                <a:spcPts val="600"/>
              </a:spcAft>
              <a:buNone/>
              <a:tabLst>
                <a:tab pos="342900" algn="l"/>
                <a:tab pos="685800" algn="l"/>
              </a:tabLst>
            </a:pPr>
            <a:r>
              <a:rPr lang="en-US" sz="1200" i="1" dirty="0">
                <a:effectLst/>
                <a:latin typeface="Calibri" panose="020F0502020204030204" pitchFamily="34" charset="0"/>
                <a:ea typeface="Times New Roman" panose="02020603050405020304" pitchFamily="18" charset="0"/>
                <a:cs typeface="Arial" panose="020B0604020202020204" pitchFamily="34" charset="0"/>
              </a:rPr>
              <a:t>KRS 15.725</a:t>
            </a:r>
          </a:p>
          <a:p>
            <a:pPr marL="0" indent="0">
              <a:lnSpc>
                <a:spcPct val="110000"/>
              </a:lnSpc>
              <a:spcBef>
                <a:spcPts val="0"/>
              </a:spcBef>
              <a:spcAft>
                <a:spcPts val="600"/>
              </a:spcAft>
              <a:buNone/>
              <a:tabLst>
                <a:tab pos="342900" algn="l"/>
                <a:tab pos="685800" algn="l"/>
              </a:tabLst>
            </a:pPr>
            <a:endParaRPr lang="en-US" sz="1200" i="1" dirty="0">
              <a:latin typeface="Calibri" panose="020F0502020204030204" pitchFamily="34" charset="0"/>
              <a:ea typeface="Times New Roman" panose="02020603050405020304" pitchFamily="18" charset="0"/>
              <a:cs typeface="Arial" panose="020B0604020202020204" pitchFamily="34" charset="0"/>
            </a:endParaRPr>
          </a:p>
          <a:p>
            <a:pPr marL="0" indent="0">
              <a:lnSpc>
                <a:spcPct val="110000"/>
              </a:lnSpc>
              <a:spcBef>
                <a:spcPts val="0"/>
              </a:spcBef>
              <a:spcAft>
                <a:spcPts val="600"/>
              </a:spcAft>
              <a:buNone/>
              <a:tabLst>
                <a:tab pos="342900" algn="l"/>
                <a:tab pos="685800" algn="l"/>
              </a:tabLst>
            </a:pPr>
            <a:r>
              <a:rPr lang="en-US" sz="1200" i="1" dirty="0">
                <a:latin typeface="Calibri" panose="020F0502020204030204" pitchFamily="34" charset="0"/>
                <a:ea typeface="Times New Roman" panose="02020603050405020304" pitchFamily="18" charset="0"/>
                <a:cs typeface="Arial" panose="020B0604020202020204" pitchFamily="34" charset="0"/>
              </a:rPr>
              <a:t>In the UPS – employee who works for more than one Commonwealth’s or County Attorney simultaneously.</a:t>
            </a:r>
            <a:endParaRPr lang="en-US" sz="1200" i="1" dirty="0">
              <a:effectLst/>
              <a:latin typeface="Calibri" panose="020F0502020204030204" pitchFamily="34" charset="0"/>
              <a:ea typeface="Times New Roman" panose="02020603050405020304" pitchFamily="18" charset="0"/>
              <a:cs typeface="Arial" panose="020B0604020202020204" pitchFamily="34" charset="0"/>
            </a:endParaRPr>
          </a:p>
          <a:p>
            <a:pPr marL="0" indent="0">
              <a:lnSpc>
                <a:spcPct val="110000"/>
              </a:lnSpc>
              <a:spcBef>
                <a:spcPts val="0"/>
              </a:spcBef>
              <a:spcAft>
                <a:spcPts val="600"/>
              </a:spcAft>
              <a:buNone/>
              <a:tabLst>
                <a:tab pos="342900" algn="l"/>
                <a:tab pos="685800" algn="l"/>
              </a:tabLst>
            </a:pPr>
            <a:endParaRPr lang="en-US" sz="1200" i="1" dirty="0">
              <a:latin typeface="Calibri" panose="020F0502020204030204" pitchFamily="34" charset="0"/>
              <a:ea typeface="Times New Roman" panose="02020603050405020304" pitchFamily="18" charset="0"/>
              <a:cs typeface="Arial" panose="020B0604020202020204" pitchFamily="34" charset="0"/>
            </a:endParaRPr>
          </a:p>
          <a:p>
            <a:pPr marL="0" indent="0">
              <a:lnSpc>
                <a:spcPct val="110000"/>
              </a:lnSpc>
              <a:spcBef>
                <a:spcPts val="0"/>
              </a:spcBef>
              <a:spcAft>
                <a:spcPts val="600"/>
              </a:spcAft>
              <a:buNone/>
              <a:tabLst>
                <a:tab pos="342900" algn="l"/>
                <a:tab pos="685800" algn="l"/>
              </a:tabLst>
            </a:pPr>
            <a:r>
              <a:rPr lang="en-US" sz="1200" i="1" dirty="0">
                <a:effectLst/>
                <a:latin typeface="Calibri" panose="020F0502020204030204" pitchFamily="34" charset="0"/>
                <a:ea typeface="Times New Roman" panose="02020603050405020304" pitchFamily="18" charset="0"/>
                <a:cs typeface="Arial" panose="020B0604020202020204" pitchFamily="34" charset="0"/>
              </a:rPr>
              <a:t>Statuses = Full-time Shared or Part-time Shared</a:t>
            </a:r>
          </a:p>
          <a:p>
            <a:pPr marL="0" indent="0">
              <a:lnSpc>
                <a:spcPct val="110000"/>
              </a:lnSpc>
              <a:spcBef>
                <a:spcPts val="0"/>
              </a:spcBef>
              <a:spcAft>
                <a:spcPts val="600"/>
              </a:spcAft>
              <a:buNone/>
              <a:tabLst>
                <a:tab pos="342900" algn="l"/>
                <a:tab pos="685800" algn="l"/>
              </a:tabLst>
            </a:pPr>
            <a:endParaRPr lang="en-US" sz="1200" i="1" dirty="0">
              <a:latin typeface="Calibri" panose="020F0502020204030204" pitchFamily="34" charset="0"/>
              <a:ea typeface="Times New Roman" panose="02020603050405020304" pitchFamily="18" charset="0"/>
              <a:cs typeface="Arial" panose="020B0604020202020204" pitchFamily="34" charset="0"/>
            </a:endParaRPr>
          </a:p>
          <a:p>
            <a:pPr marL="0" indent="0">
              <a:lnSpc>
                <a:spcPct val="110000"/>
              </a:lnSpc>
              <a:spcBef>
                <a:spcPts val="0"/>
              </a:spcBef>
              <a:spcAft>
                <a:spcPts val="600"/>
              </a:spcAft>
              <a:buNone/>
              <a:tabLst>
                <a:tab pos="342900" algn="l"/>
                <a:tab pos="685800" algn="l"/>
              </a:tabLst>
            </a:pPr>
            <a:r>
              <a:rPr lang="en-US" sz="1200" i="1" dirty="0">
                <a:latin typeface="Calibri" panose="020F0502020204030204" pitchFamily="34" charset="0"/>
                <a:ea typeface="Times New Roman" panose="02020603050405020304" pitchFamily="18" charset="0"/>
                <a:cs typeface="Arial" panose="020B0604020202020204" pitchFamily="34" charset="0"/>
              </a:rPr>
              <a:t>FTS subject to same combined minimum salary as a Full-time position per the scale.</a:t>
            </a:r>
          </a:p>
          <a:p>
            <a:pPr marL="0" indent="0">
              <a:lnSpc>
                <a:spcPct val="110000"/>
              </a:lnSpc>
              <a:spcBef>
                <a:spcPts val="0"/>
              </a:spcBef>
              <a:spcAft>
                <a:spcPts val="600"/>
              </a:spcAft>
              <a:buNone/>
              <a:tabLst>
                <a:tab pos="342900" algn="l"/>
                <a:tab pos="685800" algn="l"/>
              </a:tabLst>
            </a:pPr>
            <a:endParaRPr lang="en-US" sz="1200" i="1" dirty="0">
              <a:latin typeface="Calibri" panose="020F0502020204030204" pitchFamily="34" charset="0"/>
              <a:ea typeface="Times New Roman" panose="02020603050405020304" pitchFamily="18" charset="0"/>
              <a:cs typeface="Arial" panose="020B0604020202020204" pitchFamily="34" charset="0"/>
            </a:endParaRPr>
          </a:p>
          <a:p>
            <a:pPr marL="0" indent="0">
              <a:lnSpc>
                <a:spcPct val="110000"/>
              </a:lnSpc>
              <a:spcBef>
                <a:spcPts val="0"/>
              </a:spcBef>
              <a:spcAft>
                <a:spcPts val="600"/>
              </a:spcAft>
              <a:buNone/>
              <a:tabLst>
                <a:tab pos="342900" algn="l"/>
                <a:tab pos="685800" algn="l"/>
              </a:tabLst>
            </a:pPr>
            <a:r>
              <a:rPr lang="en-US" sz="1200" i="1" dirty="0">
                <a:latin typeface="Calibri" panose="020F0502020204030204" pitchFamily="34" charset="0"/>
                <a:ea typeface="Times New Roman" panose="02020603050405020304" pitchFamily="18" charset="0"/>
                <a:cs typeface="Arial" panose="020B0604020202020204" pitchFamily="34" charset="0"/>
              </a:rPr>
              <a:t>PTS subject to the same combined minimum salary as a Part-time positions per the scale.</a:t>
            </a:r>
          </a:p>
          <a:p>
            <a:pPr marL="0" indent="0">
              <a:lnSpc>
                <a:spcPct val="110000"/>
              </a:lnSpc>
              <a:spcBef>
                <a:spcPts val="0"/>
              </a:spcBef>
              <a:spcAft>
                <a:spcPts val="600"/>
              </a:spcAft>
              <a:buNone/>
              <a:tabLst>
                <a:tab pos="342900" algn="l"/>
                <a:tab pos="685800" algn="l"/>
              </a:tabLst>
            </a:pPr>
            <a:endParaRPr lang="en-US" sz="1200" i="1" dirty="0">
              <a:latin typeface="Calibri" panose="020F0502020204030204" pitchFamily="34" charset="0"/>
              <a:ea typeface="Times New Roman" panose="02020603050405020304" pitchFamily="18" charset="0"/>
              <a:cs typeface="Arial" panose="020B0604020202020204" pitchFamily="34" charset="0"/>
            </a:endParaRPr>
          </a:p>
          <a:p>
            <a:pPr marL="0" indent="0">
              <a:lnSpc>
                <a:spcPct val="110000"/>
              </a:lnSpc>
              <a:spcBef>
                <a:spcPts val="0"/>
              </a:spcBef>
              <a:spcAft>
                <a:spcPts val="600"/>
              </a:spcAft>
              <a:buNone/>
              <a:tabLst>
                <a:tab pos="342900" algn="l"/>
                <a:tab pos="685800" algn="l"/>
              </a:tabLst>
            </a:pPr>
            <a:r>
              <a:rPr lang="en-US" sz="1200" i="1" dirty="0">
                <a:latin typeface="Calibri" panose="020F0502020204030204" pitchFamily="34" charset="0"/>
                <a:ea typeface="Times New Roman" panose="02020603050405020304" pitchFamily="18" charset="0"/>
                <a:cs typeface="Arial" panose="020B0604020202020204" pitchFamily="34" charset="0"/>
              </a:rPr>
              <a:t>Offices must re-certify to PAC the percentage of time the employee works for each office.</a:t>
            </a:r>
          </a:p>
        </p:txBody>
      </p:sp>
      <p:pic>
        <p:nvPicPr>
          <p:cNvPr id="4" name="Picture 3" descr="A person with a blue object in his hand&#10;&#10;Description automatically generated">
            <a:extLst>
              <a:ext uri="{FF2B5EF4-FFF2-40B4-BE49-F238E27FC236}">
                <a16:creationId xmlns:a16="http://schemas.microsoft.com/office/drawing/2014/main" id="{F6FBDE3D-9A60-D73A-775A-875FA8B70FEA}"/>
              </a:ext>
            </a:extLst>
          </p:cNvPr>
          <p:cNvPicPr>
            <a:picLocks noChangeAspect="1"/>
          </p:cNvPicPr>
          <p:nvPr/>
        </p:nvPicPr>
        <p:blipFill>
          <a:blip r:embed="rId2"/>
          <a:stretch>
            <a:fillRect/>
          </a:stretch>
        </p:blipFill>
        <p:spPr>
          <a:xfrm>
            <a:off x="6096000" y="304800"/>
            <a:ext cx="2801954" cy="2528763"/>
          </a:xfrm>
          <a:prstGeom prst="rect">
            <a:avLst/>
          </a:prstGeom>
        </p:spPr>
      </p:pic>
      <p:pic>
        <p:nvPicPr>
          <p:cNvPr id="76" name="Picture 7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77" name="Straight Connector 7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727307"/>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4" name="Straight Connector 23">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1" name="Rectangle 30">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5" name="Rectangle 34">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no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8BE07-87CB-24C5-0681-F7987C7F66EA}"/>
              </a:ext>
            </a:extLst>
          </p:cNvPr>
          <p:cNvSpPr>
            <a:spLocks noGrp="1"/>
          </p:cNvSpPr>
          <p:nvPr>
            <p:ph type="title"/>
          </p:nvPr>
        </p:nvSpPr>
        <p:spPr>
          <a:xfrm>
            <a:off x="1088684" y="1376053"/>
            <a:ext cx="7054418" cy="1002990"/>
          </a:xfrm>
        </p:spPr>
        <p:txBody>
          <a:bodyPr vert="horz" lIns="91440" tIns="45720" rIns="91440" bIns="45720" rtlCol="0" anchor="ctr">
            <a:normAutofit/>
          </a:bodyPr>
          <a:lstStyle/>
          <a:p>
            <a:pPr defTabSz="914400"/>
            <a:r>
              <a:rPr lang="en-US" b="0" i="0" kern="1200" cap="all" dirty="0">
                <a:solidFill>
                  <a:schemeClr val="tx1"/>
                </a:solidFill>
                <a:effectLst/>
                <a:latin typeface="+mj-lt"/>
                <a:ea typeface="+mj-ea"/>
                <a:cs typeface="+mj-cs"/>
              </a:rPr>
              <a:t>IMPORTANT!!</a:t>
            </a:r>
          </a:p>
        </p:txBody>
      </p:sp>
      <p:sp>
        <p:nvSpPr>
          <p:cNvPr id="4" name="Text Placeholder 3">
            <a:extLst>
              <a:ext uri="{FF2B5EF4-FFF2-40B4-BE49-F238E27FC236}">
                <a16:creationId xmlns:a16="http://schemas.microsoft.com/office/drawing/2014/main" id="{2E285D9D-70C9-2B84-2E16-0B64D0059954}"/>
              </a:ext>
            </a:extLst>
          </p:cNvPr>
          <p:cNvSpPr>
            <a:spLocks noGrp="1"/>
          </p:cNvSpPr>
          <p:nvPr>
            <p:ph type="body" sz="half" idx="2"/>
          </p:nvPr>
        </p:nvSpPr>
        <p:spPr>
          <a:xfrm>
            <a:off x="1088684" y="2464991"/>
            <a:ext cx="7054418" cy="2403571"/>
          </a:xfrm>
        </p:spPr>
        <p:txBody>
          <a:bodyPr vert="horz" lIns="91440" tIns="45720" rIns="91440" bIns="45720" rtlCol="0" anchor="t">
            <a:normAutofit/>
          </a:bodyPr>
          <a:lstStyle/>
          <a:p>
            <a:pPr lvl="1" indent="-228600" defTabSz="914400">
              <a:spcBef>
                <a:spcPts val="0"/>
              </a:spcBef>
              <a:spcAft>
                <a:spcPts val="600"/>
              </a:spcAft>
              <a:buFont typeface="Arial" panose="020B0604020202020204" pitchFamily="34" charset="0"/>
              <a:buChar char="•"/>
              <a:tabLst>
                <a:tab pos="342900" algn="l"/>
                <a:tab pos="685800" algn="l"/>
              </a:tabLst>
            </a:pPr>
            <a:r>
              <a:rPr lang="en-US" b="1" dirty="0"/>
              <a:t>Individuals employed in FTS and PTS positions who resign from one or more offices will not automatically receive a SCCP subsidy or increase in subsidy if the salary drops below the minimum for their classification.  </a:t>
            </a:r>
          </a:p>
          <a:p>
            <a:pPr lvl="1" indent="-228600" defTabSz="914400">
              <a:spcBef>
                <a:spcPts val="0"/>
              </a:spcBef>
              <a:spcAft>
                <a:spcPts val="600"/>
              </a:spcAft>
              <a:buFont typeface="Arial" panose="020B0604020202020204" pitchFamily="34" charset="0"/>
              <a:buChar char="•"/>
              <a:tabLst>
                <a:tab pos="342900" algn="l"/>
                <a:tab pos="685800" algn="l"/>
              </a:tabLst>
            </a:pPr>
            <a:endParaRPr lang="en-US" b="1" dirty="0"/>
          </a:p>
          <a:p>
            <a:pPr lvl="1" indent="-228600" defTabSz="914400">
              <a:spcBef>
                <a:spcPts val="0"/>
              </a:spcBef>
              <a:spcAft>
                <a:spcPts val="600"/>
              </a:spcAft>
              <a:buFont typeface="Arial" panose="020B0604020202020204" pitchFamily="34" charset="0"/>
              <a:buChar char="•"/>
              <a:tabLst>
                <a:tab pos="342900" algn="l"/>
                <a:tab pos="685800" algn="l"/>
              </a:tabLst>
            </a:pPr>
            <a:r>
              <a:rPr lang="en-US" b="1" dirty="0"/>
              <a:t>SCCP funding or increase in funding must be approved by the Council.  </a:t>
            </a:r>
          </a:p>
          <a:p>
            <a:pPr marL="114300" lvl="1" indent="-228600" defTabSz="914400">
              <a:spcBef>
                <a:spcPts val="0"/>
              </a:spcBef>
              <a:spcAft>
                <a:spcPts val="600"/>
              </a:spcAft>
              <a:buFont typeface="Arial" panose="020B0604020202020204" pitchFamily="34" charset="0"/>
              <a:buChar char="•"/>
              <a:tabLst>
                <a:tab pos="342900" algn="l"/>
                <a:tab pos="685800" algn="l"/>
              </a:tabLst>
            </a:pPr>
            <a:endParaRPr lang="en-US" b="1" dirty="0"/>
          </a:p>
          <a:p>
            <a:pPr lvl="1" indent="-228600" defTabSz="914400">
              <a:spcBef>
                <a:spcPts val="0"/>
              </a:spcBef>
              <a:spcAft>
                <a:spcPts val="600"/>
              </a:spcAft>
              <a:buFont typeface="Arial" panose="020B0604020202020204" pitchFamily="34" charset="0"/>
              <a:buChar char="•"/>
              <a:tabLst>
                <a:tab pos="342900" algn="l"/>
                <a:tab pos="685800" algn="l"/>
              </a:tabLst>
            </a:pPr>
            <a:r>
              <a:rPr lang="en-US" b="1" dirty="0"/>
              <a:t>The elected official for which the employee works must submit the request to be considered at the next PAC meeting.</a:t>
            </a:r>
          </a:p>
        </p:txBody>
      </p:sp>
      <p:pic>
        <p:nvPicPr>
          <p:cNvPr id="41" name="Picture 40">
            <a:extLst>
              <a:ext uri="{FF2B5EF4-FFF2-40B4-BE49-F238E27FC236}">
                <a16:creationId xmlns:a16="http://schemas.microsoft.com/office/drawing/2014/main" id="{6A26901A-BC62-4A3A-A07A-65E1F3DDD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480464392"/>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red hat&#10;&#10;Description automatically generated">
            <a:extLst>
              <a:ext uri="{FF2B5EF4-FFF2-40B4-BE49-F238E27FC236}">
                <a16:creationId xmlns:a16="http://schemas.microsoft.com/office/drawing/2014/main" id="{EA0EF768-D1B5-D447-D28E-9A69742BD02B}"/>
              </a:ext>
            </a:extLst>
          </p:cNvPr>
          <p:cNvPicPr>
            <a:picLocks noChangeAspect="1"/>
          </p:cNvPicPr>
          <p:nvPr/>
        </p:nvPicPr>
        <p:blipFill>
          <a:blip r:embed="rId2"/>
          <a:stretch>
            <a:fillRect/>
          </a:stretch>
        </p:blipFill>
        <p:spPr>
          <a:xfrm>
            <a:off x="1801167" y="1258150"/>
            <a:ext cx="5689880" cy="4457819"/>
          </a:xfrm>
          <a:prstGeom prst="rect">
            <a:avLst/>
          </a:prstGeom>
        </p:spPr>
      </p:pic>
    </p:spTree>
    <p:extLst>
      <p:ext uri="{BB962C8B-B14F-4D97-AF65-F5344CB8AC3E}">
        <p14:creationId xmlns:p14="http://schemas.microsoft.com/office/powerpoint/2010/main" val="749870904"/>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8F8E-0B93-628A-499C-968D26BA7D40}"/>
              </a:ext>
            </a:extLst>
          </p:cNvPr>
          <p:cNvSpPr>
            <a:spLocks noGrp="1"/>
          </p:cNvSpPr>
          <p:nvPr>
            <p:ph type="title"/>
          </p:nvPr>
        </p:nvSpPr>
        <p:spPr>
          <a:xfrm>
            <a:off x="1088684" y="804519"/>
            <a:ext cx="7202456" cy="1049235"/>
          </a:xfrm>
        </p:spPr>
        <p:txBody>
          <a:bodyPr>
            <a:normAutofit/>
          </a:bodyPr>
          <a:lstStyle/>
          <a:p>
            <a:r>
              <a:rPr lang="en-US" sz="2200" b="1" i="1" kern="100">
                <a:effectLst/>
                <a:latin typeface="Calibri" panose="020F0502020204030204" pitchFamily="34" charset="0"/>
                <a:ea typeface="Calibri" panose="020F0502020204030204" pitchFamily="34" charset="0"/>
                <a:cs typeface="Times New Roman" panose="02020603050405020304" pitchFamily="18" charset="0"/>
              </a:rPr>
              <a:t>How can I get more money in my Personnel Budget?</a:t>
            </a:r>
            <a:br>
              <a:rPr lang="en-US" sz="2200" kern="100">
                <a:effectLst/>
                <a:latin typeface="Calibri" panose="020F0502020204030204" pitchFamily="34" charset="0"/>
                <a:ea typeface="Calibri" panose="020F0502020204030204" pitchFamily="34" charset="0"/>
                <a:cs typeface="Times New Roman" panose="02020603050405020304" pitchFamily="18" charset="0"/>
              </a:rPr>
            </a:br>
            <a:endParaRPr lang="en-US" sz="2200"/>
          </a:p>
        </p:txBody>
      </p:sp>
      <p:sp>
        <p:nvSpPr>
          <p:cNvPr id="17" name="Content Placeholder 2">
            <a:extLst>
              <a:ext uri="{FF2B5EF4-FFF2-40B4-BE49-F238E27FC236}">
                <a16:creationId xmlns:a16="http://schemas.microsoft.com/office/drawing/2014/main" id="{89739DCE-AE4A-0EC2-382D-8D5542C658A4}"/>
              </a:ext>
            </a:extLst>
          </p:cNvPr>
          <p:cNvSpPr>
            <a:spLocks noGrp="1"/>
          </p:cNvSpPr>
          <p:nvPr>
            <p:ph idx="1"/>
          </p:nvPr>
        </p:nvSpPr>
        <p:spPr>
          <a:xfrm>
            <a:off x="1088684" y="2015734"/>
            <a:ext cx="4646838" cy="3450613"/>
          </a:xfrm>
        </p:spPr>
        <p:txBody>
          <a:bodyPr>
            <a:normAutofit lnSpcReduction="10000"/>
          </a:bodyPr>
          <a:lstStyle/>
          <a:p>
            <a:pPr lvl="1">
              <a:lnSpc>
                <a:spcPct val="110000"/>
              </a:lnSpc>
              <a:buFont typeface="Wingdings" panose="05000000000000000000" pitchFamily="2" charset="2"/>
              <a:buChar char="ü"/>
            </a:pPr>
            <a:r>
              <a:rPr lang="en-US" sz="1500">
                <a:effectLst/>
                <a:latin typeface="Times New Roman" panose="02020603050405020304" pitchFamily="18" charset="0"/>
                <a:ea typeface="Times New Roman" panose="02020603050405020304" pitchFamily="18" charset="0"/>
              </a:rPr>
              <a:t>Additional funds may be available in the beginning of a new fiscal year.</a:t>
            </a:r>
          </a:p>
          <a:p>
            <a:pPr lvl="1">
              <a:lnSpc>
                <a:spcPct val="110000"/>
              </a:lnSpc>
              <a:buFont typeface="Wingdings" panose="05000000000000000000" pitchFamily="2" charset="2"/>
              <a:buChar char="ü"/>
            </a:pPr>
            <a:r>
              <a:rPr lang="en-US" sz="1500">
                <a:effectLst/>
                <a:latin typeface="Times New Roman" panose="02020603050405020304" pitchFamily="18" charset="0"/>
                <a:ea typeface="Times New Roman" panose="02020603050405020304" pitchFamily="18" charset="0"/>
              </a:rPr>
              <a:t>The Council will direct an email communication to the offices with a deadline to respond.</a:t>
            </a:r>
          </a:p>
          <a:p>
            <a:pPr lvl="1">
              <a:lnSpc>
                <a:spcPct val="110000"/>
              </a:lnSpc>
              <a:buFont typeface="Wingdings" panose="05000000000000000000" pitchFamily="2" charset="2"/>
              <a:buChar char="ü"/>
            </a:pPr>
            <a:r>
              <a:rPr lang="en-US" sz="1500">
                <a:effectLst/>
                <a:latin typeface="Times New Roman" panose="02020603050405020304" pitchFamily="18" charset="0"/>
                <a:ea typeface="Times New Roman" panose="02020603050405020304" pitchFamily="18" charset="0"/>
              </a:rPr>
              <a:t>Don’t miss the deadline.</a:t>
            </a:r>
          </a:p>
          <a:p>
            <a:pPr lvl="1">
              <a:lnSpc>
                <a:spcPct val="110000"/>
              </a:lnSpc>
              <a:buFont typeface="Wingdings" panose="05000000000000000000" pitchFamily="2" charset="2"/>
              <a:buChar char="ü"/>
            </a:pPr>
            <a:r>
              <a:rPr lang="en-US" sz="1500">
                <a:effectLst/>
                <a:latin typeface="Times New Roman" panose="02020603050405020304" pitchFamily="18" charset="0"/>
                <a:ea typeface="Times New Roman" panose="02020603050405020304" pitchFamily="18" charset="0"/>
              </a:rPr>
              <a:t>Do respond with both a specific request and justification for the request.</a:t>
            </a:r>
          </a:p>
          <a:p>
            <a:pPr lvl="1">
              <a:lnSpc>
                <a:spcPct val="110000"/>
              </a:lnSpc>
              <a:buFont typeface="Wingdings" panose="05000000000000000000" pitchFamily="2" charset="2"/>
              <a:buChar char="ü"/>
            </a:pPr>
            <a:r>
              <a:rPr lang="en-US" sz="1500">
                <a:effectLst/>
                <a:latin typeface="Times New Roman" panose="02020603050405020304" pitchFamily="18" charset="0"/>
                <a:ea typeface="Times New Roman" panose="02020603050405020304" pitchFamily="18" charset="0"/>
              </a:rPr>
              <a:t>Remember, there is a limited amount of funding and 119 other offices likely vying for that same funding.</a:t>
            </a:r>
          </a:p>
          <a:p>
            <a:pPr lvl="1">
              <a:lnSpc>
                <a:spcPct val="110000"/>
              </a:lnSpc>
              <a:buFont typeface="Wingdings" panose="05000000000000000000" pitchFamily="2" charset="2"/>
              <a:buChar char="ü"/>
            </a:pPr>
            <a:r>
              <a:rPr lang="en-US" sz="1500">
                <a:effectLst/>
                <a:latin typeface="Times New Roman" panose="02020603050405020304" pitchFamily="18" charset="0"/>
                <a:ea typeface="Times New Roman" panose="02020603050405020304" pitchFamily="18" charset="0"/>
              </a:rPr>
              <a:t>Make sure to always submit your Biennial Budget Request survey with complete and accurate data.</a:t>
            </a:r>
          </a:p>
          <a:p>
            <a:pPr>
              <a:lnSpc>
                <a:spcPct val="110000"/>
              </a:lnSpc>
            </a:pPr>
            <a:endParaRPr lang="en-US" sz="1500"/>
          </a:p>
        </p:txBody>
      </p:sp>
      <p:pic>
        <p:nvPicPr>
          <p:cNvPr id="21" name="Graphic 20" descr="Coins with solid fill">
            <a:extLst>
              <a:ext uri="{FF2B5EF4-FFF2-40B4-BE49-F238E27FC236}">
                <a16:creationId xmlns:a16="http://schemas.microsoft.com/office/drawing/2014/main" id="{B6E55A19-9B05-3A19-D962-6B30226FB9CD}"/>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6096567" y="2643754"/>
            <a:ext cx="2194573" cy="2194573"/>
          </a:xfrm>
          <a:prstGeom prst="rect">
            <a:avLst/>
          </a:prstGeom>
        </p:spPr>
      </p:pic>
    </p:spTree>
    <p:extLst>
      <p:ext uri="{BB962C8B-B14F-4D97-AF65-F5344CB8AC3E}">
        <p14:creationId xmlns:p14="http://schemas.microsoft.com/office/powerpoint/2010/main" val="4242992313"/>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descr="A close-up of the words written in sand&#10;&#10;Description automatically generated">
            <a:extLst>
              <a:ext uri="{FF2B5EF4-FFF2-40B4-BE49-F238E27FC236}">
                <a16:creationId xmlns:a16="http://schemas.microsoft.com/office/drawing/2014/main" id="{05650184-4022-CBB6-231C-27BAE0E79A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0999" b="-1"/>
          <a:stretch/>
        </p:blipFill>
        <p:spPr>
          <a:xfrm>
            <a:off x="20" y="10"/>
            <a:ext cx="9143980" cy="6857990"/>
          </a:xfrm>
          <a:prstGeom prst="rect">
            <a:avLst/>
          </a:prstGeom>
        </p:spPr>
      </p:pic>
    </p:spTree>
    <p:extLst>
      <p:ext uri="{BB962C8B-B14F-4D97-AF65-F5344CB8AC3E}">
        <p14:creationId xmlns:p14="http://schemas.microsoft.com/office/powerpoint/2010/main" val="65005677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6662" name="Rectangle 2666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6663" name="Picture 2666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6664" name="Straight Connector 2666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6665" name="Straight Connector 2666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666" name="Rectangle 26665">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67" name="Rectangle 26666">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626" name="Title 1">
            <a:extLst>
              <a:ext uri="{FF2B5EF4-FFF2-40B4-BE49-F238E27FC236}">
                <a16:creationId xmlns:a16="http://schemas.microsoft.com/office/drawing/2014/main" id="{0FB1624E-1A18-66E2-4FF6-BA5C65D1436B}"/>
              </a:ext>
            </a:extLst>
          </p:cNvPr>
          <p:cNvSpPr>
            <a:spLocks noGrp="1"/>
          </p:cNvSpPr>
          <p:nvPr>
            <p:ph type="title"/>
          </p:nvPr>
        </p:nvSpPr>
        <p:spPr>
          <a:xfrm>
            <a:off x="494475" y="1474969"/>
            <a:ext cx="2117940" cy="1868760"/>
          </a:xfrm>
        </p:spPr>
        <p:txBody>
          <a:bodyPr vert="horz" lIns="91440" tIns="45720" rIns="91440" bIns="0" rtlCol="0" anchor="b">
            <a:normAutofit/>
          </a:bodyPr>
          <a:lstStyle/>
          <a:p>
            <a:pPr defTabSz="914400"/>
            <a:r>
              <a:rPr lang="en-US" altLang="en-US" sz="3100" dirty="0"/>
              <a:t>This is the UPS</a:t>
            </a:r>
          </a:p>
        </p:txBody>
      </p:sp>
      <p:cxnSp>
        <p:nvCxnSpPr>
          <p:cNvPr id="26668" name="Straight Connector 26667">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475" y="3528543"/>
            <a:ext cx="2117940"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6669" name="Group 26668">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84541" y="482171"/>
            <a:ext cx="5670087" cy="5149101"/>
            <a:chOff x="3979389" y="482171"/>
            <a:chExt cx="7560115" cy="5149101"/>
          </a:xfrm>
        </p:grpSpPr>
        <p:sp>
          <p:nvSpPr>
            <p:cNvPr id="26646" name="Rectangle 2664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47" name="Rectangle 2664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670" name="Rectangle 26669">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1615" y="977965"/>
            <a:ext cx="4961686"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map of kentucky state&#10;&#10;Description automatically generated">
            <a:extLst>
              <a:ext uri="{FF2B5EF4-FFF2-40B4-BE49-F238E27FC236}">
                <a16:creationId xmlns:a16="http://schemas.microsoft.com/office/drawing/2014/main" id="{B9489B98-5E89-4D7D-F526-D813F5EA28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3780" y="1258799"/>
            <a:ext cx="4712189" cy="3581263"/>
          </a:xfrm>
          <a:prstGeom prst="rect">
            <a:avLst/>
          </a:prstGeom>
        </p:spPr>
      </p:pic>
      <p:pic>
        <p:nvPicPr>
          <p:cNvPr id="26671" name="Picture 2667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6672" name="Straight Connector 26671">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7673" name="Rectangle 27672">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Title 1">
            <a:extLst>
              <a:ext uri="{FF2B5EF4-FFF2-40B4-BE49-F238E27FC236}">
                <a16:creationId xmlns:a16="http://schemas.microsoft.com/office/drawing/2014/main" id="{D2C74680-3183-B695-4132-0DB4DFEF2865}"/>
              </a:ext>
            </a:extLst>
          </p:cNvPr>
          <p:cNvSpPr>
            <a:spLocks noGrp="1"/>
          </p:cNvSpPr>
          <p:nvPr>
            <p:ph type="title"/>
          </p:nvPr>
        </p:nvSpPr>
        <p:spPr>
          <a:xfrm>
            <a:off x="1088684" y="804519"/>
            <a:ext cx="7202456" cy="1049235"/>
          </a:xfrm>
        </p:spPr>
        <p:txBody>
          <a:bodyPr>
            <a:normAutofit/>
          </a:bodyPr>
          <a:lstStyle/>
          <a:p>
            <a:pPr eaLnBrk="1" hangingPunct="1"/>
            <a:r>
              <a:rPr lang="en-US" altLang="en-US"/>
              <a:t>We’re NOT AOC</a:t>
            </a:r>
          </a:p>
        </p:txBody>
      </p:sp>
      <p:cxnSp>
        <p:nvCxnSpPr>
          <p:cNvPr id="27675" name="Straight Connector 27674">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7677" name="Rectangle 27676">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7668" name="Content Placeholder 2">
            <a:extLst>
              <a:ext uri="{FF2B5EF4-FFF2-40B4-BE49-F238E27FC236}">
                <a16:creationId xmlns:a16="http://schemas.microsoft.com/office/drawing/2014/main" id="{443296F3-F7AB-C230-AD3F-960AC091F516}"/>
              </a:ext>
            </a:extLst>
          </p:cNvPr>
          <p:cNvGraphicFramePr>
            <a:graphicFrameLocks noGrp="1"/>
          </p:cNvGraphicFramePr>
          <p:nvPr>
            <p:ph idx="1"/>
            <p:extLst>
              <p:ext uri="{D42A27DB-BD31-4B8C-83A1-F6EECF244321}">
                <p14:modId xmlns:p14="http://schemas.microsoft.com/office/powerpoint/2010/main" val="4061630087"/>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0725" name="Rectangle 30724">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726" name="Picture 30725">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0731" name="Straight Connector 3073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730" name="Straight Connector 30729">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0735" name="Rectangle 30734">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4" name="Rectangle 30743">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739" name="Rectangle 30738">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41" name="Rectangle 30740">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dk2"/>
          </a:fillRef>
          <a:effectRef idx="2">
            <a:schemeClr val="accent1"/>
          </a:effectRef>
          <a:fontRef idx="minor">
            <a:schemeClr val="lt1"/>
          </a:fontRef>
        </p:style>
        <p:txBody>
          <a:bodyPr rtlCol="0" anchor="ctr"/>
          <a:lstStyle/>
          <a:p>
            <a:pPr algn="ctr"/>
            <a:endParaRPr lang="en-US"/>
          </a:p>
        </p:txBody>
      </p:sp>
      <p:sp>
        <p:nvSpPr>
          <p:cNvPr id="30743" name="Rectangle 30742">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0722" name="Title 1">
            <a:extLst>
              <a:ext uri="{FF2B5EF4-FFF2-40B4-BE49-F238E27FC236}">
                <a16:creationId xmlns:a16="http://schemas.microsoft.com/office/drawing/2014/main" id="{B2597C9A-E019-CF89-3643-086CD03D279B}"/>
              </a:ext>
            </a:extLst>
          </p:cNvPr>
          <p:cNvSpPr>
            <a:spLocks noGrp="1"/>
          </p:cNvSpPr>
          <p:nvPr>
            <p:ph type="title"/>
          </p:nvPr>
        </p:nvSpPr>
        <p:spPr>
          <a:xfrm>
            <a:off x="1167803" y="1584552"/>
            <a:ext cx="6824441" cy="2537251"/>
          </a:xfrm>
        </p:spPr>
        <p:txBody>
          <a:bodyPr vert="horz" lIns="91440" tIns="45720" rIns="91440" bIns="0" rtlCol="0" anchor="ctr">
            <a:normAutofit/>
          </a:bodyPr>
          <a:lstStyle/>
          <a:p>
            <a:pPr algn="ctr" defTabSz="914400"/>
            <a:r>
              <a:rPr lang="en-US" altLang="en-US" sz="4900" dirty="0">
                <a:solidFill>
                  <a:srgbClr val="454545"/>
                </a:solidFill>
              </a:rPr>
              <a:t>Bobby Stokes, Executive Director</a:t>
            </a:r>
            <a:br>
              <a:rPr lang="en-US" altLang="en-US" sz="4900" dirty="0">
                <a:solidFill>
                  <a:srgbClr val="454545"/>
                </a:solidFill>
              </a:rPr>
            </a:br>
            <a:br>
              <a:rPr lang="en-US" altLang="en-US" sz="4900" dirty="0">
                <a:solidFill>
                  <a:srgbClr val="454545"/>
                </a:solidFill>
              </a:rPr>
            </a:br>
            <a:r>
              <a:rPr lang="en-US" altLang="en-US" sz="1600" dirty="0" err="1">
                <a:solidFill>
                  <a:srgbClr val="454545"/>
                </a:solidFill>
              </a:rPr>
              <a:t>pac</a:t>
            </a:r>
            <a:r>
              <a:rPr lang="en-US" altLang="en-US" sz="1600" dirty="0">
                <a:solidFill>
                  <a:srgbClr val="454545"/>
                </a:solidFill>
              </a:rPr>
              <a:t> staff member since 2007</a:t>
            </a:r>
            <a:endParaRPr lang="en-US" altLang="en-US" sz="4900" dirty="0">
              <a:solidFill>
                <a:srgbClr val="454545"/>
              </a:solidFill>
            </a:endParaRPr>
          </a:p>
        </p:txBody>
      </p:sp>
      <p:pic>
        <p:nvPicPr>
          <p:cNvPr id="30748" name="Picture 30747">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0747" name="Straight Connector 30746">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30722"/>
                                        </p:tgtEl>
                                        <p:attrNameLst>
                                          <p:attrName>style.visibility</p:attrName>
                                        </p:attrNameLst>
                                      </p:cBhvr>
                                      <p:to>
                                        <p:strVal val="visible"/>
                                      </p:to>
                                    </p:set>
                                    <p:animEffect transition="in" filter="fade">
                                      <p:cBhvr>
                                        <p:cTn id="7" dur="7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2776" name="Rectangle 32775">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8" name="Rectangle 32777">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46595"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id="{A0A95325-1202-06A9-9C13-C4DEF8540ABA}"/>
              </a:ext>
            </a:extLst>
          </p:cNvPr>
          <p:cNvSpPr>
            <a:spLocks noGrp="1"/>
          </p:cNvSpPr>
          <p:nvPr>
            <p:ph type="title"/>
          </p:nvPr>
        </p:nvSpPr>
        <p:spPr>
          <a:xfrm>
            <a:off x="637262" y="1240076"/>
            <a:ext cx="2045860" cy="4584527"/>
          </a:xfrm>
        </p:spPr>
        <p:txBody>
          <a:bodyPr vert="horz" lIns="91440" tIns="45720" rIns="91440" bIns="45720" rtlCol="0" anchor="t">
            <a:normAutofit/>
          </a:bodyPr>
          <a:lstStyle/>
          <a:p>
            <a:pPr defTabSz="914400"/>
            <a:r>
              <a:rPr lang="en-US" altLang="en-US" b="0" i="0" kern="1200" cap="all">
                <a:solidFill>
                  <a:srgbClr val="FFFFFF"/>
                </a:solidFill>
                <a:effectLst/>
                <a:latin typeface="+mj-lt"/>
                <a:ea typeface="+mj-ea"/>
                <a:cs typeface="+mj-cs"/>
              </a:rPr>
              <a:t>PAC Staff</a:t>
            </a:r>
          </a:p>
        </p:txBody>
      </p:sp>
      <p:sp>
        <p:nvSpPr>
          <p:cNvPr id="32771" name="Rectangle 3">
            <a:extLst>
              <a:ext uri="{FF2B5EF4-FFF2-40B4-BE49-F238E27FC236}">
                <a16:creationId xmlns:a16="http://schemas.microsoft.com/office/drawing/2014/main" id="{98446FFF-66B9-C7F5-3BEC-D64E57FA628D}"/>
              </a:ext>
            </a:extLst>
          </p:cNvPr>
          <p:cNvSpPr>
            <a:spLocks noChangeArrowheads="1"/>
          </p:cNvSpPr>
          <p:nvPr/>
        </p:nvSpPr>
        <p:spPr bwMode="auto">
          <a:xfrm>
            <a:off x="3529195" y="1240077"/>
            <a:ext cx="4526120" cy="49164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indent="-182563">
              <a:defRPr>
                <a:solidFill>
                  <a:schemeClr val="tx1"/>
                </a:solidFill>
                <a:latin typeface="Arial" panose="020B0604020202020204" pitchFamily="34" charset="0"/>
              </a:defRPr>
            </a:lvl1pPr>
            <a:lvl2pPr marL="685800" indent="-1825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28600" defTabSz="914400">
              <a:lnSpc>
                <a:spcPct val="110000"/>
              </a:lnSpc>
              <a:spcAft>
                <a:spcPts val="600"/>
              </a:spcAft>
              <a:buClr>
                <a:schemeClr val="accent1"/>
              </a:buClr>
              <a:buSzPct val="100000"/>
              <a:buFont typeface="Arial" panose="020B0604020202020204" pitchFamily="34" charset="0"/>
              <a:buChar char="•"/>
            </a:pPr>
            <a:r>
              <a:rPr lang="en-US" altLang="en-US" sz="1100" b="1" dirty="0">
                <a:latin typeface="+mn-lt"/>
              </a:rPr>
              <a:t>Gina Carey – Executive Budget and Policy Director </a:t>
            </a:r>
          </a:p>
          <a:p>
            <a:pPr lvl="1" indent="-228600" defTabSz="914400">
              <a:lnSpc>
                <a:spcPct val="110000"/>
              </a:lnSpc>
              <a:spcAft>
                <a:spcPts val="600"/>
              </a:spcAft>
              <a:buClr>
                <a:schemeClr val="accent1"/>
              </a:buClr>
              <a:buSzPct val="100000"/>
              <a:buFont typeface="Arial" panose="020B0604020202020204" pitchFamily="34" charset="0"/>
              <a:buChar char="•"/>
            </a:pPr>
            <a:r>
              <a:rPr lang="en-US" altLang="en-US" sz="1100" dirty="0">
                <a:latin typeface="+mn-lt"/>
              </a:rPr>
              <a:t>Alyssa Logan – Assistant Budget Advisor </a:t>
            </a:r>
          </a:p>
          <a:p>
            <a:pPr lvl="1" indent="-228600" defTabSz="914400">
              <a:lnSpc>
                <a:spcPct val="110000"/>
              </a:lnSpc>
              <a:spcAft>
                <a:spcPts val="600"/>
              </a:spcAft>
              <a:buClr>
                <a:schemeClr val="accent1"/>
              </a:buClr>
              <a:buSzPct val="100000"/>
              <a:buFont typeface="Arial" panose="020B0604020202020204" pitchFamily="34" charset="0"/>
              <a:buChar char="•"/>
            </a:pPr>
            <a:r>
              <a:rPr lang="en-US" altLang="en-US" sz="1100" dirty="0">
                <a:latin typeface="+mn-lt"/>
              </a:rPr>
              <a:t>Madeline Wise – Executive Assistant </a:t>
            </a:r>
          </a:p>
          <a:p>
            <a:pPr lvl="1" indent="-228600" defTabSz="914400">
              <a:lnSpc>
                <a:spcPct val="110000"/>
              </a:lnSpc>
              <a:spcAft>
                <a:spcPts val="600"/>
              </a:spcAft>
              <a:buClr>
                <a:schemeClr val="accent1"/>
              </a:buClr>
              <a:buSzPct val="100000"/>
              <a:buFont typeface="Arial" panose="020B0604020202020204" pitchFamily="34" charset="0"/>
              <a:buChar char="•"/>
            </a:pPr>
            <a:r>
              <a:rPr lang="en-US" altLang="en-US" sz="1100" dirty="0">
                <a:latin typeface="+mn-lt"/>
              </a:rPr>
              <a:t>Terri Jacobs – CSA Data Collector </a:t>
            </a:r>
          </a:p>
          <a:p>
            <a:pPr lvl="1" indent="-228600" defTabSz="914400">
              <a:lnSpc>
                <a:spcPct val="110000"/>
              </a:lnSpc>
              <a:spcAft>
                <a:spcPts val="600"/>
              </a:spcAft>
              <a:buClr>
                <a:schemeClr val="accent1"/>
              </a:buClr>
              <a:buSzPct val="100000"/>
              <a:buFont typeface="Arial" panose="020B0604020202020204" pitchFamily="34" charset="0"/>
              <a:buChar char="•"/>
            </a:pPr>
            <a:r>
              <a:rPr lang="en-US" altLang="en-US" sz="1100" dirty="0">
                <a:latin typeface="+mn-lt"/>
              </a:rPr>
              <a:t>Carol Ray – Rocket Docket Data Collector </a:t>
            </a:r>
          </a:p>
          <a:p>
            <a:pPr indent="0" defTabSz="914400">
              <a:lnSpc>
                <a:spcPct val="110000"/>
              </a:lnSpc>
              <a:spcAft>
                <a:spcPts val="600"/>
              </a:spcAft>
              <a:buClr>
                <a:schemeClr val="accent1"/>
              </a:buClr>
              <a:buSzPct val="100000"/>
            </a:pPr>
            <a:r>
              <a:rPr lang="en-US" altLang="en-US" sz="1100" dirty="0">
                <a:latin typeface="+mn-lt"/>
              </a:rPr>
              <a:t>	</a:t>
            </a: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100" b="1" dirty="0">
                <a:latin typeface="+mn-lt"/>
              </a:rPr>
              <a:t>Susan Blake – Prosecutor Training Director </a:t>
            </a:r>
          </a:p>
          <a:p>
            <a:pPr lvl="1" indent="-228600" defTabSz="914400">
              <a:lnSpc>
                <a:spcPct val="110000"/>
              </a:lnSpc>
              <a:spcAft>
                <a:spcPts val="600"/>
              </a:spcAft>
              <a:buClr>
                <a:schemeClr val="accent1"/>
              </a:buClr>
              <a:buSzPct val="100000"/>
              <a:buFont typeface="Arial" panose="020B0604020202020204" pitchFamily="34" charset="0"/>
              <a:buChar char="•"/>
            </a:pPr>
            <a:r>
              <a:rPr lang="en-US" altLang="en-US" sz="1100" dirty="0">
                <a:latin typeface="+mn-lt"/>
              </a:rPr>
              <a:t>Matt Moye – Administrative Assistant</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100"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100" b="1" dirty="0">
                <a:latin typeface="+mn-lt"/>
              </a:rPr>
              <a:t>Bobby Ripy – Information Technology Director</a:t>
            </a:r>
          </a:p>
          <a:p>
            <a:pPr lvl="1" indent="-228600" defTabSz="914400">
              <a:lnSpc>
                <a:spcPct val="110000"/>
              </a:lnSpc>
              <a:spcAft>
                <a:spcPts val="600"/>
              </a:spcAft>
              <a:buClr>
                <a:schemeClr val="accent1"/>
              </a:buClr>
              <a:buSzPct val="100000"/>
              <a:buFont typeface="Arial" panose="020B0604020202020204" pitchFamily="34" charset="0"/>
              <a:buChar char="•"/>
            </a:pPr>
            <a:r>
              <a:rPr lang="en-US" altLang="en-US" sz="1100" dirty="0">
                <a:latin typeface="+mn-lt"/>
              </a:rPr>
              <a:t>Justin Perry, Josh Hatfield and Brandon Woods – Techs</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100"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100" b="1" dirty="0">
                <a:latin typeface="+mn-lt"/>
              </a:rPr>
              <a:t>Chad Coleman – Case Management Application Specialist </a:t>
            </a:r>
          </a:p>
          <a:p>
            <a:pPr indent="-228600" defTabSz="914400">
              <a:lnSpc>
                <a:spcPct val="110000"/>
              </a:lnSpc>
              <a:spcAft>
                <a:spcPts val="600"/>
              </a:spcAft>
              <a:buClr>
                <a:schemeClr val="accent1"/>
              </a:buClr>
              <a:buSzPct val="100000"/>
              <a:buFont typeface="Arial" panose="020B0604020202020204" pitchFamily="34" charset="0"/>
              <a:buChar char="•"/>
            </a:pPr>
            <a:endParaRPr lang="en-US" altLang="en-US" sz="1100" dirty="0">
              <a:latin typeface="+mn-lt"/>
            </a:endParaRPr>
          </a:p>
          <a:p>
            <a:pPr indent="-228600" defTabSz="914400">
              <a:lnSpc>
                <a:spcPct val="110000"/>
              </a:lnSpc>
              <a:spcAft>
                <a:spcPts val="600"/>
              </a:spcAft>
              <a:buClr>
                <a:schemeClr val="accent1"/>
              </a:buClr>
              <a:buSzPct val="100000"/>
              <a:buFont typeface="Arial" panose="020B0604020202020204" pitchFamily="34" charset="0"/>
              <a:buChar char="•"/>
            </a:pPr>
            <a:r>
              <a:rPr lang="en-US" altLang="en-US" sz="1100" b="1" dirty="0">
                <a:latin typeface="+mn-lt"/>
              </a:rPr>
              <a:t>Julie Cox – Human Resources Director </a:t>
            </a:r>
          </a:p>
          <a:p>
            <a:pPr indent="0" defTabSz="914400">
              <a:lnSpc>
                <a:spcPct val="110000"/>
              </a:lnSpc>
              <a:spcAft>
                <a:spcPts val="600"/>
              </a:spcAft>
              <a:buClr>
                <a:schemeClr val="accent1"/>
              </a:buClr>
              <a:buSzPct val="100000"/>
            </a:pPr>
            <a:endParaRPr lang="en-US" altLang="en-US" sz="1100" b="1" dirty="0">
              <a:latin typeface="+mn-lt"/>
            </a:endParaRPr>
          </a:p>
        </p:txBody>
      </p:sp>
    </p:spTree>
  </p:cSld>
  <p:clrMapOvr>
    <a:masterClrMapping/>
  </p:clrMapOvr>
  <p:transition spd="med">
    <p:fade/>
  </p:transition>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5790</TotalTime>
  <Words>3127</Words>
  <Application>Microsoft Office PowerPoint</Application>
  <PresentationFormat>On-screen Show (4:3)</PresentationFormat>
  <Paragraphs>467</Paragraphs>
  <Slides>55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Meiryo</vt:lpstr>
      <vt:lpstr>Arial</vt:lpstr>
      <vt:lpstr>Calibri</vt:lpstr>
      <vt:lpstr>Gill Sans MT</vt:lpstr>
      <vt:lpstr>Times New Roman</vt:lpstr>
      <vt:lpstr>Wingdings</vt:lpstr>
      <vt:lpstr>Wingdings 3</vt:lpstr>
      <vt:lpstr>Gallery</vt:lpstr>
      <vt:lpstr>Prosecutors Advisory Council &amp; Staff</vt:lpstr>
      <vt:lpstr>Duties of Prosecutors Advisory Council</vt:lpstr>
      <vt:lpstr>UNIFIED PROSECUTORIAL SYSTEM</vt:lpstr>
      <vt:lpstr>Members- total 13</vt:lpstr>
      <vt:lpstr>Prosecutors Advisory Council as of January 2025</vt:lpstr>
      <vt:lpstr>This is the UPS</vt:lpstr>
      <vt:lpstr>We’re NOT AOC</vt:lpstr>
      <vt:lpstr>Bobby Stokes, Executive Director  pac staff member since 2007</vt:lpstr>
      <vt:lpstr>PAC Staff</vt:lpstr>
      <vt:lpstr>PAC Staff</vt:lpstr>
      <vt:lpstr>What do we do for you?</vt:lpstr>
      <vt:lpstr>What do we do for you?</vt:lpstr>
      <vt:lpstr>What do we do for you?</vt:lpstr>
      <vt:lpstr>What do we do for you?</vt:lpstr>
      <vt:lpstr>What do we do for you?</vt:lpstr>
      <vt:lpstr>Training</vt:lpstr>
      <vt:lpstr>Mandatory Training Provided by PAC</vt:lpstr>
      <vt:lpstr>Biennial Budget Process</vt:lpstr>
      <vt:lpstr>Annual budget process</vt:lpstr>
      <vt:lpstr>What’s in the budget?</vt:lpstr>
      <vt:lpstr>County Attorney Salary Information</vt:lpstr>
      <vt:lpstr>Staff Budgets</vt:lpstr>
      <vt:lpstr>Types of Staff Positions</vt:lpstr>
      <vt:lpstr>YOU HAVE TO ASK THE COUNCIL</vt:lpstr>
      <vt:lpstr>YOU DO NOT HAVE TO ASK THE COUNCIL </vt:lpstr>
      <vt:lpstr>What’s in the budget?</vt:lpstr>
      <vt:lpstr>What’s THE POLICY for the county operating budgets?</vt:lpstr>
      <vt:lpstr>What’s in the budget?</vt:lpstr>
      <vt:lpstr>What’s in the budget?</vt:lpstr>
      <vt:lpstr>What’s NOT in the budget?</vt:lpstr>
      <vt:lpstr>More Notes about operating</vt:lpstr>
      <vt:lpstr>Technology</vt:lpstr>
      <vt:lpstr>CourtNet 2.0</vt:lpstr>
      <vt:lpstr>PAC Intranet</vt:lpstr>
      <vt:lpstr>PowerPoint Presentation</vt:lpstr>
      <vt:lpstr>Inventory</vt:lpstr>
      <vt:lpstr>So you need something?</vt:lpstr>
      <vt:lpstr>So you need something else?</vt:lpstr>
      <vt:lpstr>Got a bill?</vt:lpstr>
      <vt:lpstr>Travel Vouchers</vt:lpstr>
      <vt:lpstr>Legal research</vt:lpstr>
      <vt:lpstr>Still have questions?</vt:lpstr>
      <vt:lpstr>Remember this</vt:lpstr>
      <vt:lpstr>Final tips &amp; takeaways</vt:lpstr>
      <vt:lpstr>PowerPoint Presentation</vt:lpstr>
      <vt:lpstr>What is the SCCP?</vt:lpstr>
      <vt:lpstr>SCCP – Implementation in FY25</vt:lpstr>
      <vt:lpstr>IMPORTANT!!</vt:lpstr>
      <vt:lpstr>SCCP Policies</vt:lpstr>
      <vt:lpstr>One more time in case you forget</vt:lpstr>
      <vt:lpstr>The Shared Employee</vt:lpstr>
      <vt:lpstr>IMPORTANT!!</vt:lpstr>
      <vt:lpstr>PowerPoint Presentation</vt:lpstr>
      <vt:lpstr>How can I get more money in my Personnel Budget? </vt:lpstr>
      <vt:lpstr>PowerPoint Presentation</vt:lpstr>
    </vt:vector>
  </TitlesOfParts>
  <Company>Kentucky Office of the Attorney 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Prosecutors Advisory Council &amp; Staff: Your Partner in Administration</dc:title>
  <dc:creator>jgraham</dc:creator>
  <cp:lastModifiedBy>Gina Carey (PAC)</cp:lastModifiedBy>
  <cp:revision>165</cp:revision>
  <cp:lastPrinted>2014-12-01T00:07:39Z</cp:lastPrinted>
  <dcterms:created xsi:type="dcterms:W3CDTF">2010-11-16T21:07:34Z</dcterms:created>
  <dcterms:modified xsi:type="dcterms:W3CDTF">2025-02-18T13:13:25Z</dcterms:modified>
</cp:coreProperties>
</file>