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9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3E3E3E"/>
                </a:solidFill>
                <a:latin typeface="CVS Health Sans"/>
                <a:cs typeface="CVS Health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E3E3E"/>
                </a:solidFill>
                <a:latin typeface="CVS Health Sans"/>
                <a:cs typeface="CVS Health Sans"/>
              </a:defRPr>
            </a:lvl1pPr>
          </a:lstStyle>
          <a:p>
            <a:pPr marL="38100">
              <a:lnSpc>
                <a:spcPts val="1035"/>
              </a:lnSpc>
            </a:pPr>
            <a:fld id="{81D60167-4931-47E6-BA6A-407CBD079E47}" type="slidenum">
              <a:rPr sz="1000" b="0" spc="-50" dirty="0">
                <a:latin typeface="CVS Health Sans Medium"/>
                <a:cs typeface="CVS Health Sans Medium"/>
              </a:rPr>
              <a:t>‹#›</a:t>
            </a:fld>
            <a:endParaRPr sz="1000">
              <a:latin typeface="CVS Health Sans Medium"/>
              <a:cs typeface="CVS Health Sans Medium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E3E3E"/>
                </a:solidFill>
                <a:latin typeface="CVS Health Sans"/>
                <a:cs typeface="CVS Health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E3E3E"/>
                </a:solidFill>
                <a:latin typeface="CVS Health Sans"/>
                <a:cs typeface="CVS Health Sans"/>
              </a:defRPr>
            </a:lvl1pPr>
          </a:lstStyle>
          <a:p>
            <a:pPr marL="38100">
              <a:lnSpc>
                <a:spcPts val="1035"/>
              </a:lnSpc>
            </a:pPr>
            <a:fld id="{81D60167-4931-47E6-BA6A-407CBD079E47}" type="slidenum">
              <a:rPr sz="1000" b="0" spc="-50" dirty="0">
                <a:latin typeface="CVS Health Sans Medium"/>
                <a:cs typeface="CVS Health Sans Medium"/>
              </a:rPr>
              <a:t>‹#›</a:t>
            </a:fld>
            <a:endParaRPr sz="1000">
              <a:latin typeface="CVS Health Sans Medium"/>
              <a:cs typeface="CVS Health Sans Medium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E3E3E"/>
                </a:solidFill>
                <a:latin typeface="CVS Health Sans"/>
                <a:cs typeface="CVS Health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E3E3E"/>
                </a:solidFill>
                <a:latin typeface="CVS Health Sans"/>
                <a:cs typeface="CVS Health Sans"/>
              </a:defRPr>
            </a:lvl1pPr>
          </a:lstStyle>
          <a:p>
            <a:pPr marL="38100">
              <a:lnSpc>
                <a:spcPts val="1035"/>
              </a:lnSpc>
            </a:pPr>
            <a:fld id="{81D60167-4931-47E6-BA6A-407CBD079E47}" type="slidenum">
              <a:rPr sz="1000" b="0" spc="-50" dirty="0">
                <a:latin typeface="CVS Health Sans Medium"/>
                <a:cs typeface="CVS Health Sans Medium"/>
              </a:rPr>
              <a:t>‹#›</a:t>
            </a:fld>
            <a:endParaRPr sz="1000">
              <a:latin typeface="CVS Health Sans Medium"/>
              <a:cs typeface="CVS Health Sans Medium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88825" cy="6858000"/>
          </a:xfrm>
          <a:custGeom>
            <a:avLst/>
            <a:gdLst/>
            <a:ahLst/>
            <a:cxnLst/>
            <a:rect l="l" t="t" r="r" b="b"/>
            <a:pathLst>
              <a:path w="12188825" h="6858000">
                <a:moveTo>
                  <a:pt x="12188825" y="0"/>
                </a:moveTo>
                <a:lnTo>
                  <a:pt x="0" y="0"/>
                </a:lnTo>
                <a:lnTo>
                  <a:pt x="0" y="6858000"/>
                </a:lnTo>
                <a:lnTo>
                  <a:pt x="12188825" y="6858000"/>
                </a:lnTo>
                <a:lnTo>
                  <a:pt x="12188825" y="0"/>
                </a:lnTo>
                <a:close/>
              </a:path>
            </a:pathLst>
          </a:custGeom>
          <a:solidFill>
            <a:srgbClr val="0A30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3E3E3E"/>
                </a:solidFill>
                <a:latin typeface="CVS Health Sans"/>
                <a:cs typeface="CVS Health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E3E3E"/>
                </a:solidFill>
                <a:latin typeface="CVS Health Sans"/>
                <a:cs typeface="CVS Health Sans"/>
              </a:defRPr>
            </a:lvl1pPr>
          </a:lstStyle>
          <a:p>
            <a:pPr marL="38100">
              <a:lnSpc>
                <a:spcPts val="1035"/>
              </a:lnSpc>
            </a:pPr>
            <a:fld id="{81D60167-4931-47E6-BA6A-407CBD079E47}" type="slidenum">
              <a:rPr sz="1000" b="0" spc="-50" dirty="0">
                <a:latin typeface="CVS Health Sans Medium"/>
                <a:cs typeface="CVS Health Sans Medium"/>
              </a:rPr>
              <a:t>‹#›</a:t>
            </a:fld>
            <a:endParaRPr sz="1000">
              <a:latin typeface="CVS Health Sans Medium"/>
              <a:cs typeface="CVS Health Sans Medium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3E3E3E"/>
                </a:solidFill>
                <a:latin typeface="CVS Health Sans"/>
                <a:cs typeface="CVS Health Sans"/>
              </a:defRPr>
            </a:lvl1pPr>
          </a:lstStyle>
          <a:p>
            <a:pPr marL="38100">
              <a:lnSpc>
                <a:spcPts val="1035"/>
              </a:lnSpc>
            </a:pPr>
            <a:fld id="{81D60167-4931-47E6-BA6A-407CBD079E47}" type="slidenum">
              <a:rPr sz="1000" b="0" spc="-50" dirty="0">
                <a:latin typeface="CVS Health Sans Medium"/>
                <a:cs typeface="CVS Health Sans Medium"/>
              </a:rPr>
              <a:t>‹#›</a:t>
            </a:fld>
            <a:endParaRPr sz="1000">
              <a:latin typeface="CVS Health Sans Medium"/>
              <a:cs typeface="CVS Health Sans Medium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88685" y="6356357"/>
            <a:ext cx="927735" cy="179070"/>
          </a:xfrm>
          <a:custGeom>
            <a:avLst/>
            <a:gdLst/>
            <a:ahLst/>
            <a:cxnLst/>
            <a:rect l="l" t="t" r="r" b="b"/>
            <a:pathLst>
              <a:path w="927734" h="179070">
                <a:moveTo>
                  <a:pt x="891927" y="61191"/>
                </a:moveTo>
                <a:lnTo>
                  <a:pt x="823798" y="61191"/>
                </a:lnTo>
                <a:lnTo>
                  <a:pt x="836494" y="62750"/>
                </a:lnTo>
                <a:lnTo>
                  <a:pt x="844556" y="67638"/>
                </a:lnTo>
                <a:lnTo>
                  <a:pt x="848799" y="76170"/>
                </a:lnTo>
                <a:lnTo>
                  <a:pt x="850032" y="88663"/>
                </a:lnTo>
                <a:lnTo>
                  <a:pt x="850032" y="91539"/>
                </a:lnTo>
                <a:lnTo>
                  <a:pt x="843155" y="91539"/>
                </a:lnTo>
                <a:lnTo>
                  <a:pt x="810526" y="94290"/>
                </a:lnTo>
                <a:lnTo>
                  <a:pt x="787663" y="102387"/>
                </a:lnTo>
                <a:lnTo>
                  <a:pt x="774208" y="115598"/>
                </a:lnTo>
                <a:lnTo>
                  <a:pt x="769803" y="133690"/>
                </a:lnTo>
                <a:lnTo>
                  <a:pt x="772706" y="152567"/>
                </a:lnTo>
                <a:lnTo>
                  <a:pt x="782172" y="166587"/>
                </a:lnTo>
                <a:lnTo>
                  <a:pt x="799393" y="175345"/>
                </a:lnTo>
                <a:lnTo>
                  <a:pt x="799596" y="175345"/>
                </a:lnTo>
                <a:lnTo>
                  <a:pt x="825327" y="178320"/>
                </a:lnTo>
                <a:lnTo>
                  <a:pt x="841615" y="177856"/>
                </a:lnTo>
                <a:lnTo>
                  <a:pt x="876294" y="175810"/>
                </a:lnTo>
                <a:lnTo>
                  <a:pt x="895878" y="175345"/>
                </a:lnTo>
                <a:lnTo>
                  <a:pt x="894914" y="166587"/>
                </a:lnTo>
                <a:lnTo>
                  <a:pt x="894819" y="165720"/>
                </a:lnTo>
                <a:lnTo>
                  <a:pt x="894127" y="156067"/>
                </a:lnTo>
                <a:lnTo>
                  <a:pt x="894009" y="152567"/>
                </a:lnTo>
                <a:lnTo>
                  <a:pt x="893976" y="151593"/>
                </a:lnTo>
                <a:lnTo>
                  <a:pt x="836024" y="151593"/>
                </a:lnTo>
                <a:lnTo>
                  <a:pt x="826174" y="150623"/>
                </a:lnTo>
                <a:lnTo>
                  <a:pt x="819405" y="147557"/>
                </a:lnTo>
                <a:lnTo>
                  <a:pt x="815551" y="142226"/>
                </a:lnTo>
                <a:lnTo>
                  <a:pt x="814247" y="134185"/>
                </a:lnTo>
                <a:lnTo>
                  <a:pt x="815788" y="126356"/>
                </a:lnTo>
                <a:lnTo>
                  <a:pt x="815860" y="125990"/>
                </a:lnTo>
                <a:lnTo>
                  <a:pt x="820976" y="120096"/>
                </a:lnTo>
                <a:lnTo>
                  <a:pt x="830007" y="116536"/>
                </a:lnTo>
                <a:lnTo>
                  <a:pt x="843368" y="115342"/>
                </a:lnTo>
                <a:lnTo>
                  <a:pt x="894457" y="115342"/>
                </a:lnTo>
                <a:lnTo>
                  <a:pt x="894891" y="102387"/>
                </a:lnTo>
                <a:lnTo>
                  <a:pt x="894950" y="100599"/>
                </a:lnTo>
                <a:lnTo>
                  <a:pt x="895075" y="91539"/>
                </a:lnTo>
                <a:lnTo>
                  <a:pt x="895156" y="85638"/>
                </a:lnTo>
                <a:lnTo>
                  <a:pt x="892133" y="62750"/>
                </a:lnTo>
                <a:lnTo>
                  <a:pt x="892043" y="62070"/>
                </a:lnTo>
                <a:lnTo>
                  <a:pt x="891927" y="61191"/>
                </a:lnTo>
                <a:close/>
              </a:path>
              <a:path w="927734" h="179070">
                <a:moveTo>
                  <a:pt x="894457" y="115342"/>
                </a:moveTo>
                <a:lnTo>
                  <a:pt x="849311" y="115342"/>
                </a:lnTo>
                <a:lnTo>
                  <a:pt x="849293" y="142226"/>
                </a:lnTo>
                <a:lnTo>
                  <a:pt x="849483" y="146395"/>
                </a:lnTo>
                <a:lnTo>
                  <a:pt x="849536" y="147557"/>
                </a:lnTo>
                <a:lnTo>
                  <a:pt x="849650" y="150055"/>
                </a:lnTo>
                <a:lnTo>
                  <a:pt x="845151" y="151039"/>
                </a:lnTo>
                <a:lnTo>
                  <a:pt x="839750" y="151593"/>
                </a:lnTo>
                <a:lnTo>
                  <a:pt x="893976" y="151593"/>
                </a:lnTo>
                <a:lnTo>
                  <a:pt x="893900" y="133690"/>
                </a:lnTo>
                <a:lnTo>
                  <a:pt x="894046" y="126356"/>
                </a:lnTo>
                <a:lnTo>
                  <a:pt x="894412" y="116536"/>
                </a:lnTo>
                <a:lnTo>
                  <a:pt x="894457" y="115342"/>
                </a:lnTo>
                <a:close/>
              </a:path>
              <a:path w="927734" h="179070">
                <a:moveTo>
                  <a:pt x="834708" y="32777"/>
                </a:moveTo>
                <a:lnTo>
                  <a:pt x="821485" y="32994"/>
                </a:lnTo>
                <a:lnTo>
                  <a:pt x="808358" y="34355"/>
                </a:lnTo>
                <a:lnTo>
                  <a:pt x="795405" y="36849"/>
                </a:lnTo>
                <a:lnTo>
                  <a:pt x="782707" y="40464"/>
                </a:lnTo>
                <a:lnTo>
                  <a:pt x="784448" y="71407"/>
                </a:lnTo>
                <a:lnTo>
                  <a:pt x="793784" y="67204"/>
                </a:lnTo>
                <a:lnTo>
                  <a:pt x="803518" y="64083"/>
                </a:lnTo>
                <a:lnTo>
                  <a:pt x="813555" y="62070"/>
                </a:lnTo>
                <a:lnTo>
                  <a:pt x="823798" y="61191"/>
                </a:lnTo>
                <a:lnTo>
                  <a:pt x="891927" y="61191"/>
                </a:lnTo>
                <a:lnTo>
                  <a:pt x="891901" y="60999"/>
                </a:lnTo>
                <a:lnTo>
                  <a:pt x="881440" y="44648"/>
                </a:lnTo>
                <a:lnTo>
                  <a:pt x="862724" y="35577"/>
                </a:lnTo>
                <a:lnTo>
                  <a:pt x="834708" y="32777"/>
                </a:lnTo>
                <a:close/>
              </a:path>
              <a:path w="927734" h="179070">
                <a:moveTo>
                  <a:pt x="443473" y="115755"/>
                </a:moveTo>
                <a:lnTo>
                  <a:pt x="346645" y="115755"/>
                </a:lnTo>
                <a:lnTo>
                  <a:pt x="353733" y="115918"/>
                </a:lnTo>
                <a:lnTo>
                  <a:pt x="365124" y="116356"/>
                </a:lnTo>
                <a:lnTo>
                  <a:pt x="364595" y="116356"/>
                </a:lnTo>
                <a:lnTo>
                  <a:pt x="371570" y="145214"/>
                </a:lnTo>
                <a:lnTo>
                  <a:pt x="386627" y="164460"/>
                </a:lnTo>
                <a:lnTo>
                  <a:pt x="410670" y="175345"/>
                </a:lnTo>
                <a:lnTo>
                  <a:pt x="411861" y="175345"/>
                </a:lnTo>
                <a:lnTo>
                  <a:pt x="443239" y="178519"/>
                </a:lnTo>
                <a:lnTo>
                  <a:pt x="452864" y="178320"/>
                </a:lnTo>
                <a:lnTo>
                  <a:pt x="454837" y="178320"/>
                </a:lnTo>
                <a:lnTo>
                  <a:pt x="467207" y="176923"/>
                </a:lnTo>
                <a:lnTo>
                  <a:pt x="478955" y="174490"/>
                </a:lnTo>
                <a:lnTo>
                  <a:pt x="490443" y="170982"/>
                </a:lnTo>
                <a:lnTo>
                  <a:pt x="489434" y="152567"/>
                </a:lnTo>
                <a:lnTo>
                  <a:pt x="489309" y="150276"/>
                </a:lnTo>
                <a:lnTo>
                  <a:pt x="489289" y="149907"/>
                </a:lnTo>
                <a:lnTo>
                  <a:pt x="450413" y="149907"/>
                </a:lnTo>
                <a:lnTo>
                  <a:pt x="434046" y="147636"/>
                </a:lnTo>
                <a:lnTo>
                  <a:pt x="422127" y="141153"/>
                </a:lnTo>
                <a:lnTo>
                  <a:pt x="414840" y="130952"/>
                </a:lnTo>
                <a:lnTo>
                  <a:pt x="412370" y="117524"/>
                </a:lnTo>
                <a:lnTo>
                  <a:pt x="412370" y="116582"/>
                </a:lnTo>
                <a:lnTo>
                  <a:pt x="434062" y="116582"/>
                </a:lnTo>
                <a:lnTo>
                  <a:pt x="443473" y="115755"/>
                </a:lnTo>
                <a:close/>
              </a:path>
              <a:path w="927734" h="179070">
                <a:moveTo>
                  <a:pt x="353230" y="91763"/>
                </a:moveTo>
                <a:lnTo>
                  <a:pt x="284465" y="91763"/>
                </a:lnTo>
                <a:lnTo>
                  <a:pt x="254503" y="94290"/>
                </a:lnTo>
                <a:lnTo>
                  <a:pt x="231637" y="102387"/>
                </a:lnTo>
                <a:lnTo>
                  <a:pt x="218583" y="115193"/>
                </a:lnTo>
                <a:lnTo>
                  <a:pt x="218132" y="115755"/>
                </a:lnTo>
                <a:lnTo>
                  <a:pt x="213758" y="133690"/>
                </a:lnTo>
                <a:lnTo>
                  <a:pt x="216660" y="152567"/>
                </a:lnTo>
                <a:lnTo>
                  <a:pt x="226123" y="166587"/>
                </a:lnTo>
                <a:lnTo>
                  <a:pt x="243345" y="175345"/>
                </a:lnTo>
                <a:lnTo>
                  <a:pt x="243548" y="175345"/>
                </a:lnTo>
                <a:lnTo>
                  <a:pt x="269282" y="178320"/>
                </a:lnTo>
                <a:lnTo>
                  <a:pt x="285571" y="177856"/>
                </a:lnTo>
                <a:lnTo>
                  <a:pt x="320270" y="175810"/>
                </a:lnTo>
                <a:lnTo>
                  <a:pt x="339884" y="175345"/>
                </a:lnTo>
                <a:lnTo>
                  <a:pt x="337923" y="151459"/>
                </a:lnTo>
                <a:lnTo>
                  <a:pt x="279979" y="151459"/>
                </a:lnTo>
                <a:lnTo>
                  <a:pt x="279979" y="151245"/>
                </a:lnTo>
                <a:lnTo>
                  <a:pt x="270125" y="150276"/>
                </a:lnTo>
                <a:lnTo>
                  <a:pt x="263347" y="147210"/>
                </a:lnTo>
                <a:lnTo>
                  <a:pt x="259434" y="141810"/>
                </a:lnTo>
                <a:lnTo>
                  <a:pt x="258177" y="133838"/>
                </a:lnTo>
                <a:lnTo>
                  <a:pt x="259793" y="125674"/>
                </a:lnTo>
                <a:lnTo>
                  <a:pt x="264914" y="119848"/>
                </a:lnTo>
                <a:lnTo>
                  <a:pt x="273951" y="116356"/>
                </a:lnTo>
                <a:lnTo>
                  <a:pt x="287314" y="115193"/>
                </a:lnTo>
                <a:lnTo>
                  <a:pt x="449868" y="115193"/>
                </a:lnTo>
                <a:lnTo>
                  <a:pt x="459739" y="114326"/>
                </a:lnTo>
                <a:lnTo>
                  <a:pt x="480637" y="106534"/>
                </a:lnTo>
                <a:lnTo>
                  <a:pt x="493047" y="93523"/>
                </a:lnTo>
                <a:lnTo>
                  <a:pt x="415579" y="93523"/>
                </a:lnTo>
                <a:lnTo>
                  <a:pt x="413279" y="93302"/>
                </a:lnTo>
                <a:lnTo>
                  <a:pt x="411963" y="93302"/>
                </a:lnTo>
                <a:lnTo>
                  <a:pt x="411977" y="92334"/>
                </a:lnTo>
                <a:lnTo>
                  <a:pt x="366896" y="92334"/>
                </a:lnTo>
                <a:lnTo>
                  <a:pt x="359291" y="91952"/>
                </a:lnTo>
                <a:lnTo>
                  <a:pt x="353230" y="91763"/>
                </a:lnTo>
                <a:close/>
              </a:path>
              <a:path w="927734" h="179070">
                <a:moveTo>
                  <a:pt x="449868" y="115193"/>
                </a:moveTo>
                <a:lnTo>
                  <a:pt x="293274" y="115193"/>
                </a:lnTo>
                <a:lnTo>
                  <a:pt x="293344" y="144255"/>
                </a:lnTo>
                <a:lnTo>
                  <a:pt x="293467" y="147210"/>
                </a:lnTo>
                <a:lnTo>
                  <a:pt x="293580" y="149907"/>
                </a:lnTo>
                <a:lnTo>
                  <a:pt x="289127" y="150943"/>
                </a:lnTo>
                <a:lnTo>
                  <a:pt x="284559" y="151459"/>
                </a:lnTo>
                <a:lnTo>
                  <a:pt x="337923" y="151459"/>
                </a:lnTo>
                <a:lnTo>
                  <a:pt x="337847" y="149245"/>
                </a:lnTo>
                <a:lnTo>
                  <a:pt x="337795" y="130714"/>
                </a:lnTo>
                <a:lnTo>
                  <a:pt x="338247" y="119848"/>
                </a:lnTo>
                <a:lnTo>
                  <a:pt x="338372" y="116582"/>
                </a:lnTo>
                <a:lnTo>
                  <a:pt x="338404" y="115755"/>
                </a:lnTo>
                <a:lnTo>
                  <a:pt x="443473" y="115755"/>
                </a:lnTo>
                <a:lnTo>
                  <a:pt x="449868" y="115193"/>
                </a:lnTo>
                <a:close/>
              </a:path>
              <a:path w="927734" h="179070">
                <a:moveTo>
                  <a:pt x="488745" y="139989"/>
                </a:moveTo>
                <a:lnTo>
                  <a:pt x="479705" y="144255"/>
                </a:lnTo>
                <a:lnTo>
                  <a:pt x="470232" y="147351"/>
                </a:lnTo>
                <a:lnTo>
                  <a:pt x="460432" y="149245"/>
                </a:lnTo>
                <a:lnTo>
                  <a:pt x="450413" y="149907"/>
                </a:lnTo>
                <a:lnTo>
                  <a:pt x="489289" y="149907"/>
                </a:lnTo>
                <a:lnTo>
                  <a:pt x="489164" y="147636"/>
                </a:lnTo>
                <a:lnTo>
                  <a:pt x="489092" y="146322"/>
                </a:lnTo>
                <a:lnTo>
                  <a:pt x="488979" y="144255"/>
                </a:lnTo>
                <a:lnTo>
                  <a:pt x="488860" y="142077"/>
                </a:lnTo>
                <a:lnTo>
                  <a:pt x="488745" y="139989"/>
                </a:lnTo>
                <a:close/>
              </a:path>
              <a:path w="927734" h="179070">
                <a:moveTo>
                  <a:pt x="434062" y="116582"/>
                </a:moveTo>
                <a:lnTo>
                  <a:pt x="416751" y="116582"/>
                </a:lnTo>
                <a:lnTo>
                  <a:pt x="425496" y="116879"/>
                </a:lnTo>
                <a:lnTo>
                  <a:pt x="430674" y="116879"/>
                </a:lnTo>
                <a:lnTo>
                  <a:pt x="434062" y="116582"/>
                </a:lnTo>
                <a:close/>
              </a:path>
              <a:path w="927734" h="179070">
                <a:moveTo>
                  <a:pt x="494240" y="58811"/>
                </a:moveTo>
                <a:lnTo>
                  <a:pt x="446805" y="58811"/>
                </a:lnTo>
                <a:lnTo>
                  <a:pt x="453682" y="64083"/>
                </a:lnTo>
                <a:lnTo>
                  <a:pt x="453682" y="73688"/>
                </a:lnTo>
                <a:lnTo>
                  <a:pt x="451935" y="82519"/>
                </a:lnTo>
                <a:lnTo>
                  <a:pt x="446646" y="88701"/>
                </a:lnTo>
                <a:lnTo>
                  <a:pt x="437743" y="92334"/>
                </a:lnTo>
                <a:lnTo>
                  <a:pt x="425156" y="93523"/>
                </a:lnTo>
                <a:lnTo>
                  <a:pt x="493047" y="93523"/>
                </a:lnTo>
                <a:lnTo>
                  <a:pt x="493258" y="93302"/>
                </a:lnTo>
                <a:lnTo>
                  <a:pt x="497490" y="74432"/>
                </a:lnTo>
                <a:lnTo>
                  <a:pt x="494240" y="58811"/>
                </a:lnTo>
                <a:close/>
              </a:path>
              <a:path w="927734" h="179070">
                <a:moveTo>
                  <a:pt x="438188" y="32728"/>
                </a:moveTo>
                <a:lnTo>
                  <a:pt x="406603" y="36663"/>
                </a:lnTo>
                <a:lnTo>
                  <a:pt x="384754" y="48181"/>
                </a:lnTo>
                <a:lnTo>
                  <a:pt x="371298" y="66848"/>
                </a:lnTo>
                <a:lnTo>
                  <a:pt x="365014" y="91763"/>
                </a:lnTo>
                <a:lnTo>
                  <a:pt x="364966" y="91952"/>
                </a:lnTo>
                <a:lnTo>
                  <a:pt x="364869" y="92334"/>
                </a:lnTo>
                <a:lnTo>
                  <a:pt x="411977" y="92334"/>
                </a:lnTo>
                <a:lnTo>
                  <a:pt x="413236" y="79020"/>
                </a:lnTo>
                <a:lnTo>
                  <a:pt x="417413" y="68357"/>
                </a:lnTo>
                <a:lnTo>
                  <a:pt x="425029" y="61339"/>
                </a:lnTo>
                <a:lnTo>
                  <a:pt x="436617" y="58811"/>
                </a:lnTo>
                <a:lnTo>
                  <a:pt x="494240" y="58811"/>
                </a:lnTo>
                <a:lnTo>
                  <a:pt x="493937" y="57351"/>
                </a:lnTo>
                <a:lnTo>
                  <a:pt x="483165" y="44300"/>
                </a:lnTo>
                <a:lnTo>
                  <a:pt x="483316" y="44300"/>
                </a:lnTo>
                <a:lnTo>
                  <a:pt x="464592" y="35722"/>
                </a:lnTo>
                <a:lnTo>
                  <a:pt x="438188" y="32728"/>
                </a:lnTo>
                <a:close/>
              </a:path>
              <a:path w="927734" h="179070">
                <a:moveTo>
                  <a:pt x="335925" y="61191"/>
                </a:moveTo>
                <a:lnTo>
                  <a:pt x="267957" y="61191"/>
                </a:lnTo>
                <a:lnTo>
                  <a:pt x="280652" y="62750"/>
                </a:lnTo>
                <a:lnTo>
                  <a:pt x="288715" y="67638"/>
                </a:lnTo>
                <a:lnTo>
                  <a:pt x="292957" y="76170"/>
                </a:lnTo>
                <a:lnTo>
                  <a:pt x="294191" y="88701"/>
                </a:lnTo>
                <a:lnTo>
                  <a:pt x="294191" y="91763"/>
                </a:lnTo>
                <a:lnTo>
                  <a:pt x="339119" y="91763"/>
                </a:lnTo>
                <a:lnTo>
                  <a:pt x="339119" y="85291"/>
                </a:lnTo>
                <a:lnTo>
                  <a:pt x="336131" y="62750"/>
                </a:lnTo>
                <a:lnTo>
                  <a:pt x="336041" y="62070"/>
                </a:lnTo>
                <a:lnTo>
                  <a:pt x="335925" y="61191"/>
                </a:lnTo>
                <a:close/>
              </a:path>
              <a:path w="927734" h="179070">
                <a:moveTo>
                  <a:pt x="278604" y="32430"/>
                </a:moveTo>
                <a:lnTo>
                  <a:pt x="260624" y="32728"/>
                </a:lnTo>
                <a:lnTo>
                  <a:pt x="264618" y="32728"/>
                </a:lnTo>
                <a:lnTo>
                  <a:pt x="252247" y="34011"/>
                </a:lnTo>
                <a:lnTo>
                  <a:pt x="239294" y="36504"/>
                </a:lnTo>
                <a:lnTo>
                  <a:pt x="226594" y="40116"/>
                </a:lnTo>
                <a:lnTo>
                  <a:pt x="228581" y="71407"/>
                </a:lnTo>
                <a:lnTo>
                  <a:pt x="237921" y="67204"/>
                </a:lnTo>
                <a:lnTo>
                  <a:pt x="247663" y="64083"/>
                </a:lnTo>
                <a:lnTo>
                  <a:pt x="257708" y="62070"/>
                </a:lnTo>
                <a:lnTo>
                  <a:pt x="267957" y="61191"/>
                </a:lnTo>
                <a:lnTo>
                  <a:pt x="335925" y="61191"/>
                </a:lnTo>
                <a:lnTo>
                  <a:pt x="335853" y="60651"/>
                </a:lnTo>
                <a:lnTo>
                  <a:pt x="325366" y="44300"/>
                </a:lnTo>
                <a:lnTo>
                  <a:pt x="306626" y="35230"/>
                </a:lnTo>
                <a:lnTo>
                  <a:pt x="278604" y="32430"/>
                </a:lnTo>
                <a:close/>
              </a:path>
              <a:path w="927734" h="179070">
                <a:moveTo>
                  <a:pt x="691059" y="32877"/>
                </a:moveTo>
                <a:lnTo>
                  <a:pt x="673356" y="33543"/>
                </a:lnTo>
                <a:lnTo>
                  <a:pt x="639543" y="36475"/>
                </a:lnTo>
                <a:lnTo>
                  <a:pt x="620169" y="37141"/>
                </a:lnTo>
                <a:lnTo>
                  <a:pt x="621082" y="56488"/>
                </a:lnTo>
                <a:lnTo>
                  <a:pt x="621554" y="76291"/>
                </a:lnTo>
                <a:lnTo>
                  <a:pt x="621617" y="83655"/>
                </a:lnTo>
                <a:lnTo>
                  <a:pt x="621697" y="110978"/>
                </a:lnTo>
                <a:lnTo>
                  <a:pt x="621522" y="127578"/>
                </a:lnTo>
                <a:lnTo>
                  <a:pt x="621200" y="146261"/>
                </a:lnTo>
                <a:lnTo>
                  <a:pt x="620746" y="163419"/>
                </a:lnTo>
                <a:lnTo>
                  <a:pt x="620169" y="175444"/>
                </a:lnTo>
                <a:lnTo>
                  <a:pt x="668136" y="175444"/>
                </a:lnTo>
                <a:lnTo>
                  <a:pt x="667372" y="163726"/>
                </a:lnTo>
                <a:lnTo>
                  <a:pt x="666730" y="147116"/>
                </a:lnTo>
                <a:lnTo>
                  <a:pt x="666304" y="128554"/>
                </a:lnTo>
                <a:lnTo>
                  <a:pt x="666378" y="83655"/>
                </a:lnTo>
                <a:lnTo>
                  <a:pt x="678367" y="61200"/>
                </a:lnTo>
                <a:lnTo>
                  <a:pt x="748380" y="61200"/>
                </a:lnTo>
                <a:lnTo>
                  <a:pt x="748342" y="60930"/>
                </a:lnTo>
                <a:lnTo>
                  <a:pt x="738029" y="45119"/>
                </a:lnTo>
                <a:lnTo>
                  <a:pt x="719344" y="35880"/>
                </a:lnTo>
                <a:lnTo>
                  <a:pt x="691059" y="32877"/>
                </a:lnTo>
                <a:close/>
              </a:path>
              <a:path w="927734" h="179070">
                <a:moveTo>
                  <a:pt x="748380" y="61200"/>
                </a:moveTo>
                <a:lnTo>
                  <a:pt x="684324" y="61200"/>
                </a:lnTo>
                <a:lnTo>
                  <a:pt x="694834" y="62722"/>
                </a:lnTo>
                <a:lnTo>
                  <a:pt x="701693" y="67669"/>
                </a:lnTo>
                <a:lnTo>
                  <a:pt x="705284" y="76291"/>
                </a:lnTo>
                <a:lnTo>
                  <a:pt x="705399" y="76568"/>
                </a:lnTo>
                <a:lnTo>
                  <a:pt x="706511" y="89953"/>
                </a:lnTo>
                <a:lnTo>
                  <a:pt x="706629" y="128554"/>
                </a:lnTo>
                <a:lnTo>
                  <a:pt x="706320" y="146261"/>
                </a:lnTo>
                <a:lnTo>
                  <a:pt x="705834" y="163419"/>
                </a:lnTo>
                <a:lnTo>
                  <a:pt x="705237" y="175444"/>
                </a:lnTo>
                <a:lnTo>
                  <a:pt x="753248" y="175444"/>
                </a:lnTo>
                <a:lnTo>
                  <a:pt x="752483" y="163726"/>
                </a:lnTo>
                <a:lnTo>
                  <a:pt x="751847" y="147116"/>
                </a:lnTo>
                <a:lnTo>
                  <a:pt x="751433" y="128554"/>
                </a:lnTo>
                <a:lnTo>
                  <a:pt x="751507" y="83655"/>
                </a:lnTo>
                <a:lnTo>
                  <a:pt x="748380" y="61200"/>
                </a:lnTo>
                <a:close/>
              </a:path>
              <a:path w="927734" h="179070">
                <a:moveTo>
                  <a:pt x="570503" y="0"/>
                </a:moveTo>
                <a:lnTo>
                  <a:pt x="543505" y="0"/>
                </a:lnTo>
                <a:lnTo>
                  <a:pt x="539951" y="17306"/>
                </a:lnTo>
                <a:lnTo>
                  <a:pt x="533604" y="30149"/>
                </a:lnTo>
                <a:lnTo>
                  <a:pt x="523292" y="38827"/>
                </a:lnTo>
                <a:lnTo>
                  <a:pt x="507847" y="43637"/>
                </a:lnTo>
                <a:lnTo>
                  <a:pt x="507847" y="66993"/>
                </a:lnTo>
                <a:lnTo>
                  <a:pt x="524190" y="66993"/>
                </a:lnTo>
                <a:lnTo>
                  <a:pt x="523970" y="80219"/>
                </a:lnTo>
                <a:lnTo>
                  <a:pt x="523734" y="96672"/>
                </a:lnTo>
                <a:lnTo>
                  <a:pt x="523546" y="114984"/>
                </a:lnTo>
                <a:lnTo>
                  <a:pt x="523498" y="133977"/>
                </a:lnTo>
                <a:lnTo>
                  <a:pt x="526589" y="154131"/>
                </a:lnTo>
                <a:lnTo>
                  <a:pt x="535822" y="167987"/>
                </a:lnTo>
                <a:lnTo>
                  <a:pt x="550976" y="175902"/>
                </a:lnTo>
                <a:lnTo>
                  <a:pt x="571861" y="178420"/>
                </a:lnTo>
                <a:lnTo>
                  <a:pt x="578091" y="178420"/>
                </a:lnTo>
                <a:lnTo>
                  <a:pt x="587238" y="177744"/>
                </a:lnTo>
                <a:lnTo>
                  <a:pt x="594867" y="176722"/>
                </a:lnTo>
                <a:lnTo>
                  <a:pt x="602425" y="175246"/>
                </a:lnTo>
                <a:lnTo>
                  <a:pt x="600636" y="147594"/>
                </a:lnTo>
                <a:lnTo>
                  <a:pt x="587491" y="147594"/>
                </a:lnTo>
                <a:lnTo>
                  <a:pt x="578138" y="146366"/>
                </a:lnTo>
                <a:lnTo>
                  <a:pt x="572264" y="142133"/>
                </a:lnTo>
                <a:lnTo>
                  <a:pt x="569160" y="133977"/>
                </a:lnTo>
                <a:lnTo>
                  <a:pt x="568253" y="120995"/>
                </a:lnTo>
                <a:lnTo>
                  <a:pt x="568253" y="66795"/>
                </a:lnTo>
                <a:lnTo>
                  <a:pt x="597373" y="66795"/>
                </a:lnTo>
                <a:lnTo>
                  <a:pt x="597373" y="37042"/>
                </a:lnTo>
                <a:lnTo>
                  <a:pt x="568720" y="37042"/>
                </a:lnTo>
                <a:lnTo>
                  <a:pt x="568836" y="30149"/>
                </a:lnTo>
                <a:lnTo>
                  <a:pt x="568867" y="28290"/>
                </a:lnTo>
                <a:lnTo>
                  <a:pt x="569261" y="18577"/>
                </a:lnTo>
                <a:lnTo>
                  <a:pt x="569830" y="8835"/>
                </a:lnTo>
                <a:lnTo>
                  <a:pt x="570503" y="0"/>
                </a:lnTo>
                <a:close/>
              </a:path>
              <a:path w="927734" h="179070">
                <a:moveTo>
                  <a:pt x="600430" y="144402"/>
                </a:moveTo>
                <a:lnTo>
                  <a:pt x="600090" y="144402"/>
                </a:lnTo>
                <a:lnTo>
                  <a:pt x="596185" y="146501"/>
                </a:lnTo>
                <a:lnTo>
                  <a:pt x="591812" y="147594"/>
                </a:lnTo>
                <a:lnTo>
                  <a:pt x="600636" y="147594"/>
                </a:lnTo>
                <a:lnTo>
                  <a:pt x="600557" y="146366"/>
                </a:lnTo>
                <a:lnTo>
                  <a:pt x="600430" y="144402"/>
                </a:lnTo>
                <a:close/>
              </a:path>
              <a:path w="927734" h="179070">
                <a:moveTo>
                  <a:pt x="61579" y="20060"/>
                </a:moveTo>
                <a:lnTo>
                  <a:pt x="49067" y="20060"/>
                </a:lnTo>
                <a:lnTo>
                  <a:pt x="44947" y="21716"/>
                </a:lnTo>
                <a:lnTo>
                  <a:pt x="43353" y="22376"/>
                </a:lnTo>
                <a:lnTo>
                  <a:pt x="39036" y="26628"/>
                </a:lnTo>
                <a:lnTo>
                  <a:pt x="6658" y="58167"/>
                </a:lnTo>
                <a:lnTo>
                  <a:pt x="1655" y="65532"/>
                </a:lnTo>
                <a:lnTo>
                  <a:pt x="0" y="73911"/>
                </a:lnTo>
                <a:lnTo>
                  <a:pt x="1698" y="82290"/>
                </a:lnTo>
                <a:lnTo>
                  <a:pt x="6740" y="89655"/>
                </a:lnTo>
                <a:lnTo>
                  <a:pt x="98075" y="178618"/>
                </a:lnTo>
                <a:lnTo>
                  <a:pt x="189663" y="89655"/>
                </a:lnTo>
                <a:lnTo>
                  <a:pt x="194687" y="82290"/>
                </a:lnTo>
                <a:lnTo>
                  <a:pt x="196362" y="73911"/>
                </a:lnTo>
                <a:lnTo>
                  <a:pt x="194687" y="65532"/>
                </a:lnTo>
                <a:lnTo>
                  <a:pt x="189663" y="58167"/>
                </a:lnTo>
                <a:lnTo>
                  <a:pt x="183865" y="52513"/>
                </a:lnTo>
                <a:lnTo>
                  <a:pt x="98278" y="52513"/>
                </a:lnTo>
                <a:lnTo>
                  <a:pt x="67333" y="22376"/>
                </a:lnTo>
                <a:lnTo>
                  <a:pt x="61579" y="20060"/>
                </a:lnTo>
                <a:close/>
              </a:path>
              <a:path w="927734" h="179070">
                <a:moveTo>
                  <a:pt x="141020" y="20060"/>
                </a:moveTo>
                <a:lnTo>
                  <a:pt x="132418" y="21716"/>
                </a:lnTo>
                <a:lnTo>
                  <a:pt x="124869" y="26628"/>
                </a:lnTo>
                <a:lnTo>
                  <a:pt x="98278" y="52513"/>
                </a:lnTo>
                <a:lnTo>
                  <a:pt x="183865" y="52513"/>
                </a:lnTo>
                <a:lnTo>
                  <a:pt x="157317" y="26628"/>
                </a:lnTo>
                <a:lnTo>
                  <a:pt x="149715" y="21716"/>
                </a:lnTo>
                <a:lnTo>
                  <a:pt x="149917" y="21716"/>
                </a:lnTo>
                <a:lnTo>
                  <a:pt x="141020" y="20060"/>
                </a:lnTo>
                <a:close/>
              </a:path>
              <a:path w="927734" h="179070">
                <a:moveTo>
                  <a:pt x="920668" y="27513"/>
                </a:moveTo>
                <a:lnTo>
                  <a:pt x="905344" y="27843"/>
                </a:lnTo>
                <a:lnTo>
                  <a:pt x="899231" y="34034"/>
                </a:lnTo>
                <a:lnTo>
                  <a:pt x="899329" y="38331"/>
                </a:lnTo>
                <a:lnTo>
                  <a:pt x="899421" y="42402"/>
                </a:lnTo>
                <a:lnTo>
                  <a:pt x="899523" y="46885"/>
                </a:lnTo>
                <a:lnTo>
                  <a:pt x="899580" y="48993"/>
                </a:lnTo>
                <a:lnTo>
                  <a:pt x="905938" y="54910"/>
                </a:lnTo>
                <a:lnTo>
                  <a:pt x="912972" y="54910"/>
                </a:lnTo>
                <a:lnTo>
                  <a:pt x="921857" y="54505"/>
                </a:lnTo>
                <a:lnTo>
                  <a:pt x="923171" y="53100"/>
                </a:lnTo>
                <a:lnTo>
                  <a:pt x="918418" y="53100"/>
                </a:lnTo>
                <a:lnTo>
                  <a:pt x="906660" y="51976"/>
                </a:lnTo>
                <a:lnTo>
                  <a:pt x="902330" y="46885"/>
                </a:lnTo>
                <a:lnTo>
                  <a:pt x="902713" y="43191"/>
                </a:lnTo>
                <a:lnTo>
                  <a:pt x="902839" y="34736"/>
                </a:lnTo>
                <a:lnTo>
                  <a:pt x="907636" y="29996"/>
                </a:lnTo>
                <a:lnTo>
                  <a:pt x="923337" y="29996"/>
                </a:lnTo>
                <a:lnTo>
                  <a:pt x="920668" y="27513"/>
                </a:lnTo>
                <a:close/>
              </a:path>
              <a:path w="927734" h="179070">
                <a:moveTo>
                  <a:pt x="923337" y="29996"/>
                </a:moveTo>
                <a:lnTo>
                  <a:pt x="913573" y="29996"/>
                </a:lnTo>
                <a:lnTo>
                  <a:pt x="913396" y="30162"/>
                </a:lnTo>
                <a:lnTo>
                  <a:pt x="913919" y="30162"/>
                </a:lnTo>
                <a:lnTo>
                  <a:pt x="919904" y="30434"/>
                </a:lnTo>
                <a:lnTo>
                  <a:pt x="924489" y="35360"/>
                </a:lnTo>
                <a:lnTo>
                  <a:pt x="924456" y="36001"/>
                </a:lnTo>
                <a:lnTo>
                  <a:pt x="924336" y="38331"/>
                </a:lnTo>
                <a:lnTo>
                  <a:pt x="924227" y="40468"/>
                </a:lnTo>
                <a:lnTo>
                  <a:pt x="924191" y="43191"/>
                </a:lnTo>
                <a:lnTo>
                  <a:pt x="923687" y="48427"/>
                </a:lnTo>
                <a:lnTo>
                  <a:pt x="923542" y="48993"/>
                </a:lnTo>
                <a:lnTo>
                  <a:pt x="918418" y="53100"/>
                </a:lnTo>
                <a:lnTo>
                  <a:pt x="923171" y="53100"/>
                </a:lnTo>
                <a:lnTo>
                  <a:pt x="927545" y="48427"/>
                </a:lnTo>
                <a:lnTo>
                  <a:pt x="927308" y="43191"/>
                </a:lnTo>
                <a:lnTo>
                  <a:pt x="927195" y="40468"/>
                </a:lnTo>
                <a:lnTo>
                  <a:pt x="927079" y="35360"/>
                </a:lnTo>
                <a:lnTo>
                  <a:pt x="927036" y="33439"/>
                </a:lnTo>
                <a:lnTo>
                  <a:pt x="923337" y="29996"/>
                </a:lnTo>
                <a:close/>
              </a:path>
              <a:path w="927734" h="179070">
                <a:moveTo>
                  <a:pt x="917934" y="34034"/>
                </a:moveTo>
                <a:lnTo>
                  <a:pt x="908315" y="34034"/>
                </a:lnTo>
                <a:lnTo>
                  <a:pt x="908315" y="48993"/>
                </a:lnTo>
                <a:lnTo>
                  <a:pt x="910862" y="48993"/>
                </a:lnTo>
                <a:lnTo>
                  <a:pt x="910862" y="42596"/>
                </a:lnTo>
                <a:lnTo>
                  <a:pt x="915954" y="42596"/>
                </a:lnTo>
                <a:lnTo>
                  <a:pt x="915829" y="42402"/>
                </a:lnTo>
                <a:lnTo>
                  <a:pt x="918098" y="42402"/>
                </a:lnTo>
                <a:lnTo>
                  <a:pt x="919487" y="40914"/>
                </a:lnTo>
                <a:lnTo>
                  <a:pt x="910862" y="40914"/>
                </a:lnTo>
                <a:lnTo>
                  <a:pt x="910862" y="36001"/>
                </a:lnTo>
                <a:lnTo>
                  <a:pt x="915404" y="36001"/>
                </a:lnTo>
                <a:lnTo>
                  <a:pt x="917230" y="35703"/>
                </a:lnTo>
                <a:lnTo>
                  <a:pt x="919777" y="35703"/>
                </a:lnTo>
                <a:lnTo>
                  <a:pt x="919777" y="35360"/>
                </a:lnTo>
                <a:lnTo>
                  <a:pt x="919932" y="35360"/>
                </a:lnTo>
                <a:lnTo>
                  <a:pt x="917934" y="34034"/>
                </a:lnTo>
                <a:close/>
              </a:path>
              <a:path w="927734" h="179070">
                <a:moveTo>
                  <a:pt x="915954" y="42596"/>
                </a:moveTo>
                <a:lnTo>
                  <a:pt x="913197" y="42596"/>
                </a:lnTo>
                <a:lnTo>
                  <a:pt x="917187" y="48993"/>
                </a:lnTo>
                <a:lnTo>
                  <a:pt x="920074" y="48993"/>
                </a:lnTo>
                <a:lnTo>
                  <a:pt x="915954" y="42596"/>
                </a:lnTo>
                <a:close/>
              </a:path>
              <a:path w="927734" h="179070">
                <a:moveTo>
                  <a:pt x="919777" y="35703"/>
                </a:moveTo>
                <a:lnTo>
                  <a:pt x="917230" y="35703"/>
                </a:lnTo>
                <a:lnTo>
                  <a:pt x="917230" y="40468"/>
                </a:lnTo>
                <a:lnTo>
                  <a:pt x="913015" y="40468"/>
                </a:lnTo>
                <a:lnTo>
                  <a:pt x="910214" y="40914"/>
                </a:lnTo>
                <a:lnTo>
                  <a:pt x="919487" y="40914"/>
                </a:lnTo>
                <a:lnTo>
                  <a:pt x="919904" y="40468"/>
                </a:lnTo>
                <a:lnTo>
                  <a:pt x="919777" y="38331"/>
                </a:lnTo>
                <a:lnTo>
                  <a:pt x="919777" y="35703"/>
                </a:lnTo>
                <a:close/>
              </a:path>
            </a:pathLst>
          </a:custGeom>
          <a:solidFill>
            <a:srgbClr val="7C3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5083" y="571245"/>
            <a:ext cx="780097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3E3E3E"/>
                </a:solidFill>
                <a:latin typeface="CVS Health Sans"/>
                <a:cs typeface="CVS Health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8096" y="1470723"/>
            <a:ext cx="10415270" cy="4291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19683" y="6422511"/>
            <a:ext cx="255016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3E3E3E"/>
                </a:solidFill>
                <a:latin typeface="CVS Health Sans"/>
                <a:cs typeface="CVS Health Sans"/>
              </a:defRPr>
            </a:lvl1pPr>
          </a:lstStyle>
          <a:p>
            <a:pPr marL="38100">
              <a:lnSpc>
                <a:spcPts val="1035"/>
              </a:lnSpc>
            </a:pPr>
            <a:fld id="{81D60167-4931-47E6-BA6A-407CBD079E47}" type="slidenum">
              <a:rPr sz="1000" b="0" spc="-50" dirty="0">
                <a:latin typeface="CVS Health Sans Medium"/>
                <a:cs typeface="CVS Health Sans Medium"/>
              </a:rPr>
              <a:t>‹#›</a:t>
            </a:fld>
            <a:endParaRPr sz="1000">
              <a:latin typeface="CVS Health Sans Medium"/>
              <a:cs typeface="CVS Health Sans Medium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raDbhfFvs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AlhFoYe7j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9" Type="http://schemas.openxmlformats.org/officeDocument/2006/relationships/image" Target="../media/image44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34" Type="http://schemas.openxmlformats.org/officeDocument/2006/relationships/image" Target="../media/image39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33" Type="http://schemas.openxmlformats.org/officeDocument/2006/relationships/image" Target="../media/image38.png"/><Relationship Id="rId38" Type="http://schemas.openxmlformats.org/officeDocument/2006/relationships/image" Target="../media/image43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32" Type="http://schemas.openxmlformats.org/officeDocument/2006/relationships/image" Target="../media/image37.png"/><Relationship Id="rId37" Type="http://schemas.openxmlformats.org/officeDocument/2006/relationships/image" Target="../media/image42.png"/><Relationship Id="rId40" Type="http://schemas.openxmlformats.org/officeDocument/2006/relationships/image" Target="../media/image45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36" Type="http://schemas.openxmlformats.org/officeDocument/2006/relationships/image" Target="../media/image41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Relationship Id="rId30" Type="http://schemas.openxmlformats.org/officeDocument/2006/relationships/image" Target="../media/image35.png"/><Relationship Id="rId35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2912" y="446837"/>
            <a:ext cx="2105025" cy="405765"/>
          </a:xfrm>
          <a:custGeom>
            <a:avLst/>
            <a:gdLst/>
            <a:ahLst/>
            <a:cxnLst/>
            <a:rect l="l" t="t" r="r" b="b"/>
            <a:pathLst>
              <a:path w="2105025" h="405765">
                <a:moveTo>
                  <a:pt x="2023393" y="138909"/>
                </a:moveTo>
                <a:lnTo>
                  <a:pt x="1870089" y="138909"/>
                </a:lnTo>
                <a:lnTo>
                  <a:pt x="1898907" y="142447"/>
                </a:lnTo>
                <a:lnTo>
                  <a:pt x="1917210" y="153542"/>
                </a:lnTo>
                <a:lnTo>
                  <a:pt x="1926841" y="172911"/>
                </a:lnTo>
                <a:lnTo>
                  <a:pt x="1929641" y="201271"/>
                </a:lnTo>
                <a:lnTo>
                  <a:pt x="1929641" y="207800"/>
                </a:lnTo>
                <a:lnTo>
                  <a:pt x="1914030" y="207800"/>
                </a:lnTo>
                <a:lnTo>
                  <a:pt x="1852974" y="211808"/>
                </a:lnTo>
                <a:lnTo>
                  <a:pt x="1806211" y="223650"/>
                </a:lnTo>
                <a:lnTo>
                  <a:pt x="1773324" y="243057"/>
                </a:lnTo>
                <a:lnTo>
                  <a:pt x="1747612" y="302964"/>
                </a:lnTo>
                <a:lnTo>
                  <a:pt x="1747514" y="303483"/>
                </a:lnTo>
                <a:lnTo>
                  <a:pt x="1754105" y="346337"/>
                </a:lnTo>
                <a:lnTo>
                  <a:pt x="1775592" y="378161"/>
                </a:lnTo>
                <a:lnTo>
                  <a:pt x="1814687" y="398044"/>
                </a:lnTo>
                <a:lnTo>
                  <a:pt x="1815148" y="398044"/>
                </a:lnTo>
                <a:lnTo>
                  <a:pt x="1873558" y="404798"/>
                </a:lnTo>
                <a:lnTo>
                  <a:pt x="1910534" y="403743"/>
                </a:lnTo>
                <a:lnTo>
                  <a:pt x="1989257" y="399099"/>
                </a:lnTo>
                <a:lnTo>
                  <a:pt x="2033714" y="398044"/>
                </a:lnTo>
                <a:lnTo>
                  <a:pt x="2031311" y="376195"/>
                </a:lnTo>
                <a:lnTo>
                  <a:pt x="2029739" y="354282"/>
                </a:lnTo>
                <a:lnTo>
                  <a:pt x="2029471" y="346337"/>
                </a:lnTo>
                <a:lnTo>
                  <a:pt x="2029396" y="344124"/>
                </a:lnTo>
                <a:lnTo>
                  <a:pt x="1897841" y="344124"/>
                </a:lnTo>
                <a:lnTo>
                  <a:pt x="1875482" y="341924"/>
                </a:lnTo>
                <a:lnTo>
                  <a:pt x="1860115" y="334963"/>
                </a:lnTo>
                <a:lnTo>
                  <a:pt x="1851365" y="322860"/>
                </a:lnTo>
                <a:lnTo>
                  <a:pt x="1851253" y="322705"/>
                </a:lnTo>
                <a:lnTo>
                  <a:pt x="1863680" y="272625"/>
                </a:lnTo>
                <a:lnTo>
                  <a:pt x="1914512" y="261833"/>
                </a:lnTo>
                <a:lnTo>
                  <a:pt x="1919041" y="261608"/>
                </a:lnTo>
                <a:lnTo>
                  <a:pt x="2030498" y="261608"/>
                </a:lnTo>
                <a:lnTo>
                  <a:pt x="2031609" y="228367"/>
                </a:lnTo>
                <a:lnTo>
                  <a:pt x="2031837" y="211808"/>
                </a:lnTo>
                <a:lnTo>
                  <a:pt x="2031892" y="207800"/>
                </a:lnTo>
                <a:lnTo>
                  <a:pt x="2031981" y="201271"/>
                </a:lnTo>
                <a:lnTo>
                  <a:pt x="2032076" y="194405"/>
                </a:lnTo>
                <a:lnTo>
                  <a:pt x="2027398" y="148079"/>
                </a:lnTo>
                <a:lnTo>
                  <a:pt x="2023393" y="138909"/>
                </a:lnTo>
                <a:close/>
              </a:path>
              <a:path w="2105025" h="405765">
                <a:moveTo>
                  <a:pt x="2030498" y="261608"/>
                </a:moveTo>
                <a:lnTo>
                  <a:pt x="1923570" y="261608"/>
                </a:lnTo>
                <a:lnTo>
                  <a:pt x="1928003" y="261833"/>
                </a:lnTo>
                <a:lnTo>
                  <a:pt x="1927962" y="322860"/>
                </a:lnTo>
                <a:lnTo>
                  <a:pt x="1928774" y="340634"/>
                </a:lnTo>
                <a:lnTo>
                  <a:pt x="1921095" y="342088"/>
                </a:lnTo>
                <a:lnTo>
                  <a:pt x="1913380" y="343099"/>
                </a:lnTo>
                <a:lnTo>
                  <a:pt x="1903982" y="343786"/>
                </a:lnTo>
                <a:lnTo>
                  <a:pt x="1897841" y="343786"/>
                </a:lnTo>
                <a:lnTo>
                  <a:pt x="1897841" y="344124"/>
                </a:lnTo>
                <a:lnTo>
                  <a:pt x="2029396" y="344124"/>
                </a:lnTo>
                <a:lnTo>
                  <a:pt x="2029087" y="334963"/>
                </a:lnTo>
                <a:lnTo>
                  <a:pt x="2029202" y="304609"/>
                </a:lnTo>
                <a:lnTo>
                  <a:pt x="2029555" y="286835"/>
                </a:lnTo>
                <a:lnTo>
                  <a:pt x="2030388" y="264543"/>
                </a:lnTo>
                <a:lnTo>
                  <a:pt x="2030498" y="261608"/>
                </a:lnTo>
                <a:close/>
              </a:path>
              <a:path w="2105025" h="405765">
                <a:moveTo>
                  <a:pt x="1894854" y="74407"/>
                </a:moveTo>
                <a:lnTo>
                  <a:pt x="1864837" y="74899"/>
                </a:lnTo>
                <a:lnTo>
                  <a:pt x="1835036" y="77988"/>
                </a:lnTo>
                <a:lnTo>
                  <a:pt x="1805633" y="83649"/>
                </a:lnTo>
                <a:lnTo>
                  <a:pt x="1776809" y="91855"/>
                </a:lnTo>
                <a:lnTo>
                  <a:pt x="1780760" y="162098"/>
                </a:lnTo>
                <a:lnTo>
                  <a:pt x="1801954" y="152557"/>
                </a:lnTo>
                <a:lnTo>
                  <a:pt x="1824051" y="145473"/>
                </a:lnTo>
                <a:lnTo>
                  <a:pt x="1846835" y="140904"/>
                </a:lnTo>
                <a:lnTo>
                  <a:pt x="1870089" y="138909"/>
                </a:lnTo>
                <a:lnTo>
                  <a:pt x="2023393" y="138909"/>
                </a:lnTo>
                <a:lnTo>
                  <a:pt x="2012553" y="114089"/>
                </a:lnTo>
                <a:lnTo>
                  <a:pt x="1986325" y="91262"/>
                </a:lnTo>
                <a:lnTo>
                  <a:pt x="1947498" y="78425"/>
                </a:lnTo>
                <a:lnTo>
                  <a:pt x="1894854" y="74407"/>
                </a:lnTo>
                <a:close/>
              </a:path>
              <a:path w="2105025" h="405765">
                <a:moveTo>
                  <a:pt x="1008422" y="262621"/>
                </a:moveTo>
                <a:lnTo>
                  <a:pt x="768210" y="262621"/>
                </a:lnTo>
                <a:lnTo>
                  <a:pt x="786912" y="262770"/>
                </a:lnTo>
                <a:lnTo>
                  <a:pt x="803002" y="263142"/>
                </a:lnTo>
                <a:lnTo>
                  <a:pt x="828861" y="264135"/>
                </a:lnTo>
                <a:lnTo>
                  <a:pt x="827656" y="264135"/>
                </a:lnTo>
                <a:lnTo>
                  <a:pt x="836198" y="310125"/>
                </a:lnTo>
                <a:lnTo>
                  <a:pt x="836239" y="310345"/>
                </a:lnTo>
                <a:lnTo>
                  <a:pt x="852707" y="346337"/>
                </a:lnTo>
                <a:lnTo>
                  <a:pt x="852787" y="346512"/>
                </a:lnTo>
                <a:lnTo>
                  <a:pt x="877674" y="373335"/>
                </a:lnTo>
                <a:lnTo>
                  <a:pt x="911282" y="391565"/>
                </a:lnTo>
                <a:lnTo>
                  <a:pt x="953993" y="401952"/>
                </a:lnTo>
                <a:lnTo>
                  <a:pt x="1006189" y="405248"/>
                </a:lnTo>
                <a:lnTo>
                  <a:pt x="1028038" y="404798"/>
                </a:lnTo>
                <a:lnTo>
                  <a:pt x="1032516" y="404798"/>
                </a:lnTo>
                <a:lnTo>
                  <a:pt x="1060598" y="401627"/>
                </a:lnTo>
                <a:lnTo>
                  <a:pt x="1087266" y="396101"/>
                </a:lnTo>
                <a:lnTo>
                  <a:pt x="1113345" y="388138"/>
                </a:lnTo>
                <a:lnTo>
                  <a:pt x="1110916" y="343786"/>
                </a:lnTo>
                <a:lnTo>
                  <a:pt x="1110809" y="341839"/>
                </a:lnTo>
                <a:lnTo>
                  <a:pt x="1110724" y="340297"/>
                </a:lnTo>
                <a:lnTo>
                  <a:pt x="1022475" y="340297"/>
                </a:lnTo>
                <a:lnTo>
                  <a:pt x="985320" y="335143"/>
                </a:lnTo>
                <a:lnTo>
                  <a:pt x="958263" y="320427"/>
                </a:lnTo>
                <a:lnTo>
                  <a:pt x="941721" y="297268"/>
                </a:lnTo>
                <a:lnTo>
                  <a:pt x="936114" y="266786"/>
                </a:lnTo>
                <a:lnTo>
                  <a:pt x="936114" y="264753"/>
                </a:lnTo>
                <a:lnTo>
                  <a:pt x="984153" y="264753"/>
                </a:lnTo>
                <a:lnTo>
                  <a:pt x="1008422" y="262621"/>
                </a:lnTo>
                <a:close/>
              </a:path>
              <a:path w="2105025" h="405765">
                <a:moveTo>
                  <a:pt x="761462" y="138909"/>
                </a:moveTo>
                <a:lnTo>
                  <a:pt x="608285" y="138909"/>
                </a:lnTo>
                <a:lnTo>
                  <a:pt x="637103" y="142447"/>
                </a:lnTo>
                <a:lnTo>
                  <a:pt x="655407" y="153542"/>
                </a:lnTo>
                <a:lnTo>
                  <a:pt x="665037" y="172911"/>
                </a:lnTo>
                <a:lnTo>
                  <a:pt x="667837" y="201356"/>
                </a:lnTo>
                <a:lnTo>
                  <a:pt x="667837" y="207913"/>
                </a:lnTo>
                <a:lnTo>
                  <a:pt x="650050" y="207913"/>
                </a:lnTo>
                <a:lnTo>
                  <a:pt x="590752" y="211808"/>
                </a:lnTo>
                <a:lnTo>
                  <a:pt x="543995" y="223650"/>
                </a:lnTo>
                <a:lnTo>
                  <a:pt x="511091" y="243057"/>
                </a:lnTo>
                <a:lnTo>
                  <a:pt x="485410" y="302627"/>
                </a:lnTo>
                <a:lnTo>
                  <a:pt x="485300" y="303821"/>
                </a:lnTo>
                <a:lnTo>
                  <a:pt x="491835" y="346337"/>
                </a:lnTo>
                <a:lnTo>
                  <a:pt x="513318" y="378161"/>
                </a:lnTo>
                <a:lnTo>
                  <a:pt x="552413" y="398044"/>
                </a:lnTo>
                <a:lnTo>
                  <a:pt x="552874" y="398044"/>
                </a:lnTo>
                <a:lnTo>
                  <a:pt x="611291" y="404798"/>
                </a:lnTo>
                <a:lnTo>
                  <a:pt x="648270" y="403743"/>
                </a:lnTo>
                <a:lnTo>
                  <a:pt x="727040" y="399099"/>
                </a:lnTo>
                <a:lnTo>
                  <a:pt x="771563" y="398044"/>
                </a:lnTo>
                <a:lnTo>
                  <a:pt x="769086" y="376143"/>
                </a:lnTo>
                <a:lnTo>
                  <a:pt x="767469" y="354174"/>
                </a:lnTo>
                <a:lnTo>
                  <a:pt x="767206" y="346512"/>
                </a:lnTo>
                <a:lnTo>
                  <a:pt x="767112" y="343786"/>
                </a:lnTo>
                <a:lnTo>
                  <a:pt x="635575" y="343786"/>
                </a:lnTo>
                <a:lnTo>
                  <a:pt x="635575" y="343336"/>
                </a:lnTo>
                <a:lnTo>
                  <a:pt x="613207" y="341136"/>
                </a:lnTo>
                <a:lnTo>
                  <a:pt x="597820" y="334175"/>
                </a:lnTo>
                <a:lnTo>
                  <a:pt x="588937" y="321917"/>
                </a:lnTo>
                <a:lnTo>
                  <a:pt x="586083" y="303821"/>
                </a:lnTo>
                <a:lnTo>
                  <a:pt x="589750" y="285288"/>
                </a:lnTo>
                <a:lnTo>
                  <a:pt x="601375" y="272063"/>
                </a:lnTo>
                <a:lnTo>
                  <a:pt x="621890" y="264135"/>
                </a:lnTo>
                <a:lnTo>
                  <a:pt x="652227" y="261495"/>
                </a:lnTo>
                <a:lnTo>
                  <a:pt x="656736" y="261270"/>
                </a:lnTo>
                <a:lnTo>
                  <a:pt x="1023801" y="261270"/>
                </a:lnTo>
                <a:lnTo>
                  <a:pt x="1043645" y="259527"/>
                </a:lnTo>
                <a:lnTo>
                  <a:pt x="1091086" y="241838"/>
                </a:lnTo>
                <a:lnTo>
                  <a:pt x="1119257" y="212303"/>
                </a:lnTo>
                <a:lnTo>
                  <a:pt x="952376" y="212303"/>
                </a:lnTo>
                <a:lnTo>
                  <a:pt x="941836" y="211971"/>
                </a:lnTo>
                <a:lnTo>
                  <a:pt x="935189" y="211515"/>
                </a:lnTo>
                <a:lnTo>
                  <a:pt x="935242" y="209376"/>
                </a:lnTo>
                <a:lnTo>
                  <a:pt x="828341" y="209376"/>
                </a:lnTo>
                <a:lnTo>
                  <a:pt x="815621" y="208736"/>
                </a:lnTo>
                <a:lnTo>
                  <a:pt x="801860" y="208307"/>
                </a:lnTo>
                <a:lnTo>
                  <a:pt x="769829" y="207913"/>
                </a:lnTo>
                <a:lnTo>
                  <a:pt x="769829" y="193617"/>
                </a:lnTo>
                <a:lnTo>
                  <a:pt x="765133" y="147291"/>
                </a:lnTo>
                <a:lnTo>
                  <a:pt x="761462" y="138909"/>
                </a:lnTo>
                <a:close/>
              </a:path>
              <a:path w="2105025" h="405765">
                <a:moveTo>
                  <a:pt x="1023801" y="261270"/>
                </a:moveTo>
                <a:lnTo>
                  <a:pt x="661246" y="261270"/>
                </a:lnTo>
                <a:lnTo>
                  <a:pt x="665756" y="261495"/>
                </a:lnTo>
                <a:lnTo>
                  <a:pt x="665707" y="322523"/>
                </a:lnTo>
                <a:lnTo>
                  <a:pt x="666387" y="338795"/>
                </a:lnTo>
                <a:lnTo>
                  <a:pt x="666450" y="340297"/>
                </a:lnTo>
                <a:lnTo>
                  <a:pt x="658823" y="341839"/>
                </a:lnTo>
                <a:lnTo>
                  <a:pt x="651121" y="342937"/>
                </a:lnTo>
                <a:lnTo>
                  <a:pt x="643364" y="343586"/>
                </a:lnTo>
                <a:lnTo>
                  <a:pt x="635575" y="343786"/>
                </a:lnTo>
                <a:lnTo>
                  <a:pt x="767112" y="343786"/>
                </a:lnTo>
                <a:lnTo>
                  <a:pt x="767005" y="297268"/>
                </a:lnTo>
                <a:lnTo>
                  <a:pt x="768171" y="263618"/>
                </a:lnTo>
                <a:lnTo>
                  <a:pt x="768210" y="262621"/>
                </a:lnTo>
                <a:lnTo>
                  <a:pt x="1008422" y="262621"/>
                </a:lnTo>
                <a:lnTo>
                  <a:pt x="1023801" y="261270"/>
                </a:lnTo>
                <a:close/>
              </a:path>
              <a:path w="2105025" h="405765">
                <a:moveTo>
                  <a:pt x="1109491" y="317783"/>
                </a:moveTo>
                <a:lnTo>
                  <a:pt x="1088970" y="327468"/>
                </a:lnTo>
                <a:lnTo>
                  <a:pt x="1067464" y="334496"/>
                </a:lnTo>
                <a:lnTo>
                  <a:pt x="1045218" y="338795"/>
                </a:lnTo>
                <a:lnTo>
                  <a:pt x="1022475" y="340297"/>
                </a:lnTo>
                <a:lnTo>
                  <a:pt x="1110724" y="340297"/>
                </a:lnTo>
                <a:lnTo>
                  <a:pt x="1109491" y="317783"/>
                </a:lnTo>
                <a:close/>
              </a:path>
              <a:path w="2105025" h="405765">
                <a:moveTo>
                  <a:pt x="984153" y="264753"/>
                </a:moveTo>
                <a:lnTo>
                  <a:pt x="945148" y="264753"/>
                </a:lnTo>
                <a:lnTo>
                  <a:pt x="972717" y="265323"/>
                </a:lnTo>
                <a:lnTo>
                  <a:pt x="977666" y="265323"/>
                </a:lnTo>
                <a:lnTo>
                  <a:pt x="984153" y="264753"/>
                </a:lnTo>
                <a:close/>
              </a:path>
              <a:path w="2105025" h="405765">
                <a:moveTo>
                  <a:pt x="1121966" y="133505"/>
                </a:moveTo>
                <a:lnTo>
                  <a:pt x="991156" y="133505"/>
                </a:lnTo>
                <a:lnTo>
                  <a:pt x="1006966" y="135711"/>
                </a:lnTo>
                <a:lnTo>
                  <a:pt x="1019198" y="142201"/>
                </a:lnTo>
                <a:lnTo>
                  <a:pt x="1027094" y="152786"/>
                </a:lnTo>
                <a:lnTo>
                  <a:pt x="1029895" y="167276"/>
                </a:lnTo>
                <a:lnTo>
                  <a:pt x="1025929" y="187323"/>
                </a:lnTo>
                <a:lnTo>
                  <a:pt x="1013922" y="201356"/>
                </a:lnTo>
                <a:lnTo>
                  <a:pt x="993713" y="209605"/>
                </a:lnTo>
                <a:lnTo>
                  <a:pt x="965138" y="212303"/>
                </a:lnTo>
                <a:lnTo>
                  <a:pt x="1119257" y="212303"/>
                </a:lnTo>
                <a:lnTo>
                  <a:pt x="1119730" y="211808"/>
                </a:lnTo>
                <a:lnTo>
                  <a:pt x="1129342" y="168964"/>
                </a:lnTo>
                <a:lnTo>
                  <a:pt x="1121966" y="133505"/>
                </a:lnTo>
                <a:close/>
              </a:path>
              <a:path w="2105025" h="405765">
                <a:moveTo>
                  <a:pt x="994722" y="74294"/>
                </a:moveTo>
                <a:lnTo>
                  <a:pt x="935497" y="80033"/>
                </a:lnTo>
                <a:lnTo>
                  <a:pt x="890805" y="96913"/>
                </a:lnTo>
                <a:lnTo>
                  <a:pt x="859088" y="124431"/>
                </a:lnTo>
                <a:lnTo>
                  <a:pt x="838783" y="162098"/>
                </a:lnTo>
                <a:lnTo>
                  <a:pt x="828341" y="209376"/>
                </a:lnTo>
                <a:lnTo>
                  <a:pt x="935242" y="209376"/>
                </a:lnTo>
                <a:lnTo>
                  <a:pt x="938079" y="179380"/>
                </a:lnTo>
                <a:lnTo>
                  <a:pt x="947562" y="155175"/>
                </a:lnTo>
                <a:lnTo>
                  <a:pt x="964849" y="139243"/>
                </a:lnTo>
                <a:lnTo>
                  <a:pt x="991156" y="133505"/>
                </a:lnTo>
                <a:lnTo>
                  <a:pt x="1121966" y="133505"/>
                </a:lnTo>
                <a:lnTo>
                  <a:pt x="1121276" y="130190"/>
                </a:lnTo>
                <a:lnTo>
                  <a:pt x="1096614" y="100312"/>
                </a:lnTo>
                <a:lnTo>
                  <a:pt x="1054662" y="81093"/>
                </a:lnTo>
                <a:lnTo>
                  <a:pt x="994722" y="74294"/>
                </a:lnTo>
                <a:close/>
              </a:path>
              <a:path w="2105025" h="405765">
                <a:moveTo>
                  <a:pt x="632453" y="73619"/>
                </a:moveTo>
                <a:lnTo>
                  <a:pt x="602426" y="74116"/>
                </a:lnTo>
                <a:lnTo>
                  <a:pt x="572622" y="77207"/>
                </a:lnTo>
                <a:lnTo>
                  <a:pt x="543217" y="82866"/>
                </a:lnTo>
                <a:lnTo>
                  <a:pt x="514388" y="91067"/>
                </a:lnTo>
                <a:lnTo>
                  <a:pt x="518898" y="162098"/>
                </a:lnTo>
                <a:lnTo>
                  <a:pt x="540100" y="152557"/>
                </a:lnTo>
                <a:lnTo>
                  <a:pt x="562215" y="145473"/>
                </a:lnTo>
                <a:lnTo>
                  <a:pt x="585018" y="140904"/>
                </a:lnTo>
                <a:lnTo>
                  <a:pt x="608285" y="138909"/>
                </a:lnTo>
                <a:lnTo>
                  <a:pt x="761462" y="138909"/>
                </a:lnTo>
                <a:lnTo>
                  <a:pt x="750246" y="113301"/>
                </a:lnTo>
                <a:lnTo>
                  <a:pt x="723970" y="90474"/>
                </a:lnTo>
                <a:lnTo>
                  <a:pt x="685105" y="77637"/>
                </a:lnTo>
                <a:lnTo>
                  <a:pt x="632453" y="73619"/>
                </a:lnTo>
                <a:close/>
              </a:path>
              <a:path w="2105025" h="405765">
                <a:moveTo>
                  <a:pt x="1568760" y="74632"/>
                </a:moveTo>
                <a:lnTo>
                  <a:pt x="1528573" y="76145"/>
                </a:lnTo>
                <a:lnTo>
                  <a:pt x="1451814" y="82800"/>
                </a:lnTo>
                <a:lnTo>
                  <a:pt x="1407833" y="84313"/>
                </a:lnTo>
                <a:lnTo>
                  <a:pt x="1409906" y="128232"/>
                </a:lnTo>
                <a:lnTo>
                  <a:pt x="1410976" y="173186"/>
                </a:lnTo>
                <a:lnTo>
                  <a:pt x="1411302" y="251927"/>
                </a:lnTo>
                <a:lnTo>
                  <a:pt x="1410909" y="289325"/>
                </a:lnTo>
                <a:lnTo>
                  <a:pt x="1410181" y="331768"/>
                </a:lnTo>
                <a:lnTo>
                  <a:pt x="1409142" y="370971"/>
                </a:lnTo>
                <a:lnTo>
                  <a:pt x="1407833" y="398269"/>
                </a:lnTo>
                <a:lnTo>
                  <a:pt x="1516723" y="398269"/>
                </a:lnTo>
                <a:lnTo>
                  <a:pt x="1514987" y="371667"/>
                </a:lnTo>
                <a:lnTo>
                  <a:pt x="1513531" y="333963"/>
                </a:lnTo>
                <a:lnTo>
                  <a:pt x="1512563" y="291826"/>
                </a:lnTo>
                <a:lnTo>
                  <a:pt x="1512291" y="251927"/>
                </a:lnTo>
                <a:lnTo>
                  <a:pt x="1512412" y="215606"/>
                </a:lnTo>
                <a:lnTo>
                  <a:pt x="1512498" y="204198"/>
                </a:lnTo>
                <a:lnTo>
                  <a:pt x="1512941" y="177067"/>
                </a:lnTo>
                <a:lnTo>
                  <a:pt x="1513773" y="147353"/>
                </a:lnTo>
                <a:lnTo>
                  <a:pt x="1513833" y="145212"/>
                </a:lnTo>
                <a:lnTo>
                  <a:pt x="1523488" y="142473"/>
                </a:lnTo>
                <a:lnTo>
                  <a:pt x="1533334" y="140506"/>
                </a:lnTo>
                <a:lnTo>
                  <a:pt x="1543306" y="139316"/>
                </a:lnTo>
                <a:lnTo>
                  <a:pt x="1553342" y="138909"/>
                </a:lnTo>
                <a:lnTo>
                  <a:pt x="1697647" y="138909"/>
                </a:lnTo>
                <a:lnTo>
                  <a:pt x="1686875" y="114946"/>
                </a:lnTo>
                <a:lnTo>
                  <a:pt x="1660856" y="92286"/>
                </a:lnTo>
                <a:lnTo>
                  <a:pt x="1621959" y="78980"/>
                </a:lnTo>
                <a:lnTo>
                  <a:pt x="1568760" y="74632"/>
                </a:lnTo>
                <a:close/>
              </a:path>
              <a:path w="2105025" h="405765">
                <a:moveTo>
                  <a:pt x="1697647" y="138909"/>
                </a:moveTo>
                <a:lnTo>
                  <a:pt x="1553342" y="138909"/>
                </a:lnTo>
                <a:lnTo>
                  <a:pt x="1577956" y="142473"/>
                </a:lnTo>
                <a:lnTo>
                  <a:pt x="1577456" y="142473"/>
                </a:lnTo>
                <a:lnTo>
                  <a:pt x="1601313" y="173813"/>
                </a:lnTo>
                <a:lnTo>
                  <a:pt x="1604028" y="215606"/>
                </a:lnTo>
                <a:lnTo>
                  <a:pt x="1604125" y="221393"/>
                </a:lnTo>
                <a:lnTo>
                  <a:pt x="1604234" y="229886"/>
                </a:lnTo>
                <a:lnTo>
                  <a:pt x="1604324" y="236966"/>
                </a:lnTo>
                <a:lnTo>
                  <a:pt x="1604414" y="251927"/>
                </a:lnTo>
                <a:lnTo>
                  <a:pt x="1604145" y="289325"/>
                </a:lnTo>
                <a:lnTo>
                  <a:pt x="1603407" y="331768"/>
                </a:lnTo>
                <a:lnTo>
                  <a:pt x="1602300" y="370971"/>
                </a:lnTo>
                <a:lnTo>
                  <a:pt x="1600945" y="398269"/>
                </a:lnTo>
                <a:lnTo>
                  <a:pt x="1709932" y="398269"/>
                </a:lnTo>
                <a:lnTo>
                  <a:pt x="1708198" y="371667"/>
                </a:lnTo>
                <a:lnTo>
                  <a:pt x="1706752" y="333963"/>
                </a:lnTo>
                <a:lnTo>
                  <a:pt x="1705813" y="291826"/>
                </a:lnTo>
                <a:lnTo>
                  <a:pt x="1705891" y="195842"/>
                </a:lnTo>
                <a:lnTo>
                  <a:pt x="1705981" y="189902"/>
                </a:lnTo>
                <a:lnTo>
                  <a:pt x="1701442" y="147353"/>
                </a:lnTo>
                <a:lnTo>
                  <a:pt x="1697647" y="138909"/>
                </a:lnTo>
                <a:close/>
              </a:path>
              <a:path w="2105025" h="405765">
                <a:moveTo>
                  <a:pt x="1295087" y="0"/>
                </a:moveTo>
                <a:lnTo>
                  <a:pt x="1233800" y="0"/>
                </a:lnTo>
                <a:lnTo>
                  <a:pt x="1225733" y="39286"/>
                </a:lnTo>
                <a:lnTo>
                  <a:pt x="1211323" y="68441"/>
                </a:lnTo>
                <a:lnTo>
                  <a:pt x="1187916" y="88140"/>
                </a:lnTo>
                <a:lnTo>
                  <a:pt x="1152855" y="99059"/>
                </a:lnTo>
                <a:lnTo>
                  <a:pt x="1152855" y="152079"/>
                </a:lnTo>
                <a:lnTo>
                  <a:pt x="1189955" y="152079"/>
                </a:lnTo>
                <a:lnTo>
                  <a:pt x="1189455" y="182103"/>
                </a:lnTo>
                <a:lnTo>
                  <a:pt x="1188919" y="219451"/>
                </a:lnTo>
                <a:lnTo>
                  <a:pt x="1188491" y="261020"/>
                </a:lnTo>
                <a:lnTo>
                  <a:pt x="1188382" y="304136"/>
                </a:lnTo>
                <a:lnTo>
                  <a:pt x="1195399" y="349886"/>
                </a:lnTo>
                <a:lnTo>
                  <a:pt x="1216358" y="381341"/>
                </a:lnTo>
                <a:lnTo>
                  <a:pt x="1250760" y="399308"/>
                </a:lnTo>
                <a:lnTo>
                  <a:pt x="1298171" y="405023"/>
                </a:lnTo>
                <a:lnTo>
                  <a:pt x="1315652" y="404776"/>
                </a:lnTo>
                <a:lnTo>
                  <a:pt x="1333079" y="403490"/>
                </a:lnTo>
                <a:lnTo>
                  <a:pt x="1350397" y="401169"/>
                </a:lnTo>
                <a:lnTo>
                  <a:pt x="1367553" y="397819"/>
                </a:lnTo>
                <a:lnTo>
                  <a:pt x="1363490" y="335006"/>
                </a:lnTo>
                <a:lnTo>
                  <a:pt x="1333344" y="335006"/>
                </a:lnTo>
                <a:lnTo>
                  <a:pt x="1312421" y="332259"/>
                </a:lnTo>
                <a:lnTo>
                  <a:pt x="1299086" y="322651"/>
                </a:lnTo>
                <a:lnTo>
                  <a:pt x="1292040" y="304136"/>
                </a:lnTo>
                <a:lnTo>
                  <a:pt x="1289980" y="274666"/>
                </a:lnTo>
                <a:lnTo>
                  <a:pt x="1289980" y="151629"/>
                </a:lnTo>
                <a:lnTo>
                  <a:pt x="1356085" y="151629"/>
                </a:lnTo>
                <a:lnTo>
                  <a:pt x="1356085" y="84088"/>
                </a:lnTo>
                <a:lnTo>
                  <a:pt x="1291040" y="84088"/>
                </a:lnTo>
                <a:lnTo>
                  <a:pt x="1291303" y="68441"/>
                </a:lnTo>
                <a:lnTo>
                  <a:pt x="1291374" y="64221"/>
                </a:lnTo>
                <a:lnTo>
                  <a:pt x="1292269" y="42170"/>
                </a:lnTo>
                <a:lnTo>
                  <a:pt x="1293560" y="20056"/>
                </a:lnTo>
                <a:lnTo>
                  <a:pt x="1295087" y="0"/>
                </a:lnTo>
                <a:close/>
              </a:path>
              <a:path w="2105025" h="405765">
                <a:moveTo>
                  <a:pt x="1363024" y="327802"/>
                </a:moveTo>
                <a:lnTo>
                  <a:pt x="1362253" y="327802"/>
                </a:lnTo>
                <a:lnTo>
                  <a:pt x="1355418" y="330943"/>
                </a:lnTo>
                <a:lnTo>
                  <a:pt x="1348268" y="333206"/>
                </a:lnTo>
                <a:lnTo>
                  <a:pt x="1340882" y="334567"/>
                </a:lnTo>
                <a:lnTo>
                  <a:pt x="1333344" y="335006"/>
                </a:lnTo>
                <a:lnTo>
                  <a:pt x="1363490" y="335006"/>
                </a:lnTo>
                <a:lnTo>
                  <a:pt x="1363024" y="327802"/>
                </a:lnTo>
                <a:close/>
              </a:path>
              <a:path w="2105025" h="405765">
                <a:moveTo>
                  <a:pt x="126366" y="45537"/>
                </a:moveTo>
                <a:lnTo>
                  <a:pt x="125066" y="45537"/>
                </a:lnTo>
                <a:lnTo>
                  <a:pt x="114902" y="46445"/>
                </a:lnTo>
                <a:lnTo>
                  <a:pt x="115292" y="46445"/>
                </a:lnTo>
                <a:lnTo>
                  <a:pt x="105561" y="49318"/>
                </a:lnTo>
                <a:lnTo>
                  <a:pt x="15114" y="132042"/>
                </a:lnTo>
                <a:lnTo>
                  <a:pt x="0" y="167782"/>
                </a:lnTo>
                <a:lnTo>
                  <a:pt x="3856" y="186803"/>
                </a:lnTo>
                <a:lnTo>
                  <a:pt x="15302" y="203523"/>
                </a:lnTo>
                <a:lnTo>
                  <a:pt x="222638" y="405473"/>
                </a:lnTo>
                <a:lnTo>
                  <a:pt x="430552" y="203523"/>
                </a:lnTo>
                <a:lnTo>
                  <a:pt x="441956" y="186803"/>
                </a:lnTo>
                <a:lnTo>
                  <a:pt x="445758" y="167782"/>
                </a:lnTo>
                <a:lnTo>
                  <a:pt x="441956" y="148762"/>
                </a:lnTo>
                <a:lnTo>
                  <a:pt x="430552" y="132042"/>
                </a:lnTo>
                <a:lnTo>
                  <a:pt x="417390" y="119209"/>
                </a:lnTo>
                <a:lnTo>
                  <a:pt x="223100" y="119209"/>
                </a:lnTo>
                <a:lnTo>
                  <a:pt x="162738" y="60449"/>
                </a:lnTo>
                <a:lnTo>
                  <a:pt x="154682" y="53986"/>
                </a:lnTo>
                <a:lnTo>
                  <a:pt x="145703" y="49318"/>
                </a:lnTo>
                <a:lnTo>
                  <a:pt x="135962" y="46445"/>
                </a:lnTo>
                <a:lnTo>
                  <a:pt x="126366" y="45537"/>
                </a:lnTo>
                <a:close/>
              </a:path>
              <a:path w="2105025" h="405765">
                <a:moveTo>
                  <a:pt x="320126" y="45537"/>
                </a:moveTo>
                <a:lnTo>
                  <a:pt x="300567" y="49318"/>
                </a:lnTo>
                <a:lnTo>
                  <a:pt x="283462" y="60449"/>
                </a:lnTo>
                <a:lnTo>
                  <a:pt x="223100" y="119209"/>
                </a:lnTo>
                <a:lnTo>
                  <a:pt x="417390" y="119209"/>
                </a:lnTo>
                <a:lnTo>
                  <a:pt x="357122" y="60449"/>
                </a:lnTo>
                <a:lnTo>
                  <a:pt x="339899" y="49318"/>
                </a:lnTo>
                <a:lnTo>
                  <a:pt x="340441" y="49318"/>
                </a:lnTo>
                <a:lnTo>
                  <a:pt x="320126" y="45537"/>
                </a:lnTo>
                <a:close/>
              </a:path>
              <a:path w="2105025" h="405765">
                <a:moveTo>
                  <a:pt x="2072548" y="62831"/>
                </a:moveTo>
                <a:lnTo>
                  <a:pt x="2042192" y="91630"/>
                </a:lnTo>
                <a:lnTo>
                  <a:pt x="2042117" y="92033"/>
                </a:lnTo>
                <a:lnTo>
                  <a:pt x="2042005" y="92643"/>
                </a:lnTo>
                <a:lnTo>
                  <a:pt x="2041961" y="92878"/>
                </a:lnTo>
                <a:lnTo>
                  <a:pt x="2041859" y="93431"/>
                </a:lnTo>
                <a:lnTo>
                  <a:pt x="2041818" y="93656"/>
                </a:lnTo>
                <a:lnTo>
                  <a:pt x="2041712" y="94228"/>
                </a:lnTo>
                <a:lnTo>
                  <a:pt x="2044466" y="106135"/>
                </a:lnTo>
                <a:lnTo>
                  <a:pt x="2051457" y="115756"/>
                </a:lnTo>
                <a:lnTo>
                  <a:pt x="2061646" y="122125"/>
                </a:lnTo>
                <a:lnTo>
                  <a:pt x="2073994" y="124275"/>
                </a:lnTo>
                <a:lnTo>
                  <a:pt x="2073512" y="124500"/>
                </a:lnTo>
                <a:lnTo>
                  <a:pt x="2075979" y="124500"/>
                </a:lnTo>
                <a:lnTo>
                  <a:pt x="2087661" y="121641"/>
                </a:lnTo>
                <a:lnTo>
                  <a:pt x="2090935" y="119265"/>
                </a:lnTo>
                <a:lnTo>
                  <a:pt x="2071488" y="119265"/>
                </a:lnTo>
                <a:lnTo>
                  <a:pt x="2062286" y="116519"/>
                </a:lnTo>
                <a:lnTo>
                  <a:pt x="2055107" y="110745"/>
                </a:lnTo>
                <a:lnTo>
                  <a:pt x="2050674" y="102773"/>
                </a:lnTo>
                <a:lnTo>
                  <a:pt x="2050047" y="96696"/>
                </a:lnTo>
                <a:lnTo>
                  <a:pt x="2049974" y="95992"/>
                </a:lnTo>
                <a:lnTo>
                  <a:pt x="2049869" y="94969"/>
                </a:lnTo>
                <a:lnTo>
                  <a:pt x="2049793" y="94228"/>
                </a:lnTo>
                <a:lnTo>
                  <a:pt x="2049695" y="91630"/>
                </a:lnTo>
                <a:lnTo>
                  <a:pt x="2051472" y="82731"/>
                </a:lnTo>
                <a:lnTo>
                  <a:pt x="2056673" y="75108"/>
                </a:lnTo>
                <a:lnTo>
                  <a:pt x="2064439" y="69937"/>
                </a:lnTo>
                <a:lnTo>
                  <a:pt x="2073994" y="67991"/>
                </a:lnTo>
                <a:lnTo>
                  <a:pt x="2089711" y="67991"/>
                </a:lnTo>
                <a:lnTo>
                  <a:pt x="2084897" y="64981"/>
                </a:lnTo>
                <a:lnTo>
                  <a:pt x="2072548" y="62831"/>
                </a:lnTo>
                <a:close/>
              </a:path>
              <a:path w="2105025" h="405765">
                <a:moveTo>
                  <a:pt x="2089711" y="67991"/>
                </a:moveTo>
                <a:lnTo>
                  <a:pt x="2073994" y="67991"/>
                </a:lnTo>
                <a:lnTo>
                  <a:pt x="2073482" y="68469"/>
                </a:lnTo>
                <a:lnTo>
                  <a:pt x="2074668" y="68469"/>
                </a:lnTo>
                <a:lnTo>
                  <a:pt x="2084139" y="70780"/>
                </a:lnTo>
                <a:lnTo>
                  <a:pt x="2091677" y="76247"/>
                </a:lnTo>
                <a:lnTo>
                  <a:pt x="2096540" y="84065"/>
                </a:lnTo>
                <a:lnTo>
                  <a:pt x="2097710" y="91630"/>
                </a:lnTo>
                <a:lnTo>
                  <a:pt x="2097746" y="91864"/>
                </a:lnTo>
                <a:lnTo>
                  <a:pt x="2097867" y="92643"/>
                </a:lnTo>
                <a:lnTo>
                  <a:pt x="2097988" y="93431"/>
                </a:lnTo>
                <a:lnTo>
                  <a:pt x="2098088" y="94228"/>
                </a:lnTo>
                <a:lnTo>
                  <a:pt x="2071488" y="119265"/>
                </a:lnTo>
                <a:lnTo>
                  <a:pt x="2090935" y="119265"/>
                </a:lnTo>
                <a:lnTo>
                  <a:pt x="2104776" y="92643"/>
                </a:lnTo>
                <a:lnTo>
                  <a:pt x="2102094" y="81049"/>
                </a:lnTo>
                <a:lnTo>
                  <a:pt x="2101397" y="80035"/>
                </a:lnTo>
                <a:lnTo>
                  <a:pt x="2095086" y="71350"/>
                </a:lnTo>
                <a:lnTo>
                  <a:pt x="2089711" y="67991"/>
                </a:lnTo>
                <a:close/>
              </a:path>
              <a:path w="2105025" h="405765">
                <a:moveTo>
                  <a:pt x="2079108" y="96696"/>
                </a:moveTo>
                <a:lnTo>
                  <a:pt x="2073030" y="96696"/>
                </a:lnTo>
                <a:lnTo>
                  <a:pt x="2082088" y="111217"/>
                </a:lnTo>
                <a:lnTo>
                  <a:pt x="2088641" y="111217"/>
                </a:lnTo>
                <a:lnTo>
                  <a:pt x="2079108" y="96696"/>
                </a:lnTo>
                <a:close/>
              </a:path>
              <a:path w="2105025" h="405765">
                <a:moveTo>
                  <a:pt x="2083727" y="77221"/>
                </a:moveTo>
                <a:lnTo>
                  <a:pt x="2061949" y="77221"/>
                </a:lnTo>
                <a:lnTo>
                  <a:pt x="2061949" y="110992"/>
                </a:lnTo>
                <a:lnTo>
                  <a:pt x="2067730" y="110992"/>
                </a:lnTo>
                <a:lnTo>
                  <a:pt x="2067730" y="96696"/>
                </a:lnTo>
                <a:lnTo>
                  <a:pt x="2079108" y="96696"/>
                </a:lnTo>
                <a:lnTo>
                  <a:pt x="2078812" y="96245"/>
                </a:lnTo>
                <a:lnTo>
                  <a:pt x="2079198" y="96245"/>
                </a:lnTo>
                <a:lnTo>
                  <a:pt x="2084401" y="95992"/>
                </a:lnTo>
                <a:lnTo>
                  <a:pt x="2087529" y="92643"/>
                </a:lnTo>
                <a:lnTo>
                  <a:pt x="2067730" y="92643"/>
                </a:lnTo>
                <a:lnTo>
                  <a:pt x="2067730" y="81724"/>
                </a:lnTo>
                <a:lnTo>
                  <a:pt x="2078041" y="81724"/>
                </a:lnTo>
                <a:lnTo>
                  <a:pt x="2082185" y="81049"/>
                </a:lnTo>
                <a:lnTo>
                  <a:pt x="2087967" y="81049"/>
                </a:lnTo>
                <a:lnTo>
                  <a:pt x="2087967" y="80035"/>
                </a:lnTo>
                <a:lnTo>
                  <a:pt x="2083727" y="77221"/>
                </a:lnTo>
                <a:close/>
              </a:path>
              <a:path w="2105025" h="405765">
                <a:moveTo>
                  <a:pt x="2087967" y="81049"/>
                </a:moveTo>
                <a:lnTo>
                  <a:pt x="2082185" y="81049"/>
                </a:lnTo>
                <a:lnTo>
                  <a:pt x="2082185" y="91630"/>
                </a:lnTo>
                <a:lnTo>
                  <a:pt x="2074090" y="91630"/>
                </a:lnTo>
                <a:lnTo>
                  <a:pt x="2067730" y="92643"/>
                </a:lnTo>
                <a:lnTo>
                  <a:pt x="2087529" y="92643"/>
                </a:lnTo>
                <a:lnTo>
                  <a:pt x="2088256" y="91864"/>
                </a:lnTo>
                <a:lnTo>
                  <a:pt x="2087967" y="87015"/>
                </a:lnTo>
                <a:lnTo>
                  <a:pt x="2087967" y="81049"/>
                </a:lnTo>
                <a:close/>
              </a:path>
            </a:pathLst>
          </a:custGeom>
          <a:solidFill>
            <a:srgbClr val="7C3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2253" y="1040743"/>
            <a:ext cx="5109075" cy="4246103"/>
          </a:xfrm>
          <a:prstGeom prst="rect">
            <a:avLst/>
          </a:prstGeom>
        </p:spPr>
      </p:pic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544474" y="1587500"/>
            <a:ext cx="4436110" cy="254952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30"/>
              </a:spcBef>
            </a:pPr>
            <a:r>
              <a:rPr sz="3600" dirty="0"/>
              <a:t>Engaging</a:t>
            </a:r>
            <a:r>
              <a:rPr sz="3600" spc="-25" dirty="0"/>
              <a:t> </a:t>
            </a:r>
            <a:r>
              <a:rPr sz="3600" spc="-10" dirty="0"/>
              <a:t>Youth </a:t>
            </a:r>
            <a:r>
              <a:rPr sz="3600" dirty="0"/>
              <a:t>Through the</a:t>
            </a:r>
            <a:r>
              <a:rPr sz="3600" spc="-15" dirty="0"/>
              <a:t> </a:t>
            </a:r>
            <a:r>
              <a:rPr sz="3600" dirty="0"/>
              <a:t>Lens </a:t>
            </a:r>
            <a:r>
              <a:rPr sz="3600" spc="-25" dirty="0"/>
              <a:t>of </a:t>
            </a:r>
            <a:r>
              <a:rPr sz="3600" dirty="0"/>
              <a:t>Brain</a:t>
            </a:r>
            <a:r>
              <a:rPr sz="3600" spc="-15" dirty="0"/>
              <a:t> </a:t>
            </a:r>
            <a:r>
              <a:rPr sz="3600" spc="-10" dirty="0"/>
              <a:t>Development </a:t>
            </a:r>
            <a:r>
              <a:rPr sz="3600" dirty="0"/>
              <a:t>and</a:t>
            </a:r>
            <a:r>
              <a:rPr sz="3600" spc="-30" dirty="0"/>
              <a:t> </a:t>
            </a:r>
            <a:r>
              <a:rPr sz="3600" dirty="0"/>
              <a:t>Trauma</a:t>
            </a:r>
            <a:r>
              <a:rPr sz="3600" spc="-45" dirty="0"/>
              <a:t> </a:t>
            </a:r>
            <a:r>
              <a:rPr sz="3600" spc="-10" dirty="0"/>
              <a:t>Within </a:t>
            </a:r>
            <a:r>
              <a:rPr sz="3600" dirty="0"/>
              <a:t>the</a:t>
            </a:r>
            <a:r>
              <a:rPr sz="3600" spc="-10" dirty="0"/>
              <a:t> </a:t>
            </a:r>
            <a:r>
              <a:rPr sz="3600" dirty="0"/>
              <a:t>Court</a:t>
            </a:r>
            <a:r>
              <a:rPr sz="3600" spc="-20" dirty="0"/>
              <a:t> </a:t>
            </a:r>
            <a:r>
              <a:rPr sz="3600" spc="-10" dirty="0"/>
              <a:t>System</a:t>
            </a:r>
            <a:endParaRPr sz="3600"/>
          </a:p>
        </p:txBody>
      </p:sp>
      <p:sp>
        <p:nvSpPr>
          <p:cNvPr id="7" name="object 7"/>
          <p:cNvSpPr txBox="1"/>
          <p:nvPr/>
        </p:nvSpPr>
        <p:spPr>
          <a:xfrm>
            <a:off x="545083" y="6439946"/>
            <a:ext cx="222313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©2026</a:t>
            </a:r>
            <a:r>
              <a:rPr sz="800" spc="-1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Aetna</a:t>
            </a:r>
            <a:r>
              <a:rPr sz="800" spc="-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Inc.</a:t>
            </a:r>
            <a:r>
              <a:rPr sz="800" spc="2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spc="-10" dirty="0">
                <a:solidFill>
                  <a:srgbClr val="3E3E3E"/>
                </a:solidFill>
                <a:latin typeface="CVS Health Sans"/>
                <a:cs typeface="CVS Health Sans"/>
              </a:rPr>
              <a:t>Confidential </a:t>
            </a: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and</a:t>
            </a:r>
            <a:r>
              <a:rPr sz="800" spc="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spc="-10" dirty="0">
                <a:solidFill>
                  <a:srgbClr val="3E3E3E"/>
                </a:solidFill>
                <a:latin typeface="CVS Health Sans"/>
                <a:cs typeface="CVS Health Sans"/>
              </a:rPr>
              <a:t>proprietary.</a:t>
            </a:r>
            <a:endParaRPr sz="800">
              <a:latin typeface="CVS Health Sans"/>
              <a:cs typeface="CVS Health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4474" y="4566030"/>
            <a:ext cx="240538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3E3E3E"/>
                </a:solidFill>
                <a:latin typeface="CVS Health Sans"/>
                <a:cs typeface="CVS Health Sans"/>
              </a:rPr>
              <a:t>Kimberly</a:t>
            </a:r>
            <a:r>
              <a:rPr sz="1200" b="1" spc="-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200" b="1" spc="-10" dirty="0">
                <a:solidFill>
                  <a:srgbClr val="3E3E3E"/>
                </a:solidFill>
                <a:latin typeface="CVS Health Sans"/>
                <a:cs typeface="CVS Health Sans"/>
              </a:rPr>
              <a:t>Brothers-</a:t>
            </a:r>
            <a:r>
              <a:rPr sz="1200" b="1" dirty="0">
                <a:solidFill>
                  <a:srgbClr val="3E3E3E"/>
                </a:solidFill>
                <a:latin typeface="CVS Health Sans"/>
                <a:cs typeface="CVS Health Sans"/>
              </a:rPr>
              <a:t>Sharp,</a:t>
            </a:r>
            <a:r>
              <a:rPr sz="1200" b="1" spc="-20" dirty="0">
                <a:solidFill>
                  <a:srgbClr val="3E3E3E"/>
                </a:solidFill>
                <a:latin typeface="CVS Health Sans"/>
                <a:cs typeface="CVS Health Sans"/>
              </a:rPr>
              <a:t> LCSW</a:t>
            </a:r>
            <a:endParaRPr sz="1200">
              <a:latin typeface="CVS Health Sans"/>
              <a:cs typeface="CVS Health Sans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1200">
              <a:latin typeface="CVS Health Sans"/>
              <a:cs typeface="CVS Health Sa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3E3E3E"/>
                </a:solidFill>
                <a:latin typeface="CVS Health Sans"/>
                <a:cs typeface="CVS Health Sans"/>
              </a:rPr>
              <a:t>Julie</a:t>
            </a:r>
            <a:r>
              <a:rPr sz="1200" b="1" spc="-1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200" b="1" spc="-10" dirty="0">
                <a:solidFill>
                  <a:srgbClr val="3E3E3E"/>
                </a:solidFill>
                <a:latin typeface="CVS Health Sans"/>
                <a:cs typeface="CVS Health Sans"/>
              </a:rPr>
              <a:t>Horen-</a:t>
            </a:r>
            <a:r>
              <a:rPr sz="1200" b="1" dirty="0">
                <a:solidFill>
                  <a:srgbClr val="3E3E3E"/>
                </a:solidFill>
                <a:latin typeface="CVS Health Sans"/>
                <a:cs typeface="CVS Health Sans"/>
              </a:rPr>
              <a:t>Easley,</a:t>
            </a:r>
            <a:r>
              <a:rPr sz="1200" b="1" spc="-3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200" b="1" spc="-25" dirty="0">
                <a:solidFill>
                  <a:srgbClr val="3E3E3E"/>
                </a:solidFill>
                <a:latin typeface="CVS Health Sans"/>
                <a:cs typeface="CVS Health Sans"/>
              </a:rPr>
              <a:t>MPH</a:t>
            </a:r>
            <a:endParaRPr sz="1200">
              <a:latin typeface="CVS Health Sans"/>
              <a:cs typeface="CVS Health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4474" y="5754725"/>
            <a:ext cx="9988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3E3E3E"/>
                </a:solidFill>
                <a:latin typeface="CVS Health Sans"/>
                <a:cs typeface="CVS Health Sans"/>
              </a:rPr>
              <a:t>January</a:t>
            </a:r>
            <a:r>
              <a:rPr sz="1200" spc="-4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200" spc="-20" dirty="0">
                <a:solidFill>
                  <a:srgbClr val="3E3E3E"/>
                </a:solidFill>
                <a:latin typeface="CVS Health Sans"/>
                <a:cs typeface="CVS Health Sans"/>
              </a:rPr>
              <a:t>2026</a:t>
            </a:r>
            <a:endParaRPr sz="1200">
              <a:latin typeface="CVS Health Sans"/>
              <a:cs typeface="CVS Health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825" cy="6858000"/>
          </a:xfrm>
          <a:custGeom>
            <a:avLst/>
            <a:gdLst/>
            <a:ahLst/>
            <a:cxnLst/>
            <a:rect l="l" t="t" r="r" b="b"/>
            <a:pathLst>
              <a:path w="12188825" h="6858000">
                <a:moveTo>
                  <a:pt x="12188825" y="0"/>
                </a:moveTo>
                <a:lnTo>
                  <a:pt x="0" y="0"/>
                </a:lnTo>
                <a:lnTo>
                  <a:pt x="0" y="6858000"/>
                </a:lnTo>
                <a:lnTo>
                  <a:pt x="12188825" y="6858000"/>
                </a:lnTo>
                <a:lnTo>
                  <a:pt x="12188825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191" y="384047"/>
            <a:ext cx="3638423" cy="572414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688685" y="6356357"/>
            <a:ext cx="927735" cy="179070"/>
          </a:xfrm>
          <a:custGeom>
            <a:avLst/>
            <a:gdLst/>
            <a:ahLst/>
            <a:cxnLst/>
            <a:rect l="l" t="t" r="r" b="b"/>
            <a:pathLst>
              <a:path w="927734" h="179070">
                <a:moveTo>
                  <a:pt x="891927" y="61191"/>
                </a:moveTo>
                <a:lnTo>
                  <a:pt x="823798" y="61191"/>
                </a:lnTo>
                <a:lnTo>
                  <a:pt x="836494" y="62750"/>
                </a:lnTo>
                <a:lnTo>
                  <a:pt x="844556" y="67638"/>
                </a:lnTo>
                <a:lnTo>
                  <a:pt x="848799" y="76170"/>
                </a:lnTo>
                <a:lnTo>
                  <a:pt x="850032" y="88663"/>
                </a:lnTo>
                <a:lnTo>
                  <a:pt x="850032" y="91539"/>
                </a:lnTo>
                <a:lnTo>
                  <a:pt x="843155" y="91539"/>
                </a:lnTo>
                <a:lnTo>
                  <a:pt x="810526" y="94290"/>
                </a:lnTo>
                <a:lnTo>
                  <a:pt x="787663" y="102387"/>
                </a:lnTo>
                <a:lnTo>
                  <a:pt x="774208" y="115598"/>
                </a:lnTo>
                <a:lnTo>
                  <a:pt x="769803" y="133690"/>
                </a:lnTo>
                <a:lnTo>
                  <a:pt x="772706" y="152567"/>
                </a:lnTo>
                <a:lnTo>
                  <a:pt x="782172" y="166587"/>
                </a:lnTo>
                <a:lnTo>
                  <a:pt x="799393" y="175345"/>
                </a:lnTo>
                <a:lnTo>
                  <a:pt x="799596" y="175345"/>
                </a:lnTo>
                <a:lnTo>
                  <a:pt x="825327" y="178320"/>
                </a:lnTo>
                <a:lnTo>
                  <a:pt x="841615" y="177856"/>
                </a:lnTo>
                <a:lnTo>
                  <a:pt x="876294" y="175810"/>
                </a:lnTo>
                <a:lnTo>
                  <a:pt x="895878" y="175345"/>
                </a:lnTo>
                <a:lnTo>
                  <a:pt x="894914" y="166587"/>
                </a:lnTo>
                <a:lnTo>
                  <a:pt x="894819" y="165720"/>
                </a:lnTo>
                <a:lnTo>
                  <a:pt x="894127" y="156067"/>
                </a:lnTo>
                <a:lnTo>
                  <a:pt x="894009" y="152567"/>
                </a:lnTo>
                <a:lnTo>
                  <a:pt x="893976" y="151593"/>
                </a:lnTo>
                <a:lnTo>
                  <a:pt x="836024" y="151593"/>
                </a:lnTo>
                <a:lnTo>
                  <a:pt x="826174" y="150623"/>
                </a:lnTo>
                <a:lnTo>
                  <a:pt x="819405" y="147557"/>
                </a:lnTo>
                <a:lnTo>
                  <a:pt x="815551" y="142226"/>
                </a:lnTo>
                <a:lnTo>
                  <a:pt x="814247" y="134185"/>
                </a:lnTo>
                <a:lnTo>
                  <a:pt x="815788" y="126356"/>
                </a:lnTo>
                <a:lnTo>
                  <a:pt x="815860" y="125990"/>
                </a:lnTo>
                <a:lnTo>
                  <a:pt x="820976" y="120096"/>
                </a:lnTo>
                <a:lnTo>
                  <a:pt x="830007" y="116536"/>
                </a:lnTo>
                <a:lnTo>
                  <a:pt x="843368" y="115342"/>
                </a:lnTo>
                <a:lnTo>
                  <a:pt x="894457" y="115342"/>
                </a:lnTo>
                <a:lnTo>
                  <a:pt x="894891" y="102387"/>
                </a:lnTo>
                <a:lnTo>
                  <a:pt x="894950" y="100599"/>
                </a:lnTo>
                <a:lnTo>
                  <a:pt x="895075" y="91539"/>
                </a:lnTo>
                <a:lnTo>
                  <a:pt x="895156" y="85638"/>
                </a:lnTo>
                <a:lnTo>
                  <a:pt x="892133" y="62750"/>
                </a:lnTo>
                <a:lnTo>
                  <a:pt x="892043" y="62070"/>
                </a:lnTo>
                <a:lnTo>
                  <a:pt x="891927" y="61191"/>
                </a:lnTo>
                <a:close/>
              </a:path>
              <a:path w="927734" h="179070">
                <a:moveTo>
                  <a:pt x="894457" y="115342"/>
                </a:moveTo>
                <a:lnTo>
                  <a:pt x="849311" y="115342"/>
                </a:lnTo>
                <a:lnTo>
                  <a:pt x="849293" y="142226"/>
                </a:lnTo>
                <a:lnTo>
                  <a:pt x="849483" y="146395"/>
                </a:lnTo>
                <a:lnTo>
                  <a:pt x="849536" y="147557"/>
                </a:lnTo>
                <a:lnTo>
                  <a:pt x="849650" y="150055"/>
                </a:lnTo>
                <a:lnTo>
                  <a:pt x="845151" y="151039"/>
                </a:lnTo>
                <a:lnTo>
                  <a:pt x="839750" y="151593"/>
                </a:lnTo>
                <a:lnTo>
                  <a:pt x="893976" y="151593"/>
                </a:lnTo>
                <a:lnTo>
                  <a:pt x="893900" y="133690"/>
                </a:lnTo>
                <a:lnTo>
                  <a:pt x="894046" y="126356"/>
                </a:lnTo>
                <a:lnTo>
                  <a:pt x="894412" y="116536"/>
                </a:lnTo>
                <a:lnTo>
                  <a:pt x="894457" y="115342"/>
                </a:lnTo>
                <a:close/>
              </a:path>
              <a:path w="927734" h="179070">
                <a:moveTo>
                  <a:pt x="834708" y="32777"/>
                </a:moveTo>
                <a:lnTo>
                  <a:pt x="821485" y="32994"/>
                </a:lnTo>
                <a:lnTo>
                  <a:pt x="808358" y="34355"/>
                </a:lnTo>
                <a:lnTo>
                  <a:pt x="795405" y="36849"/>
                </a:lnTo>
                <a:lnTo>
                  <a:pt x="782707" y="40464"/>
                </a:lnTo>
                <a:lnTo>
                  <a:pt x="784448" y="71407"/>
                </a:lnTo>
                <a:lnTo>
                  <a:pt x="793784" y="67204"/>
                </a:lnTo>
                <a:lnTo>
                  <a:pt x="803518" y="64083"/>
                </a:lnTo>
                <a:lnTo>
                  <a:pt x="813555" y="62070"/>
                </a:lnTo>
                <a:lnTo>
                  <a:pt x="823798" y="61191"/>
                </a:lnTo>
                <a:lnTo>
                  <a:pt x="891927" y="61191"/>
                </a:lnTo>
                <a:lnTo>
                  <a:pt x="891901" y="60999"/>
                </a:lnTo>
                <a:lnTo>
                  <a:pt x="881440" y="44648"/>
                </a:lnTo>
                <a:lnTo>
                  <a:pt x="862724" y="35577"/>
                </a:lnTo>
                <a:lnTo>
                  <a:pt x="834708" y="32777"/>
                </a:lnTo>
                <a:close/>
              </a:path>
              <a:path w="927734" h="179070">
                <a:moveTo>
                  <a:pt x="443473" y="115755"/>
                </a:moveTo>
                <a:lnTo>
                  <a:pt x="346645" y="115755"/>
                </a:lnTo>
                <a:lnTo>
                  <a:pt x="353733" y="115918"/>
                </a:lnTo>
                <a:lnTo>
                  <a:pt x="365124" y="116356"/>
                </a:lnTo>
                <a:lnTo>
                  <a:pt x="364595" y="116356"/>
                </a:lnTo>
                <a:lnTo>
                  <a:pt x="371570" y="145214"/>
                </a:lnTo>
                <a:lnTo>
                  <a:pt x="386627" y="164460"/>
                </a:lnTo>
                <a:lnTo>
                  <a:pt x="410670" y="175345"/>
                </a:lnTo>
                <a:lnTo>
                  <a:pt x="411861" y="175345"/>
                </a:lnTo>
                <a:lnTo>
                  <a:pt x="443239" y="178519"/>
                </a:lnTo>
                <a:lnTo>
                  <a:pt x="452864" y="178320"/>
                </a:lnTo>
                <a:lnTo>
                  <a:pt x="454837" y="178320"/>
                </a:lnTo>
                <a:lnTo>
                  <a:pt x="467207" y="176923"/>
                </a:lnTo>
                <a:lnTo>
                  <a:pt x="478955" y="174490"/>
                </a:lnTo>
                <a:lnTo>
                  <a:pt x="490443" y="170982"/>
                </a:lnTo>
                <a:lnTo>
                  <a:pt x="489434" y="152567"/>
                </a:lnTo>
                <a:lnTo>
                  <a:pt x="489309" y="150276"/>
                </a:lnTo>
                <a:lnTo>
                  <a:pt x="489289" y="149907"/>
                </a:lnTo>
                <a:lnTo>
                  <a:pt x="450413" y="149907"/>
                </a:lnTo>
                <a:lnTo>
                  <a:pt x="434046" y="147636"/>
                </a:lnTo>
                <a:lnTo>
                  <a:pt x="422127" y="141153"/>
                </a:lnTo>
                <a:lnTo>
                  <a:pt x="414840" y="130952"/>
                </a:lnTo>
                <a:lnTo>
                  <a:pt x="412370" y="117524"/>
                </a:lnTo>
                <a:lnTo>
                  <a:pt x="412370" y="116582"/>
                </a:lnTo>
                <a:lnTo>
                  <a:pt x="434062" y="116582"/>
                </a:lnTo>
                <a:lnTo>
                  <a:pt x="443473" y="115755"/>
                </a:lnTo>
                <a:close/>
              </a:path>
              <a:path w="927734" h="179070">
                <a:moveTo>
                  <a:pt x="353230" y="91763"/>
                </a:moveTo>
                <a:lnTo>
                  <a:pt x="284465" y="91763"/>
                </a:lnTo>
                <a:lnTo>
                  <a:pt x="254503" y="94290"/>
                </a:lnTo>
                <a:lnTo>
                  <a:pt x="231637" y="102387"/>
                </a:lnTo>
                <a:lnTo>
                  <a:pt x="218583" y="115193"/>
                </a:lnTo>
                <a:lnTo>
                  <a:pt x="218132" y="115755"/>
                </a:lnTo>
                <a:lnTo>
                  <a:pt x="213758" y="133690"/>
                </a:lnTo>
                <a:lnTo>
                  <a:pt x="216660" y="152567"/>
                </a:lnTo>
                <a:lnTo>
                  <a:pt x="226123" y="166587"/>
                </a:lnTo>
                <a:lnTo>
                  <a:pt x="243345" y="175345"/>
                </a:lnTo>
                <a:lnTo>
                  <a:pt x="243548" y="175345"/>
                </a:lnTo>
                <a:lnTo>
                  <a:pt x="269282" y="178320"/>
                </a:lnTo>
                <a:lnTo>
                  <a:pt x="285571" y="177856"/>
                </a:lnTo>
                <a:lnTo>
                  <a:pt x="320270" y="175810"/>
                </a:lnTo>
                <a:lnTo>
                  <a:pt x="339884" y="175345"/>
                </a:lnTo>
                <a:lnTo>
                  <a:pt x="337923" y="151459"/>
                </a:lnTo>
                <a:lnTo>
                  <a:pt x="279979" y="151459"/>
                </a:lnTo>
                <a:lnTo>
                  <a:pt x="279979" y="151245"/>
                </a:lnTo>
                <a:lnTo>
                  <a:pt x="270125" y="150276"/>
                </a:lnTo>
                <a:lnTo>
                  <a:pt x="263347" y="147210"/>
                </a:lnTo>
                <a:lnTo>
                  <a:pt x="259434" y="141810"/>
                </a:lnTo>
                <a:lnTo>
                  <a:pt x="258177" y="133838"/>
                </a:lnTo>
                <a:lnTo>
                  <a:pt x="259793" y="125674"/>
                </a:lnTo>
                <a:lnTo>
                  <a:pt x="264914" y="119848"/>
                </a:lnTo>
                <a:lnTo>
                  <a:pt x="273951" y="116356"/>
                </a:lnTo>
                <a:lnTo>
                  <a:pt x="287314" y="115193"/>
                </a:lnTo>
                <a:lnTo>
                  <a:pt x="449868" y="115193"/>
                </a:lnTo>
                <a:lnTo>
                  <a:pt x="459739" y="114326"/>
                </a:lnTo>
                <a:lnTo>
                  <a:pt x="480637" y="106534"/>
                </a:lnTo>
                <a:lnTo>
                  <a:pt x="493047" y="93523"/>
                </a:lnTo>
                <a:lnTo>
                  <a:pt x="415579" y="93523"/>
                </a:lnTo>
                <a:lnTo>
                  <a:pt x="413279" y="93302"/>
                </a:lnTo>
                <a:lnTo>
                  <a:pt x="411963" y="93302"/>
                </a:lnTo>
                <a:lnTo>
                  <a:pt x="411977" y="92334"/>
                </a:lnTo>
                <a:lnTo>
                  <a:pt x="366896" y="92334"/>
                </a:lnTo>
                <a:lnTo>
                  <a:pt x="359291" y="91952"/>
                </a:lnTo>
                <a:lnTo>
                  <a:pt x="353230" y="91763"/>
                </a:lnTo>
                <a:close/>
              </a:path>
              <a:path w="927734" h="179070">
                <a:moveTo>
                  <a:pt x="449868" y="115193"/>
                </a:moveTo>
                <a:lnTo>
                  <a:pt x="293274" y="115193"/>
                </a:lnTo>
                <a:lnTo>
                  <a:pt x="293344" y="144255"/>
                </a:lnTo>
                <a:lnTo>
                  <a:pt x="293467" y="147210"/>
                </a:lnTo>
                <a:lnTo>
                  <a:pt x="293580" y="149907"/>
                </a:lnTo>
                <a:lnTo>
                  <a:pt x="289127" y="150943"/>
                </a:lnTo>
                <a:lnTo>
                  <a:pt x="284559" y="151459"/>
                </a:lnTo>
                <a:lnTo>
                  <a:pt x="337923" y="151459"/>
                </a:lnTo>
                <a:lnTo>
                  <a:pt x="337847" y="149245"/>
                </a:lnTo>
                <a:lnTo>
                  <a:pt x="337795" y="130714"/>
                </a:lnTo>
                <a:lnTo>
                  <a:pt x="338247" y="119848"/>
                </a:lnTo>
                <a:lnTo>
                  <a:pt x="338372" y="116582"/>
                </a:lnTo>
                <a:lnTo>
                  <a:pt x="338404" y="115755"/>
                </a:lnTo>
                <a:lnTo>
                  <a:pt x="443473" y="115755"/>
                </a:lnTo>
                <a:lnTo>
                  <a:pt x="449868" y="115193"/>
                </a:lnTo>
                <a:close/>
              </a:path>
              <a:path w="927734" h="179070">
                <a:moveTo>
                  <a:pt x="488745" y="139989"/>
                </a:moveTo>
                <a:lnTo>
                  <a:pt x="479705" y="144255"/>
                </a:lnTo>
                <a:lnTo>
                  <a:pt x="470232" y="147351"/>
                </a:lnTo>
                <a:lnTo>
                  <a:pt x="460432" y="149245"/>
                </a:lnTo>
                <a:lnTo>
                  <a:pt x="450413" y="149907"/>
                </a:lnTo>
                <a:lnTo>
                  <a:pt x="489289" y="149907"/>
                </a:lnTo>
                <a:lnTo>
                  <a:pt x="489164" y="147636"/>
                </a:lnTo>
                <a:lnTo>
                  <a:pt x="489092" y="146322"/>
                </a:lnTo>
                <a:lnTo>
                  <a:pt x="488979" y="144255"/>
                </a:lnTo>
                <a:lnTo>
                  <a:pt x="488860" y="142077"/>
                </a:lnTo>
                <a:lnTo>
                  <a:pt x="488745" y="139989"/>
                </a:lnTo>
                <a:close/>
              </a:path>
              <a:path w="927734" h="179070">
                <a:moveTo>
                  <a:pt x="434062" y="116582"/>
                </a:moveTo>
                <a:lnTo>
                  <a:pt x="416751" y="116582"/>
                </a:lnTo>
                <a:lnTo>
                  <a:pt x="425496" y="116879"/>
                </a:lnTo>
                <a:lnTo>
                  <a:pt x="430674" y="116879"/>
                </a:lnTo>
                <a:lnTo>
                  <a:pt x="434062" y="116582"/>
                </a:lnTo>
                <a:close/>
              </a:path>
              <a:path w="927734" h="179070">
                <a:moveTo>
                  <a:pt x="494240" y="58811"/>
                </a:moveTo>
                <a:lnTo>
                  <a:pt x="446805" y="58811"/>
                </a:lnTo>
                <a:lnTo>
                  <a:pt x="453682" y="64083"/>
                </a:lnTo>
                <a:lnTo>
                  <a:pt x="453682" y="73688"/>
                </a:lnTo>
                <a:lnTo>
                  <a:pt x="451935" y="82519"/>
                </a:lnTo>
                <a:lnTo>
                  <a:pt x="446646" y="88701"/>
                </a:lnTo>
                <a:lnTo>
                  <a:pt x="437743" y="92334"/>
                </a:lnTo>
                <a:lnTo>
                  <a:pt x="425156" y="93523"/>
                </a:lnTo>
                <a:lnTo>
                  <a:pt x="493047" y="93523"/>
                </a:lnTo>
                <a:lnTo>
                  <a:pt x="493258" y="93302"/>
                </a:lnTo>
                <a:lnTo>
                  <a:pt x="497490" y="74432"/>
                </a:lnTo>
                <a:lnTo>
                  <a:pt x="494240" y="58811"/>
                </a:lnTo>
                <a:close/>
              </a:path>
              <a:path w="927734" h="179070">
                <a:moveTo>
                  <a:pt x="438188" y="32728"/>
                </a:moveTo>
                <a:lnTo>
                  <a:pt x="406603" y="36663"/>
                </a:lnTo>
                <a:lnTo>
                  <a:pt x="384754" y="48181"/>
                </a:lnTo>
                <a:lnTo>
                  <a:pt x="371298" y="66848"/>
                </a:lnTo>
                <a:lnTo>
                  <a:pt x="365014" y="91763"/>
                </a:lnTo>
                <a:lnTo>
                  <a:pt x="364966" y="91952"/>
                </a:lnTo>
                <a:lnTo>
                  <a:pt x="364869" y="92334"/>
                </a:lnTo>
                <a:lnTo>
                  <a:pt x="411977" y="92334"/>
                </a:lnTo>
                <a:lnTo>
                  <a:pt x="413236" y="79020"/>
                </a:lnTo>
                <a:lnTo>
                  <a:pt x="417413" y="68357"/>
                </a:lnTo>
                <a:lnTo>
                  <a:pt x="425029" y="61339"/>
                </a:lnTo>
                <a:lnTo>
                  <a:pt x="436617" y="58811"/>
                </a:lnTo>
                <a:lnTo>
                  <a:pt x="494240" y="58811"/>
                </a:lnTo>
                <a:lnTo>
                  <a:pt x="493937" y="57351"/>
                </a:lnTo>
                <a:lnTo>
                  <a:pt x="483165" y="44300"/>
                </a:lnTo>
                <a:lnTo>
                  <a:pt x="483316" y="44300"/>
                </a:lnTo>
                <a:lnTo>
                  <a:pt x="464592" y="35722"/>
                </a:lnTo>
                <a:lnTo>
                  <a:pt x="438188" y="32728"/>
                </a:lnTo>
                <a:close/>
              </a:path>
              <a:path w="927734" h="179070">
                <a:moveTo>
                  <a:pt x="335925" y="61191"/>
                </a:moveTo>
                <a:lnTo>
                  <a:pt x="267957" y="61191"/>
                </a:lnTo>
                <a:lnTo>
                  <a:pt x="280652" y="62750"/>
                </a:lnTo>
                <a:lnTo>
                  <a:pt x="288715" y="67638"/>
                </a:lnTo>
                <a:lnTo>
                  <a:pt x="292957" y="76170"/>
                </a:lnTo>
                <a:lnTo>
                  <a:pt x="294191" y="88701"/>
                </a:lnTo>
                <a:lnTo>
                  <a:pt x="294191" y="91763"/>
                </a:lnTo>
                <a:lnTo>
                  <a:pt x="339119" y="91763"/>
                </a:lnTo>
                <a:lnTo>
                  <a:pt x="339119" y="85291"/>
                </a:lnTo>
                <a:lnTo>
                  <a:pt x="336131" y="62750"/>
                </a:lnTo>
                <a:lnTo>
                  <a:pt x="336041" y="62070"/>
                </a:lnTo>
                <a:lnTo>
                  <a:pt x="335925" y="61191"/>
                </a:lnTo>
                <a:close/>
              </a:path>
              <a:path w="927734" h="179070">
                <a:moveTo>
                  <a:pt x="278604" y="32430"/>
                </a:moveTo>
                <a:lnTo>
                  <a:pt x="260624" y="32728"/>
                </a:lnTo>
                <a:lnTo>
                  <a:pt x="264618" y="32728"/>
                </a:lnTo>
                <a:lnTo>
                  <a:pt x="252247" y="34011"/>
                </a:lnTo>
                <a:lnTo>
                  <a:pt x="239294" y="36504"/>
                </a:lnTo>
                <a:lnTo>
                  <a:pt x="226594" y="40116"/>
                </a:lnTo>
                <a:lnTo>
                  <a:pt x="228581" y="71407"/>
                </a:lnTo>
                <a:lnTo>
                  <a:pt x="237921" y="67204"/>
                </a:lnTo>
                <a:lnTo>
                  <a:pt x="247663" y="64083"/>
                </a:lnTo>
                <a:lnTo>
                  <a:pt x="257708" y="62070"/>
                </a:lnTo>
                <a:lnTo>
                  <a:pt x="267957" y="61191"/>
                </a:lnTo>
                <a:lnTo>
                  <a:pt x="335925" y="61191"/>
                </a:lnTo>
                <a:lnTo>
                  <a:pt x="335853" y="60651"/>
                </a:lnTo>
                <a:lnTo>
                  <a:pt x="325366" y="44300"/>
                </a:lnTo>
                <a:lnTo>
                  <a:pt x="306626" y="35230"/>
                </a:lnTo>
                <a:lnTo>
                  <a:pt x="278604" y="32430"/>
                </a:lnTo>
                <a:close/>
              </a:path>
              <a:path w="927734" h="179070">
                <a:moveTo>
                  <a:pt x="691059" y="32877"/>
                </a:moveTo>
                <a:lnTo>
                  <a:pt x="673356" y="33543"/>
                </a:lnTo>
                <a:lnTo>
                  <a:pt x="639543" y="36475"/>
                </a:lnTo>
                <a:lnTo>
                  <a:pt x="620169" y="37141"/>
                </a:lnTo>
                <a:lnTo>
                  <a:pt x="621082" y="56488"/>
                </a:lnTo>
                <a:lnTo>
                  <a:pt x="621554" y="76291"/>
                </a:lnTo>
                <a:lnTo>
                  <a:pt x="621617" y="83655"/>
                </a:lnTo>
                <a:lnTo>
                  <a:pt x="621697" y="110978"/>
                </a:lnTo>
                <a:lnTo>
                  <a:pt x="621522" y="127578"/>
                </a:lnTo>
                <a:lnTo>
                  <a:pt x="621200" y="146261"/>
                </a:lnTo>
                <a:lnTo>
                  <a:pt x="620746" y="163419"/>
                </a:lnTo>
                <a:lnTo>
                  <a:pt x="620169" y="175444"/>
                </a:lnTo>
                <a:lnTo>
                  <a:pt x="668136" y="175444"/>
                </a:lnTo>
                <a:lnTo>
                  <a:pt x="667372" y="163726"/>
                </a:lnTo>
                <a:lnTo>
                  <a:pt x="666730" y="147116"/>
                </a:lnTo>
                <a:lnTo>
                  <a:pt x="666304" y="128554"/>
                </a:lnTo>
                <a:lnTo>
                  <a:pt x="666378" y="83655"/>
                </a:lnTo>
                <a:lnTo>
                  <a:pt x="678367" y="61200"/>
                </a:lnTo>
                <a:lnTo>
                  <a:pt x="748380" y="61200"/>
                </a:lnTo>
                <a:lnTo>
                  <a:pt x="748342" y="60930"/>
                </a:lnTo>
                <a:lnTo>
                  <a:pt x="738029" y="45119"/>
                </a:lnTo>
                <a:lnTo>
                  <a:pt x="719344" y="35880"/>
                </a:lnTo>
                <a:lnTo>
                  <a:pt x="691059" y="32877"/>
                </a:lnTo>
                <a:close/>
              </a:path>
              <a:path w="927734" h="179070">
                <a:moveTo>
                  <a:pt x="748380" y="61200"/>
                </a:moveTo>
                <a:lnTo>
                  <a:pt x="684324" y="61200"/>
                </a:lnTo>
                <a:lnTo>
                  <a:pt x="694834" y="62722"/>
                </a:lnTo>
                <a:lnTo>
                  <a:pt x="701693" y="67669"/>
                </a:lnTo>
                <a:lnTo>
                  <a:pt x="705284" y="76291"/>
                </a:lnTo>
                <a:lnTo>
                  <a:pt x="705399" y="76568"/>
                </a:lnTo>
                <a:lnTo>
                  <a:pt x="706511" y="89953"/>
                </a:lnTo>
                <a:lnTo>
                  <a:pt x="706629" y="128554"/>
                </a:lnTo>
                <a:lnTo>
                  <a:pt x="706320" y="146261"/>
                </a:lnTo>
                <a:lnTo>
                  <a:pt x="705834" y="163419"/>
                </a:lnTo>
                <a:lnTo>
                  <a:pt x="705237" y="175444"/>
                </a:lnTo>
                <a:lnTo>
                  <a:pt x="753248" y="175444"/>
                </a:lnTo>
                <a:lnTo>
                  <a:pt x="752483" y="163726"/>
                </a:lnTo>
                <a:lnTo>
                  <a:pt x="751847" y="147116"/>
                </a:lnTo>
                <a:lnTo>
                  <a:pt x="751433" y="128554"/>
                </a:lnTo>
                <a:lnTo>
                  <a:pt x="751507" y="83655"/>
                </a:lnTo>
                <a:lnTo>
                  <a:pt x="748380" y="61200"/>
                </a:lnTo>
                <a:close/>
              </a:path>
              <a:path w="927734" h="179070">
                <a:moveTo>
                  <a:pt x="570503" y="0"/>
                </a:moveTo>
                <a:lnTo>
                  <a:pt x="543505" y="0"/>
                </a:lnTo>
                <a:lnTo>
                  <a:pt x="539951" y="17306"/>
                </a:lnTo>
                <a:lnTo>
                  <a:pt x="533604" y="30149"/>
                </a:lnTo>
                <a:lnTo>
                  <a:pt x="523292" y="38827"/>
                </a:lnTo>
                <a:lnTo>
                  <a:pt x="507847" y="43637"/>
                </a:lnTo>
                <a:lnTo>
                  <a:pt x="507847" y="66993"/>
                </a:lnTo>
                <a:lnTo>
                  <a:pt x="524190" y="66993"/>
                </a:lnTo>
                <a:lnTo>
                  <a:pt x="523970" y="80219"/>
                </a:lnTo>
                <a:lnTo>
                  <a:pt x="523734" y="96672"/>
                </a:lnTo>
                <a:lnTo>
                  <a:pt x="523546" y="114984"/>
                </a:lnTo>
                <a:lnTo>
                  <a:pt x="523498" y="133977"/>
                </a:lnTo>
                <a:lnTo>
                  <a:pt x="526589" y="154131"/>
                </a:lnTo>
                <a:lnTo>
                  <a:pt x="535822" y="167987"/>
                </a:lnTo>
                <a:lnTo>
                  <a:pt x="550976" y="175902"/>
                </a:lnTo>
                <a:lnTo>
                  <a:pt x="571861" y="178420"/>
                </a:lnTo>
                <a:lnTo>
                  <a:pt x="578091" y="178420"/>
                </a:lnTo>
                <a:lnTo>
                  <a:pt x="587238" y="177744"/>
                </a:lnTo>
                <a:lnTo>
                  <a:pt x="594867" y="176722"/>
                </a:lnTo>
                <a:lnTo>
                  <a:pt x="602425" y="175246"/>
                </a:lnTo>
                <a:lnTo>
                  <a:pt x="600636" y="147594"/>
                </a:lnTo>
                <a:lnTo>
                  <a:pt x="587491" y="147594"/>
                </a:lnTo>
                <a:lnTo>
                  <a:pt x="578138" y="146366"/>
                </a:lnTo>
                <a:lnTo>
                  <a:pt x="572264" y="142133"/>
                </a:lnTo>
                <a:lnTo>
                  <a:pt x="569160" y="133977"/>
                </a:lnTo>
                <a:lnTo>
                  <a:pt x="568253" y="120995"/>
                </a:lnTo>
                <a:lnTo>
                  <a:pt x="568253" y="66795"/>
                </a:lnTo>
                <a:lnTo>
                  <a:pt x="597373" y="66795"/>
                </a:lnTo>
                <a:lnTo>
                  <a:pt x="597373" y="37042"/>
                </a:lnTo>
                <a:lnTo>
                  <a:pt x="568720" y="37042"/>
                </a:lnTo>
                <a:lnTo>
                  <a:pt x="568836" y="30149"/>
                </a:lnTo>
                <a:lnTo>
                  <a:pt x="568867" y="28290"/>
                </a:lnTo>
                <a:lnTo>
                  <a:pt x="569261" y="18577"/>
                </a:lnTo>
                <a:lnTo>
                  <a:pt x="569830" y="8835"/>
                </a:lnTo>
                <a:lnTo>
                  <a:pt x="570503" y="0"/>
                </a:lnTo>
                <a:close/>
              </a:path>
              <a:path w="927734" h="179070">
                <a:moveTo>
                  <a:pt x="600430" y="144402"/>
                </a:moveTo>
                <a:lnTo>
                  <a:pt x="600090" y="144402"/>
                </a:lnTo>
                <a:lnTo>
                  <a:pt x="596185" y="146501"/>
                </a:lnTo>
                <a:lnTo>
                  <a:pt x="591812" y="147594"/>
                </a:lnTo>
                <a:lnTo>
                  <a:pt x="600636" y="147594"/>
                </a:lnTo>
                <a:lnTo>
                  <a:pt x="600557" y="146366"/>
                </a:lnTo>
                <a:lnTo>
                  <a:pt x="600430" y="144402"/>
                </a:lnTo>
                <a:close/>
              </a:path>
              <a:path w="927734" h="179070">
                <a:moveTo>
                  <a:pt x="61579" y="20060"/>
                </a:moveTo>
                <a:lnTo>
                  <a:pt x="49067" y="20060"/>
                </a:lnTo>
                <a:lnTo>
                  <a:pt x="44947" y="21716"/>
                </a:lnTo>
                <a:lnTo>
                  <a:pt x="43353" y="22376"/>
                </a:lnTo>
                <a:lnTo>
                  <a:pt x="39036" y="26628"/>
                </a:lnTo>
                <a:lnTo>
                  <a:pt x="6658" y="58167"/>
                </a:lnTo>
                <a:lnTo>
                  <a:pt x="1655" y="65532"/>
                </a:lnTo>
                <a:lnTo>
                  <a:pt x="0" y="73911"/>
                </a:lnTo>
                <a:lnTo>
                  <a:pt x="1698" y="82290"/>
                </a:lnTo>
                <a:lnTo>
                  <a:pt x="6740" y="89655"/>
                </a:lnTo>
                <a:lnTo>
                  <a:pt x="98075" y="178618"/>
                </a:lnTo>
                <a:lnTo>
                  <a:pt x="189663" y="89655"/>
                </a:lnTo>
                <a:lnTo>
                  <a:pt x="194687" y="82290"/>
                </a:lnTo>
                <a:lnTo>
                  <a:pt x="196362" y="73911"/>
                </a:lnTo>
                <a:lnTo>
                  <a:pt x="194687" y="65532"/>
                </a:lnTo>
                <a:lnTo>
                  <a:pt x="189663" y="58167"/>
                </a:lnTo>
                <a:lnTo>
                  <a:pt x="183865" y="52513"/>
                </a:lnTo>
                <a:lnTo>
                  <a:pt x="98278" y="52513"/>
                </a:lnTo>
                <a:lnTo>
                  <a:pt x="67333" y="22376"/>
                </a:lnTo>
                <a:lnTo>
                  <a:pt x="61579" y="20060"/>
                </a:lnTo>
                <a:close/>
              </a:path>
              <a:path w="927734" h="179070">
                <a:moveTo>
                  <a:pt x="141020" y="20060"/>
                </a:moveTo>
                <a:lnTo>
                  <a:pt x="132418" y="21716"/>
                </a:lnTo>
                <a:lnTo>
                  <a:pt x="124869" y="26628"/>
                </a:lnTo>
                <a:lnTo>
                  <a:pt x="98278" y="52513"/>
                </a:lnTo>
                <a:lnTo>
                  <a:pt x="183865" y="52513"/>
                </a:lnTo>
                <a:lnTo>
                  <a:pt x="157317" y="26628"/>
                </a:lnTo>
                <a:lnTo>
                  <a:pt x="149715" y="21716"/>
                </a:lnTo>
                <a:lnTo>
                  <a:pt x="149917" y="21716"/>
                </a:lnTo>
                <a:lnTo>
                  <a:pt x="141020" y="20060"/>
                </a:lnTo>
                <a:close/>
              </a:path>
              <a:path w="927734" h="179070">
                <a:moveTo>
                  <a:pt x="920668" y="27513"/>
                </a:moveTo>
                <a:lnTo>
                  <a:pt x="905344" y="27843"/>
                </a:lnTo>
                <a:lnTo>
                  <a:pt x="899231" y="34034"/>
                </a:lnTo>
                <a:lnTo>
                  <a:pt x="899329" y="38331"/>
                </a:lnTo>
                <a:lnTo>
                  <a:pt x="899421" y="42402"/>
                </a:lnTo>
                <a:lnTo>
                  <a:pt x="899523" y="46885"/>
                </a:lnTo>
                <a:lnTo>
                  <a:pt x="899580" y="48993"/>
                </a:lnTo>
                <a:lnTo>
                  <a:pt x="905938" y="54910"/>
                </a:lnTo>
                <a:lnTo>
                  <a:pt x="912972" y="54910"/>
                </a:lnTo>
                <a:lnTo>
                  <a:pt x="921857" y="54505"/>
                </a:lnTo>
                <a:lnTo>
                  <a:pt x="923171" y="53100"/>
                </a:lnTo>
                <a:lnTo>
                  <a:pt x="918418" y="53100"/>
                </a:lnTo>
                <a:lnTo>
                  <a:pt x="906660" y="51976"/>
                </a:lnTo>
                <a:lnTo>
                  <a:pt x="902330" y="46885"/>
                </a:lnTo>
                <a:lnTo>
                  <a:pt x="902713" y="43191"/>
                </a:lnTo>
                <a:lnTo>
                  <a:pt x="902839" y="34736"/>
                </a:lnTo>
                <a:lnTo>
                  <a:pt x="907636" y="29996"/>
                </a:lnTo>
                <a:lnTo>
                  <a:pt x="923337" y="29996"/>
                </a:lnTo>
                <a:lnTo>
                  <a:pt x="920668" y="27513"/>
                </a:lnTo>
                <a:close/>
              </a:path>
              <a:path w="927734" h="179070">
                <a:moveTo>
                  <a:pt x="923337" y="29996"/>
                </a:moveTo>
                <a:lnTo>
                  <a:pt x="913573" y="29996"/>
                </a:lnTo>
                <a:lnTo>
                  <a:pt x="913396" y="30162"/>
                </a:lnTo>
                <a:lnTo>
                  <a:pt x="913919" y="30162"/>
                </a:lnTo>
                <a:lnTo>
                  <a:pt x="919904" y="30434"/>
                </a:lnTo>
                <a:lnTo>
                  <a:pt x="924489" y="35360"/>
                </a:lnTo>
                <a:lnTo>
                  <a:pt x="924456" y="36001"/>
                </a:lnTo>
                <a:lnTo>
                  <a:pt x="924336" y="38331"/>
                </a:lnTo>
                <a:lnTo>
                  <a:pt x="924227" y="40468"/>
                </a:lnTo>
                <a:lnTo>
                  <a:pt x="924191" y="43191"/>
                </a:lnTo>
                <a:lnTo>
                  <a:pt x="923687" y="48427"/>
                </a:lnTo>
                <a:lnTo>
                  <a:pt x="923542" y="48993"/>
                </a:lnTo>
                <a:lnTo>
                  <a:pt x="918418" y="53100"/>
                </a:lnTo>
                <a:lnTo>
                  <a:pt x="923171" y="53100"/>
                </a:lnTo>
                <a:lnTo>
                  <a:pt x="927545" y="48427"/>
                </a:lnTo>
                <a:lnTo>
                  <a:pt x="927308" y="43191"/>
                </a:lnTo>
                <a:lnTo>
                  <a:pt x="927195" y="40468"/>
                </a:lnTo>
                <a:lnTo>
                  <a:pt x="927079" y="35360"/>
                </a:lnTo>
                <a:lnTo>
                  <a:pt x="927036" y="33439"/>
                </a:lnTo>
                <a:lnTo>
                  <a:pt x="923337" y="29996"/>
                </a:lnTo>
                <a:close/>
              </a:path>
              <a:path w="927734" h="179070">
                <a:moveTo>
                  <a:pt x="917934" y="34034"/>
                </a:moveTo>
                <a:lnTo>
                  <a:pt x="908315" y="34034"/>
                </a:lnTo>
                <a:lnTo>
                  <a:pt x="908315" y="48993"/>
                </a:lnTo>
                <a:lnTo>
                  <a:pt x="910862" y="48993"/>
                </a:lnTo>
                <a:lnTo>
                  <a:pt x="910862" y="42596"/>
                </a:lnTo>
                <a:lnTo>
                  <a:pt x="915954" y="42596"/>
                </a:lnTo>
                <a:lnTo>
                  <a:pt x="915829" y="42402"/>
                </a:lnTo>
                <a:lnTo>
                  <a:pt x="918098" y="42402"/>
                </a:lnTo>
                <a:lnTo>
                  <a:pt x="919487" y="40914"/>
                </a:lnTo>
                <a:lnTo>
                  <a:pt x="910862" y="40914"/>
                </a:lnTo>
                <a:lnTo>
                  <a:pt x="910862" y="36001"/>
                </a:lnTo>
                <a:lnTo>
                  <a:pt x="915404" y="36001"/>
                </a:lnTo>
                <a:lnTo>
                  <a:pt x="917230" y="35703"/>
                </a:lnTo>
                <a:lnTo>
                  <a:pt x="919777" y="35703"/>
                </a:lnTo>
                <a:lnTo>
                  <a:pt x="919777" y="35360"/>
                </a:lnTo>
                <a:lnTo>
                  <a:pt x="919932" y="35360"/>
                </a:lnTo>
                <a:lnTo>
                  <a:pt x="917934" y="34034"/>
                </a:lnTo>
                <a:close/>
              </a:path>
              <a:path w="927734" h="179070">
                <a:moveTo>
                  <a:pt x="915954" y="42596"/>
                </a:moveTo>
                <a:lnTo>
                  <a:pt x="913197" y="42596"/>
                </a:lnTo>
                <a:lnTo>
                  <a:pt x="917187" y="48993"/>
                </a:lnTo>
                <a:lnTo>
                  <a:pt x="920074" y="48993"/>
                </a:lnTo>
                <a:lnTo>
                  <a:pt x="915954" y="42596"/>
                </a:lnTo>
                <a:close/>
              </a:path>
              <a:path w="927734" h="179070">
                <a:moveTo>
                  <a:pt x="919777" y="35703"/>
                </a:moveTo>
                <a:lnTo>
                  <a:pt x="917230" y="35703"/>
                </a:lnTo>
                <a:lnTo>
                  <a:pt x="917230" y="40468"/>
                </a:lnTo>
                <a:lnTo>
                  <a:pt x="913015" y="40468"/>
                </a:lnTo>
                <a:lnTo>
                  <a:pt x="910214" y="40914"/>
                </a:lnTo>
                <a:lnTo>
                  <a:pt x="919487" y="40914"/>
                </a:lnTo>
                <a:lnTo>
                  <a:pt x="919904" y="40468"/>
                </a:lnTo>
                <a:lnTo>
                  <a:pt x="919777" y="38331"/>
                </a:lnTo>
                <a:lnTo>
                  <a:pt x="919777" y="35703"/>
                </a:lnTo>
                <a:close/>
              </a:path>
            </a:pathLst>
          </a:custGeom>
          <a:solidFill>
            <a:srgbClr val="7C3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587146" y="2332685"/>
            <a:ext cx="3329940" cy="1831339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490"/>
              </a:spcBef>
            </a:pPr>
            <a:r>
              <a:rPr sz="3200" spc="-10" dirty="0">
                <a:solidFill>
                  <a:srgbClr val="FFFFFF"/>
                </a:solidFill>
              </a:rPr>
              <a:t>Neurosequential </a:t>
            </a:r>
            <a:r>
              <a:rPr sz="3200" dirty="0">
                <a:solidFill>
                  <a:srgbClr val="FFFFFF"/>
                </a:solidFill>
              </a:rPr>
              <a:t>Model</a:t>
            </a:r>
            <a:r>
              <a:rPr sz="3200" spc="-20" dirty="0">
                <a:solidFill>
                  <a:srgbClr val="FFFFFF"/>
                </a:solidFill>
              </a:rPr>
              <a:t> </a:t>
            </a:r>
            <a:r>
              <a:rPr sz="3200" spc="-25" dirty="0">
                <a:solidFill>
                  <a:srgbClr val="FFFFFF"/>
                </a:solidFill>
              </a:rPr>
              <a:t>of </a:t>
            </a:r>
            <a:r>
              <a:rPr sz="3200" spc="-10" dirty="0">
                <a:solidFill>
                  <a:srgbClr val="FFFFFF"/>
                </a:solidFill>
              </a:rPr>
              <a:t>Development: </a:t>
            </a:r>
            <a:r>
              <a:rPr sz="3200" dirty="0">
                <a:solidFill>
                  <a:srgbClr val="FFFFFF"/>
                </a:solidFill>
              </a:rPr>
              <a:t>Dr.</a:t>
            </a:r>
            <a:r>
              <a:rPr sz="3200" spc="-1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Bruce </a:t>
            </a:r>
            <a:r>
              <a:rPr sz="3200" spc="-10" dirty="0">
                <a:solidFill>
                  <a:srgbClr val="FFFFFF"/>
                </a:solidFill>
              </a:rPr>
              <a:t>Perry</a:t>
            </a:r>
            <a:endParaRPr sz="3200"/>
          </a:p>
        </p:txBody>
      </p:sp>
      <p:grpSp>
        <p:nvGrpSpPr>
          <p:cNvPr id="6" name="object 6"/>
          <p:cNvGrpSpPr/>
          <p:nvPr/>
        </p:nvGrpSpPr>
        <p:grpSpPr>
          <a:xfrm>
            <a:off x="4249479" y="2261843"/>
            <a:ext cx="1708150" cy="1675130"/>
            <a:chOff x="4249479" y="2261843"/>
            <a:chExt cx="1708150" cy="1675130"/>
          </a:xfrm>
        </p:grpSpPr>
        <p:sp>
          <p:nvSpPr>
            <p:cNvPr id="7" name="object 7"/>
            <p:cNvSpPr/>
            <p:nvPr/>
          </p:nvSpPr>
          <p:spPr>
            <a:xfrm>
              <a:off x="5944743" y="2454402"/>
              <a:ext cx="0" cy="1188720"/>
            </a:xfrm>
            <a:custGeom>
              <a:avLst/>
              <a:gdLst/>
              <a:ahLst/>
              <a:cxnLst/>
              <a:rect l="l" t="t" r="r" b="b"/>
              <a:pathLst>
                <a:path h="1188720">
                  <a:moveTo>
                    <a:pt x="0" y="0"/>
                  </a:moveTo>
                  <a:lnTo>
                    <a:pt x="0" y="1188720"/>
                  </a:lnTo>
                </a:path>
              </a:pathLst>
            </a:custGeom>
            <a:ln w="25400">
              <a:solidFill>
                <a:srgbClr val="85858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787800" y="2800459"/>
              <a:ext cx="597535" cy="597535"/>
            </a:xfrm>
            <a:custGeom>
              <a:avLst/>
              <a:gdLst/>
              <a:ahLst/>
              <a:cxnLst/>
              <a:rect l="l" t="t" r="r" b="b"/>
              <a:pathLst>
                <a:path w="597535" h="597535">
                  <a:moveTo>
                    <a:pt x="298638" y="0"/>
                  </a:moveTo>
                  <a:lnTo>
                    <a:pt x="250171" y="3907"/>
                  </a:lnTo>
                  <a:lnTo>
                    <a:pt x="204204" y="15222"/>
                  </a:lnTo>
                  <a:lnTo>
                    <a:pt x="161349" y="33331"/>
                  </a:lnTo>
                  <a:lnTo>
                    <a:pt x="122220" y="57619"/>
                  </a:lnTo>
                  <a:lnTo>
                    <a:pt x="87428" y="87474"/>
                  </a:lnTo>
                  <a:lnTo>
                    <a:pt x="57589" y="122282"/>
                  </a:lnTo>
                  <a:lnTo>
                    <a:pt x="33313" y="161429"/>
                  </a:lnTo>
                  <a:lnTo>
                    <a:pt x="15214" y="204303"/>
                  </a:lnTo>
                  <a:lnTo>
                    <a:pt x="3905" y="250289"/>
                  </a:lnTo>
                  <a:lnTo>
                    <a:pt x="0" y="298775"/>
                  </a:lnTo>
                  <a:lnTo>
                    <a:pt x="3905" y="347261"/>
                  </a:lnTo>
                  <a:lnTo>
                    <a:pt x="15214" y="393246"/>
                  </a:lnTo>
                  <a:lnTo>
                    <a:pt x="33313" y="436119"/>
                  </a:lnTo>
                  <a:lnTo>
                    <a:pt x="57589" y="475264"/>
                  </a:lnTo>
                  <a:lnTo>
                    <a:pt x="87428" y="510070"/>
                  </a:lnTo>
                  <a:lnTo>
                    <a:pt x="122220" y="539923"/>
                  </a:lnTo>
                  <a:lnTo>
                    <a:pt x="161349" y="564210"/>
                  </a:lnTo>
                  <a:lnTo>
                    <a:pt x="204204" y="582316"/>
                  </a:lnTo>
                  <a:lnTo>
                    <a:pt x="250171" y="593630"/>
                  </a:lnTo>
                  <a:lnTo>
                    <a:pt x="298638" y="597538"/>
                  </a:lnTo>
                  <a:lnTo>
                    <a:pt x="347101" y="593630"/>
                  </a:lnTo>
                  <a:lnTo>
                    <a:pt x="393066" y="582316"/>
                  </a:lnTo>
                  <a:lnTo>
                    <a:pt x="435919" y="564210"/>
                  </a:lnTo>
                  <a:lnTo>
                    <a:pt x="475046" y="539923"/>
                  </a:lnTo>
                  <a:lnTo>
                    <a:pt x="509836" y="510070"/>
                  </a:lnTo>
                  <a:lnTo>
                    <a:pt x="539675" y="475264"/>
                  </a:lnTo>
                  <a:lnTo>
                    <a:pt x="563951" y="436119"/>
                  </a:lnTo>
                  <a:lnTo>
                    <a:pt x="582049" y="393246"/>
                  </a:lnTo>
                  <a:lnTo>
                    <a:pt x="593358" y="347261"/>
                  </a:lnTo>
                  <a:lnTo>
                    <a:pt x="597264" y="298775"/>
                  </a:lnTo>
                  <a:lnTo>
                    <a:pt x="593358" y="250289"/>
                  </a:lnTo>
                  <a:lnTo>
                    <a:pt x="582049" y="204303"/>
                  </a:lnTo>
                  <a:lnTo>
                    <a:pt x="563951" y="161429"/>
                  </a:lnTo>
                  <a:lnTo>
                    <a:pt x="539675" y="122282"/>
                  </a:lnTo>
                  <a:lnTo>
                    <a:pt x="509836" y="87474"/>
                  </a:lnTo>
                  <a:lnTo>
                    <a:pt x="475046" y="57619"/>
                  </a:lnTo>
                  <a:lnTo>
                    <a:pt x="435919" y="33331"/>
                  </a:lnTo>
                  <a:lnTo>
                    <a:pt x="393066" y="15222"/>
                  </a:lnTo>
                  <a:lnTo>
                    <a:pt x="347101" y="3907"/>
                  </a:lnTo>
                  <a:lnTo>
                    <a:pt x="298638" y="0"/>
                  </a:lnTo>
                  <a:close/>
                </a:path>
              </a:pathLst>
            </a:custGeom>
            <a:solidFill>
              <a:srgbClr val="7C3E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34165" y="2446662"/>
              <a:ext cx="1304925" cy="1305560"/>
            </a:xfrm>
            <a:custGeom>
              <a:avLst/>
              <a:gdLst/>
              <a:ahLst/>
              <a:cxnLst/>
              <a:rect l="l" t="t" r="r" b="b"/>
              <a:pathLst>
                <a:path w="1304925" h="1305560">
                  <a:moveTo>
                    <a:pt x="652273" y="0"/>
                  </a:moveTo>
                  <a:lnTo>
                    <a:pt x="603435" y="1782"/>
                  </a:lnTo>
                  <a:lnTo>
                    <a:pt x="555598" y="7047"/>
                  </a:lnTo>
                  <a:lnTo>
                    <a:pt x="508886" y="15670"/>
                  </a:lnTo>
                  <a:lnTo>
                    <a:pt x="463423" y="27527"/>
                  </a:lnTo>
                  <a:lnTo>
                    <a:pt x="419334" y="42494"/>
                  </a:lnTo>
                  <a:lnTo>
                    <a:pt x="376741" y="60447"/>
                  </a:lnTo>
                  <a:lnTo>
                    <a:pt x="335769" y="81262"/>
                  </a:lnTo>
                  <a:lnTo>
                    <a:pt x="296541" y="104815"/>
                  </a:lnTo>
                  <a:lnTo>
                    <a:pt x="259183" y="130982"/>
                  </a:lnTo>
                  <a:lnTo>
                    <a:pt x="223818" y="159639"/>
                  </a:lnTo>
                  <a:lnTo>
                    <a:pt x="190569" y="190662"/>
                  </a:lnTo>
                  <a:lnTo>
                    <a:pt x="159561" y="223926"/>
                  </a:lnTo>
                  <a:lnTo>
                    <a:pt x="130918" y="259308"/>
                  </a:lnTo>
                  <a:lnTo>
                    <a:pt x="104764" y="296683"/>
                  </a:lnTo>
                  <a:lnTo>
                    <a:pt x="81222" y="335929"/>
                  </a:lnTo>
                  <a:lnTo>
                    <a:pt x="60417" y="376919"/>
                  </a:lnTo>
                  <a:lnTo>
                    <a:pt x="42473" y="419531"/>
                  </a:lnTo>
                  <a:lnTo>
                    <a:pt x="27513" y="463641"/>
                  </a:lnTo>
                  <a:lnTo>
                    <a:pt x="15662" y="509124"/>
                  </a:lnTo>
                  <a:lnTo>
                    <a:pt x="7043" y="555856"/>
                  </a:lnTo>
                  <a:lnTo>
                    <a:pt x="1781" y="603714"/>
                  </a:lnTo>
                  <a:lnTo>
                    <a:pt x="0" y="652572"/>
                  </a:lnTo>
                  <a:lnTo>
                    <a:pt x="1766" y="701019"/>
                  </a:lnTo>
                  <a:lnTo>
                    <a:pt x="6942" y="748372"/>
                  </a:lnTo>
                  <a:lnTo>
                    <a:pt x="15662" y="796021"/>
                  </a:lnTo>
                  <a:lnTo>
                    <a:pt x="27513" y="841504"/>
                  </a:lnTo>
                  <a:lnTo>
                    <a:pt x="42473" y="885613"/>
                  </a:lnTo>
                  <a:lnTo>
                    <a:pt x="60417" y="928225"/>
                  </a:lnTo>
                  <a:lnTo>
                    <a:pt x="81222" y="969216"/>
                  </a:lnTo>
                  <a:lnTo>
                    <a:pt x="104764" y="1008461"/>
                  </a:lnTo>
                  <a:lnTo>
                    <a:pt x="130918" y="1045837"/>
                  </a:lnTo>
                  <a:lnTo>
                    <a:pt x="159561" y="1081219"/>
                  </a:lnTo>
                  <a:lnTo>
                    <a:pt x="190569" y="1114483"/>
                  </a:lnTo>
                  <a:lnTo>
                    <a:pt x="223818" y="1145506"/>
                  </a:lnTo>
                  <a:lnTo>
                    <a:pt x="259183" y="1174162"/>
                  </a:lnTo>
                  <a:lnTo>
                    <a:pt x="296541" y="1200329"/>
                  </a:lnTo>
                  <a:lnTo>
                    <a:pt x="335769" y="1223882"/>
                  </a:lnTo>
                  <a:lnTo>
                    <a:pt x="376741" y="1244698"/>
                  </a:lnTo>
                  <a:lnTo>
                    <a:pt x="419334" y="1262651"/>
                  </a:lnTo>
                  <a:lnTo>
                    <a:pt x="463423" y="1277618"/>
                  </a:lnTo>
                  <a:lnTo>
                    <a:pt x="508886" y="1289475"/>
                  </a:lnTo>
                  <a:lnTo>
                    <a:pt x="555598" y="1298098"/>
                  </a:lnTo>
                  <a:lnTo>
                    <a:pt x="603435" y="1303363"/>
                  </a:lnTo>
                  <a:lnTo>
                    <a:pt x="652273" y="1305145"/>
                  </a:lnTo>
                  <a:lnTo>
                    <a:pt x="701109" y="1303363"/>
                  </a:lnTo>
                  <a:lnTo>
                    <a:pt x="748945" y="1298098"/>
                  </a:lnTo>
                  <a:lnTo>
                    <a:pt x="795655" y="1289475"/>
                  </a:lnTo>
                  <a:lnTo>
                    <a:pt x="841117" y="1277618"/>
                  </a:lnTo>
                  <a:lnTo>
                    <a:pt x="885207" y="1262651"/>
                  </a:lnTo>
                  <a:lnTo>
                    <a:pt x="927799" y="1244698"/>
                  </a:lnTo>
                  <a:lnTo>
                    <a:pt x="932631" y="1242243"/>
                  </a:lnTo>
                  <a:lnTo>
                    <a:pt x="652273" y="1242243"/>
                  </a:lnTo>
                  <a:lnTo>
                    <a:pt x="603848" y="1240293"/>
                  </a:lnTo>
                  <a:lnTo>
                    <a:pt x="556516" y="1234542"/>
                  </a:lnTo>
                  <a:lnTo>
                    <a:pt x="510429" y="1225141"/>
                  </a:lnTo>
                  <a:lnTo>
                    <a:pt x="465735" y="1212241"/>
                  </a:lnTo>
                  <a:lnTo>
                    <a:pt x="422585" y="1195992"/>
                  </a:lnTo>
                  <a:lnTo>
                    <a:pt x="381130" y="1176543"/>
                  </a:lnTo>
                  <a:lnTo>
                    <a:pt x="341520" y="1154046"/>
                  </a:lnTo>
                  <a:lnTo>
                    <a:pt x="303905" y="1128651"/>
                  </a:lnTo>
                  <a:lnTo>
                    <a:pt x="268436" y="1100508"/>
                  </a:lnTo>
                  <a:lnTo>
                    <a:pt x="235262" y="1069767"/>
                  </a:lnTo>
                  <a:lnTo>
                    <a:pt x="204535" y="1036580"/>
                  </a:lnTo>
                  <a:lnTo>
                    <a:pt x="176404" y="1001095"/>
                  </a:lnTo>
                  <a:lnTo>
                    <a:pt x="151019" y="963464"/>
                  </a:lnTo>
                  <a:lnTo>
                    <a:pt x="128532" y="923836"/>
                  </a:lnTo>
                  <a:lnTo>
                    <a:pt x="109092" y="882363"/>
                  </a:lnTo>
                  <a:lnTo>
                    <a:pt x="92849" y="839195"/>
                  </a:lnTo>
                  <a:lnTo>
                    <a:pt x="79954" y="794481"/>
                  </a:lnTo>
                  <a:lnTo>
                    <a:pt x="70557" y="748372"/>
                  </a:lnTo>
                  <a:lnTo>
                    <a:pt x="64859" y="701431"/>
                  </a:lnTo>
                  <a:lnTo>
                    <a:pt x="62860" y="652572"/>
                  </a:lnTo>
                  <a:lnTo>
                    <a:pt x="64809" y="604125"/>
                  </a:lnTo>
                  <a:lnTo>
                    <a:pt x="70557" y="556772"/>
                  </a:lnTo>
                  <a:lnTo>
                    <a:pt x="79954" y="510663"/>
                  </a:lnTo>
                  <a:lnTo>
                    <a:pt x="92849" y="465949"/>
                  </a:lnTo>
                  <a:lnTo>
                    <a:pt x="109092" y="422779"/>
                  </a:lnTo>
                  <a:lnTo>
                    <a:pt x="128532" y="381305"/>
                  </a:lnTo>
                  <a:lnTo>
                    <a:pt x="151019" y="341677"/>
                  </a:lnTo>
                  <a:lnTo>
                    <a:pt x="176404" y="304045"/>
                  </a:lnTo>
                  <a:lnTo>
                    <a:pt x="204535" y="268559"/>
                  </a:lnTo>
                  <a:lnTo>
                    <a:pt x="235262" y="235371"/>
                  </a:lnTo>
                  <a:lnTo>
                    <a:pt x="268436" y="204629"/>
                  </a:lnTo>
                  <a:lnTo>
                    <a:pt x="303905" y="176485"/>
                  </a:lnTo>
                  <a:lnTo>
                    <a:pt x="341520" y="151089"/>
                  </a:lnTo>
                  <a:lnTo>
                    <a:pt x="381130" y="128591"/>
                  </a:lnTo>
                  <a:lnTo>
                    <a:pt x="422585" y="109142"/>
                  </a:lnTo>
                  <a:lnTo>
                    <a:pt x="465735" y="92891"/>
                  </a:lnTo>
                  <a:lnTo>
                    <a:pt x="510429" y="79991"/>
                  </a:lnTo>
                  <a:lnTo>
                    <a:pt x="556516" y="70590"/>
                  </a:lnTo>
                  <a:lnTo>
                    <a:pt x="603848" y="64839"/>
                  </a:lnTo>
                  <a:lnTo>
                    <a:pt x="652273" y="62888"/>
                  </a:lnTo>
                  <a:lnTo>
                    <a:pt x="932605" y="62888"/>
                  </a:lnTo>
                  <a:lnTo>
                    <a:pt x="927799" y="60447"/>
                  </a:lnTo>
                  <a:lnTo>
                    <a:pt x="885207" y="42494"/>
                  </a:lnTo>
                  <a:lnTo>
                    <a:pt x="841117" y="27527"/>
                  </a:lnTo>
                  <a:lnTo>
                    <a:pt x="795655" y="15670"/>
                  </a:lnTo>
                  <a:lnTo>
                    <a:pt x="748945" y="7047"/>
                  </a:lnTo>
                  <a:lnTo>
                    <a:pt x="701109" y="1782"/>
                  </a:lnTo>
                  <a:lnTo>
                    <a:pt x="652273" y="0"/>
                  </a:lnTo>
                  <a:close/>
                </a:path>
                <a:path w="1304925" h="1305560">
                  <a:moveTo>
                    <a:pt x="932605" y="62888"/>
                  </a:moveTo>
                  <a:lnTo>
                    <a:pt x="652273" y="62888"/>
                  </a:lnTo>
                  <a:lnTo>
                    <a:pt x="700696" y="64839"/>
                  </a:lnTo>
                  <a:lnTo>
                    <a:pt x="748026" y="70590"/>
                  </a:lnTo>
                  <a:lnTo>
                    <a:pt x="794113" y="79991"/>
                  </a:lnTo>
                  <a:lnTo>
                    <a:pt x="838806" y="92891"/>
                  </a:lnTo>
                  <a:lnTo>
                    <a:pt x="881955" y="109142"/>
                  </a:lnTo>
                  <a:lnTo>
                    <a:pt x="923409" y="128591"/>
                  </a:lnTo>
                  <a:lnTo>
                    <a:pt x="963019" y="151089"/>
                  </a:lnTo>
                  <a:lnTo>
                    <a:pt x="1000634" y="176485"/>
                  </a:lnTo>
                  <a:lnTo>
                    <a:pt x="1036104" y="204629"/>
                  </a:lnTo>
                  <a:lnTo>
                    <a:pt x="1069278" y="235371"/>
                  </a:lnTo>
                  <a:lnTo>
                    <a:pt x="1100006" y="268559"/>
                  </a:lnTo>
                  <a:lnTo>
                    <a:pt x="1128138" y="304045"/>
                  </a:lnTo>
                  <a:lnTo>
                    <a:pt x="1153523" y="341677"/>
                  </a:lnTo>
                  <a:lnTo>
                    <a:pt x="1176011" y="381305"/>
                  </a:lnTo>
                  <a:lnTo>
                    <a:pt x="1195452" y="422779"/>
                  </a:lnTo>
                  <a:lnTo>
                    <a:pt x="1211696" y="465949"/>
                  </a:lnTo>
                  <a:lnTo>
                    <a:pt x="1224591" y="510663"/>
                  </a:lnTo>
                  <a:lnTo>
                    <a:pt x="1233988" y="556772"/>
                  </a:lnTo>
                  <a:lnTo>
                    <a:pt x="1239687" y="603714"/>
                  </a:lnTo>
                  <a:lnTo>
                    <a:pt x="1241686" y="652572"/>
                  </a:lnTo>
                  <a:lnTo>
                    <a:pt x="1239736" y="701019"/>
                  </a:lnTo>
                  <a:lnTo>
                    <a:pt x="1233988" y="748372"/>
                  </a:lnTo>
                  <a:lnTo>
                    <a:pt x="1224591" y="794481"/>
                  </a:lnTo>
                  <a:lnTo>
                    <a:pt x="1211696" y="839195"/>
                  </a:lnTo>
                  <a:lnTo>
                    <a:pt x="1195452" y="882363"/>
                  </a:lnTo>
                  <a:lnTo>
                    <a:pt x="1176011" y="923836"/>
                  </a:lnTo>
                  <a:lnTo>
                    <a:pt x="1153523" y="963464"/>
                  </a:lnTo>
                  <a:lnTo>
                    <a:pt x="1128138" y="1001095"/>
                  </a:lnTo>
                  <a:lnTo>
                    <a:pt x="1100006" y="1036580"/>
                  </a:lnTo>
                  <a:lnTo>
                    <a:pt x="1069278" y="1069767"/>
                  </a:lnTo>
                  <a:lnTo>
                    <a:pt x="1036104" y="1100508"/>
                  </a:lnTo>
                  <a:lnTo>
                    <a:pt x="1000634" y="1128651"/>
                  </a:lnTo>
                  <a:lnTo>
                    <a:pt x="963019" y="1154046"/>
                  </a:lnTo>
                  <a:lnTo>
                    <a:pt x="923409" y="1176543"/>
                  </a:lnTo>
                  <a:lnTo>
                    <a:pt x="881955" y="1195992"/>
                  </a:lnTo>
                  <a:lnTo>
                    <a:pt x="838806" y="1212241"/>
                  </a:lnTo>
                  <a:lnTo>
                    <a:pt x="794113" y="1225141"/>
                  </a:lnTo>
                  <a:lnTo>
                    <a:pt x="748026" y="1234542"/>
                  </a:lnTo>
                  <a:lnTo>
                    <a:pt x="700696" y="1240293"/>
                  </a:lnTo>
                  <a:lnTo>
                    <a:pt x="652273" y="1242243"/>
                  </a:lnTo>
                  <a:lnTo>
                    <a:pt x="932631" y="1242243"/>
                  </a:lnTo>
                  <a:lnTo>
                    <a:pt x="968771" y="1223882"/>
                  </a:lnTo>
                  <a:lnTo>
                    <a:pt x="1007998" y="1200329"/>
                  </a:lnTo>
                  <a:lnTo>
                    <a:pt x="1045357" y="1174162"/>
                  </a:lnTo>
                  <a:lnTo>
                    <a:pt x="1080723" y="1145506"/>
                  </a:lnTo>
                  <a:lnTo>
                    <a:pt x="1113972" y="1114483"/>
                  </a:lnTo>
                  <a:lnTo>
                    <a:pt x="1144980" y="1081219"/>
                  </a:lnTo>
                  <a:lnTo>
                    <a:pt x="1173624" y="1045837"/>
                  </a:lnTo>
                  <a:lnTo>
                    <a:pt x="1199779" y="1008461"/>
                  </a:lnTo>
                  <a:lnTo>
                    <a:pt x="1223321" y="969216"/>
                  </a:lnTo>
                  <a:lnTo>
                    <a:pt x="1244126" y="928225"/>
                  </a:lnTo>
                  <a:lnTo>
                    <a:pt x="1262071" y="885613"/>
                  </a:lnTo>
                  <a:lnTo>
                    <a:pt x="1277032" y="841504"/>
                  </a:lnTo>
                  <a:lnTo>
                    <a:pt x="1288883" y="796021"/>
                  </a:lnTo>
                  <a:lnTo>
                    <a:pt x="1297502" y="749288"/>
                  </a:lnTo>
                  <a:lnTo>
                    <a:pt x="1302765" y="701431"/>
                  </a:lnTo>
                  <a:lnTo>
                    <a:pt x="1304546" y="652572"/>
                  </a:lnTo>
                  <a:lnTo>
                    <a:pt x="1302780" y="604125"/>
                  </a:lnTo>
                  <a:lnTo>
                    <a:pt x="1302765" y="603714"/>
                  </a:lnTo>
                  <a:lnTo>
                    <a:pt x="1297603" y="556772"/>
                  </a:lnTo>
                  <a:lnTo>
                    <a:pt x="1288883" y="509124"/>
                  </a:lnTo>
                  <a:lnTo>
                    <a:pt x="1277032" y="463641"/>
                  </a:lnTo>
                  <a:lnTo>
                    <a:pt x="1262071" y="419531"/>
                  </a:lnTo>
                  <a:lnTo>
                    <a:pt x="1244126" y="376919"/>
                  </a:lnTo>
                  <a:lnTo>
                    <a:pt x="1223321" y="335929"/>
                  </a:lnTo>
                  <a:lnTo>
                    <a:pt x="1199779" y="296683"/>
                  </a:lnTo>
                  <a:lnTo>
                    <a:pt x="1173624" y="259308"/>
                  </a:lnTo>
                  <a:lnTo>
                    <a:pt x="1144980" y="223926"/>
                  </a:lnTo>
                  <a:lnTo>
                    <a:pt x="1113972" y="190662"/>
                  </a:lnTo>
                  <a:lnTo>
                    <a:pt x="1080723" y="159639"/>
                  </a:lnTo>
                  <a:lnTo>
                    <a:pt x="1045357" y="130982"/>
                  </a:lnTo>
                  <a:lnTo>
                    <a:pt x="1007998" y="104815"/>
                  </a:lnTo>
                  <a:lnTo>
                    <a:pt x="968771" y="81262"/>
                  </a:lnTo>
                  <a:lnTo>
                    <a:pt x="932605" y="62888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09611" y="2969503"/>
              <a:ext cx="353695" cy="291465"/>
            </a:xfrm>
            <a:custGeom>
              <a:avLst/>
              <a:gdLst/>
              <a:ahLst/>
              <a:cxnLst/>
              <a:rect l="l" t="t" r="r" b="b"/>
              <a:pathLst>
                <a:path w="353695" h="291464">
                  <a:moveTo>
                    <a:pt x="255415" y="0"/>
                  </a:moveTo>
                  <a:lnTo>
                    <a:pt x="176827" y="58975"/>
                  </a:lnTo>
                  <a:lnTo>
                    <a:pt x="129668" y="11795"/>
                  </a:lnTo>
                  <a:lnTo>
                    <a:pt x="123103" y="6632"/>
                  </a:lnTo>
                  <a:lnTo>
                    <a:pt x="115430" y="2947"/>
                  </a:lnTo>
                  <a:lnTo>
                    <a:pt x="107019" y="736"/>
                  </a:lnTo>
                  <a:lnTo>
                    <a:pt x="98238" y="0"/>
                  </a:lnTo>
                  <a:lnTo>
                    <a:pt x="91727" y="736"/>
                  </a:lnTo>
                  <a:lnTo>
                    <a:pt x="11786" y="66829"/>
                  </a:lnTo>
                  <a:lnTo>
                    <a:pt x="0" y="97789"/>
                  </a:lnTo>
                  <a:lnTo>
                    <a:pt x="2946" y="112716"/>
                  </a:lnTo>
                  <a:lnTo>
                    <a:pt x="11786" y="125804"/>
                  </a:lnTo>
                  <a:lnTo>
                    <a:pt x="176827" y="290908"/>
                  </a:lnTo>
                  <a:lnTo>
                    <a:pt x="341855" y="125804"/>
                  </a:lnTo>
                  <a:lnTo>
                    <a:pt x="350694" y="112716"/>
                  </a:lnTo>
                  <a:lnTo>
                    <a:pt x="353641" y="97789"/>
                  </a:lnTo>
                  <a:lnTo>
                    <a:pt x="350694" y="82126"/>
                  </a:lnTo>
                  <a:lnTo>
                    <a:pt x="282920" y="11795"/>
                  </a:lnTo>
                  <a:lnTo>
                    <a:pt x="2554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249479" y="2261843"/>
              <a:ext cx="1674495" cy="1675130"/>
            </a:xfrm>
            <a:custGeom>
              <a:avLst/>
              <a:gdLst/>
              <a:ahLst/>
              <a:cxnLst/>
              <a:rect l="l" t="t" r="r" b="b"/>
              <a:pathLst>
                <a:path w="1674495" h="1675129">
                  <a:moveTo>
                    <a:pt x="836959" y="0"/>
                  </a:moveTo>
                  <a:lnTo>
                    <a:pt x="789706" y="1334"/>
                  </a:lnTo>
                  <a:lnTo>
                    <a:pt x="743115" y="5288"/>
                  </a:lnTo>
                  <a:lnTo>
                    <a:pt x="697257" y="11791"/>
                  </a:lnTo>
                  <a:lnTo>
                    <a:pt x="652205" y="20768"/>
                  </a:lnTo>
                  <a:lnTo>
                    <a:pt x="608032" y="32148"/>
                  </a:lnTo>
                  <a:lnTo>
                    <a:pt x="564810" y="45858"/>
                  </a:lnTo>
                  <a:lnTo>
                    <a:pt x="522612" y="61825"/>
                  </a:lnTo>
                  <a:lnTo>
                    <a:pt x="481510" y="79977"/>
                  </a:lnTo>
                  <a:lnTo>
                    <a:pt x="441577" y="100242"/>
                  </a:lnTo>
                  <a:lnTo>
                    <a:pt x="402886" y="122547"/>
                  </a:lnTo>
                  <a:lnTo>
                    <a:pt x="365508" y="146818"/>
                  </a:lnTo>
                  <a:lnTo>
                    <a:pt x="329516" y="172985"/>
                  </a:lnTo>
                  <a:lnTo>
                    <a:pt x="294983" y="200973"/>
                  </a:lnTo>
                  <a:lnTo>
                    <a:pt x="261981" y="230711"/>
                  </a:lnTo>
                  <a:lnTo>
                    <a:pt x="230583" y="262126"/>
                  </a:lnTo>
                  <a:lnTo>
                    <a:pt x="200861" y="295146"/>
                  </a:lnTo>
                  <a:lnTo>
                    <a:pt x="172887" y="329697"/>
                  </a:lnTo>
                  <a:lnTo>
                    <a:pt x="146735" y="365708"/>
                  </a:lnTo>
                  <a:lnTo>
                    <a:pt x="122477" y="403105"/>
                  </a:lnTo>
                  <a:lnTo>
                    <a:pt x="100185" y="441817"/>
                  </a:lnTo>
                  <a:lnTo>
                    <a:pt x="79932" y="481771"/>
                  </a:lnTo>
                  <a:lnTo>
                    <a:pt x="61790" y="522893"/>
                  </a:lnTo>
                  <a:lnTo>
                    <a:pt x="45831" y="565112"/>
                  </a:lnTo>
                  <a:lnTo>
                    <a:pt x="32129" y="608355"/>
                  </a:lnTo>
                  <a:lnTo>
                    <a:pt x="20756" y="652550"/>
                  </a:lnTo>
                  <a:lnTo>
                    <a:pt x="11784" y="697623"/>
                  </a:lnTo>
                  <a:lnTo>
                    <a:pt x="5285" y="743503"/>
                  </a:lnTo>
                  <a:lnTo>
                    <a:pt x="1333" y="790117"/>
                  </a:lnTo>
                  <a:lnTo>
                    <a:pt x="0" y="837392"/>
                  </a:lnTo>
                  <a:lnTo>
                    <a:pt x="1333" y="884666"/>
                  </a:lnTo>
                  <a:lnTo>
                    <a:pt x="5285" y="931279"/>
                  </a:lnTo>
                  <a:lnTo>
                    <a:pt x="11784" y="977158"/>
                  </a:lnTo>
                  <a:lnTo>
                    <a:pt x="20756" y="1022231"/>
                  </a:lnTo>
                  <a:lnTo>
                    <a:pt x="32129" y="1066424"/>
                  </a:lnTo>
                  <a:lnTo>
                    <a:pt x="45831" y="1109665"/>
                  </a:lnTo>
                  <a:lnTo>
                    <a:pt x="61790" y="1151883"/>
                  </a:lnTo>
                  <a:lnTo>
                    <a:pt x="79932" y="1193003"/>
                  </a:lnTo>
                  <a:lnTo>
                    <a:pt x="100185" y="1232954"/>
                  </a:lnTo>
                  <a:lnTo>
                    <a:pt x="122477" y="1271664"/>
                  </a:lnTo>
                  <a:lnTo>
                    <a:pt x="146735" y="1309059"/>
                  </a:lnTo>
                  <a:lnTo>
                    <a:pt x="172887" y="1345067"/>
                  </a:lnTo>
                  <a:lnTo>
                    <a:pt x="200861" y="1379616"/>
                  </a:lnTo>
                  <a:lnTo>
                    <a:pt x="230583" y="1412632"/>
                  </a:lnTo>
                  <a:lnTo>
                    <a:pt x="261981" y="1444045"/>
                  </a:lnTo>
                  <a:lnTo>
                    <a:pt x="294983" y="1473780"/>
                  </a:lnTo>
                  <a:lnTo>
                    <a:pt x="329516" y="1501766"/>
                  </a:lnTo>
                  <a:lnTo>
                    <a:pt x="365508" y="1527930"/>
                  </a:lnTo>
                  <a:lnTo>
                    <a:pt x="402886" y="1552199"/>
                  </a:lnTo>
                  <a:lnTo>
                    <a:pt x="441577" y="1574501"/>
                  </a:lnTo>
                  <a:lnTo>
                    <a:pt x="481510" y="1594763"/>
                  </a:lnTo>
                  <a:lnTo>
                    <a:pt x="522612" y="1612914"/>
                  </a:lnTo>
                  <a:lnTo>
                    <a:pt x="564810" y="1628879"/>
                  </a:lnTo>
                  <a:lnTo>
                    <a:pt x="608032" y="1642587"/>
                  </a:lnTo>
                  <a:lnTo>
                    <a:pt x="652205" y="1653966"/>
                  </a:lnTo>
                  <a:lnTo>
                    <a:pt x="697257" y="1662942"/>
                  </a:lnTo>
                  <a:lnTo>
                    <a:pt x="743115" y="1669444"/>
                  </a:lnTo>
                  <a:lnTo>
                    <a:pt x="789706" y="1673398"/>
                  </a:lnTo>
                  <a:lnTo>
                    <a:pt x="836959" y="1674732"/>
                  </a:lnTo>
                  <a:lnTo>
                    <a:pt x="884211" y="1673398"/>
                  </a:lnTo>
                  <a:lnTo>
                    <a:pt x="930802" y="1669444"/>
                  </a:lnTo>
                  <a:lnTo>
                    <a:pt x="976660" y="1662942"/>
                  </a:lnTo>
                  <a:lnTo>
                    <a:pt x="1021712" y="1653966"/>
                  </a:lnTo>
                  <a:lnTo>
                    <a:pt x="1065886" y="1642587"/>
                  </a:lnTo>
                  <a:lnTo>
                    <a:pt x="1109109" y="1628879"/>
                  </a:lnTo>
                  <a:lnTo>
                    <a:pt x="1151308" y="1612914"/>
                  </a:lnTo>
                  <a:lnTo>
                    <a:pt x="1153756" y="1611832"/>
                  </a:lnTo>
                  <a:lnTo>
                    <a:pt x="836959" y="1611832"/>
                  </a:lnTo>
                  <a:lnTo>
                    <a:pt x="787920" y="1610312"/>
                  </a:lnTo>
                  <a:lnTo>
                    <a:pt x="739703" y="1605811"/>
                  </a:lnTo>
                  <a:lnTo>
                    <a:pt x="692399" y="1598420"/>
                  </a:lnTo>
                  <a:lnTo>
                    <a:pt x="646096" y="1588227"/>
                  </a:lnTo>
                  <a:lnTo>
                    <a:pt x="600886" y="1575324"/>
                  </a:lnTo>
                  <a:lnTo>
                    <a:pt x="556857" y="1559800"/>
                  </a:lnTo>
                  <a:lnTo>
                    <a:pt x="514100" y="1541745"/>
                  </a:lnTo>
                  <a:lnTo>
                    <a:pt x="472705" y="1521248"/>
                  </a:lnTo>
                  <a:lnTo>
                    <a:pt x="432761" y="1498401"/>
                  </a:lnTo>
                  <a:lnTo>
                    <a:pt x="394359" y="1473292"/>
                  </a:lnTo>
                  <a:lnTo>
                    <a:pt x="357588" y="1446012"/>
                  </a:lnTo>
                  <a:lnTo>
                    <a:pt x="322537" y="1416651"/>
                  </a:lnTo>
                  <a:lnTo>
                    <a:pt x="289298" y="1385297"/>
                  </a:lnTo>
                  <a:lnTo>
                    <a:pt x="257960" y="1352043"/>
                  </a:lnTo>
                  <a:lnTo>
                    <a:pt x="228612" y="1316976"/>
                  </a:lnTo>
                  <a:lnTo>
                    <a:pt x="201344" y="1280188"/>
                  </a:lnTo>
                  <a:lnTo>
                    <a:pt x="176247" y="1241768"/>
                  </a:lnTo>
                  <a:lnTo>
                    <a:pt x="153411" y="1201806"/>
                  </a:lnTo>
                  <a:lnTo>
                    <a:pt x="132924" y="1160392"/>
                  </a:lnTo>
                  <a:lnTo>
                    <a:pt x="114878" y="1117616"/>
                  </a:lnTo>
                  <a:lnTo>
                    <a:pt x="99361" y="1073568"/>
                  </a:lnTo>
                  <a:lnTo>
                    <a:pt x="86464" y="1028338"/>
                  </a:lnTo>
                  <a:lnTo>
                    <a:pt x="76276" y="982015"/>
                  </a:lnTo>
                  <a:lnTo>
                    <a:pt x="68888" y="934690"/>
                  </a:lnTo>
                  <a:lnTo>
                    <a:pt x="64390" y="886452"/>
                  </a:lnTo>
                  <a:lnTo>
                    <a:pt x="62870" y="837392"/>
                  </a:lnTo>
                  <a:lnTo>
                    <a:pt x="64334" y="790117"/>
                  </a:lnTo>
                  <a:lnTo>
                    <a:pt x="68888" y="740093"/>
                  </a:lnTo>
                  <a:lnTo>
                    <a:pt x="76276" y="692766"/>
                  </a:lnTo>
                  <a:lnTo>
                    <a:pt x="86464" y="646442"/>
                  </a:lnTo>
                  <a:lnTo>
                    <a:pt x="99361" y="601209"/>
                  </a:lnTo>
                  <a:lnTo>
                    <a:pt x="114878" y="557158"/>
                  </a:lnTo>
                  <a:lnTo>
                    <a:pt x="132924" y="514380"/>
                  </a:lnTo>
                  <a:lnTo>
                    <a:pt x="153411" y="472963"/>
                  </a:lnTo>
                  <a:lnTo>
                    <a:pt x="176247" y="432998"/>
                  </a:lnTo>
                  <a:lnTo>
                    <a:pt x="201344" y="394574"/>
                  </a:lnTo>
                  <a:lnTo>
                    <a:pt x="228612" y="357783"/>
                  </a:lnTo>
                  <a:lnTo>
                    <a:pt x="257960" y="322713"/>
                  </a:lnTo>
                  <a:lnTo>
                    <a:pt x="289298" y="289455"/>
                  </a:lnTo>
                  <a:lnTo>
                    <a:pt x="322537" y="258098"/>
                  </a:lnTo>
                  <a:lnTo>
                    <a:pt x="357588" y="228733"/>
                  </a:lnTo>
                  <a:lnTo>
                    <a:pt x="394359" y="201449"/>
                  </a:lnTo>
                  <a:lnTo>
                    <a:pt x="432761" y="176337"/>
                  </a:lnTo>
                  <a:lnTo>
                    <a:pt x="472705" y="153487"/>
                  </a:lnTo>
                  <a:lnTo>
                    <a:pt x="514100" y="132987"/>
                  </a:lnTo>
                  <a:lnTo>
                    <a:pt x="556857" y="114929"/>
                  </a:lnTo>
                  <a:lnTo>
                    <a:pt x="600886" y="99403"/>
                  </a:lnTo>
                  <a:lnTo>
                    <a:pt x="646096" y="86498"/>
                  </a:lnTo>
                  <a:lnTo>
                    <a:pt x="692399" y="76304"/>
                  </a:lnTo>
                  <a:lnTo>
                    <a:pt x="739703" y="68911"/>
                  </a:lnTo>
                  <a:lnTo>
                    <a:pt x="787920" y="64409"/>
                  </a:lnTo>
                  <a:lnTo>
                    <a:pt x="836959" y="62888"/>
                  </a:lnTo>
                  <a:lnTo>
                    <a:pt x="1153716" y="62888"/>
                  </a:lnTo>
                  <a:lnTo>
                    <a:pt x="1151308" y="61825"/>
                  </a:lnTo>
                  <a:lnTo>
                    <a:pt x="1109109" y="45858"/>
                  </a:lnTo>
                  <a:lnTo>
                    <a:pt x="1065886" y="32148"/>
                  </a:lnTo>
                  <a:lnTo>
                    <a:pt x="1021712" y="20768"/>
                  </a:lnTo>
                  <a:lnTo>
                    <a:pt x="976660" y="11791"/>
                  </a:lnTo>
                  <a:lnTo>
                    <a:pt x="930802" y="5288"/>
                  </a:lnTo>
                  <a:lnTo>
                    <a:pt x="884211" y="1334"/>
                  </a:lnTo>
                  <a:lnTo>
                    <a:pt x="836959" y="0"/>
                  </a:lnTo>
                  <a:close/>
                </a:path>
                <a:path w="1674495" h="1675129">
                  <a:moveTo>
                    <a:pt x="1153716" y="62888"/>
                  </a:moveTo>
                  <a:lnTo>
                    <a:pt x="836959" y="62888"/>
                  </a:lnTo>
                  <a:lnTo>
                    <a:pt x="885997" y="64409"/>
                  </a:lnTo>
                  <a:lnTo>
                    <a:pt x="934214" y="68911"/>
                  </a:lnTo>
                  <a:lnTo>
                    <a:pt x="981519" y="76304"/>
                  </a:lnTo>
                  <a:lnTo>
                    <a:pt x="1027822" y="86498"/>
                  </a:lnTo>
                  <a:lnTo>
                    <a:pt x="1073034" y="99403"/>
                  </a:lnTo>
                  <a:lnTo>
                    <a:pt x="1117064" y="114929"/>
                  </a:lnTo>
                  <a:lnTo>
                    <a:pt x="1159823" y="132987"/>
                  </a:lnTo>
                  <a:lnTo>
                    <a:pt x="1201221" y="153487"/>
                  </a:lnTo>
                  <a:lnTo>
                    <a:pt x="1241168" y="176337"/>
                  </a:lnTo>
                  <a:lnTo>
                    <a:pt x="1279573" y="201449"/>
                  </a:lnTo>
                  <a:lnTo>
                    <a:pt x="1316348" y="228733"/>
                  </a:lnTo>
                  <a:lnTo>
                    <a:pt x="1351402" y="258098"/>
                  </a:lnTo>
                  <a:lnTo>
                    <a:pt x="1384645" y="289455"/>
                  </a:lnTo>
                  <a:lnTo>
                    <a:pt x="1415987" y="322713"/>
                  </a:lnTo>
                  <a:lnTo>
                    <a:pt x="1445339" y="357783"/>
                  </a:lnTo>
                  <a:lnTo>
                    <a:pt x="1472610" y="394574"/>
                  </a:lnTo>
                  <a:lnTo>
                    <a:pt x="1497710" y="432998"/>
                  </a:lnTo>
                  <a:lnTo>
                    <a:pt x="1520551" y="472963"/>
                  </a:lnTo>
                  <a:lnTo>
                    <a:pt x="1541040" y="514380"/>
                  </a:lnTo>
                  <a:lnTo>
                    <a:pt x="1559090" y="557158"/>
                  </a:lnTo>
                  <a:lnTo>
                    <a:pt x="1574609" y="601209"/>
                  </a:lnTo>
                  <a:lnTo>
                    <a:pt x="1587509" y="646442"/>
                  </a:lnTo>
                  <a:lnTo>
                    <a:pt x="1597698" y="692766"/>
                  </a:lnTo>
                  <a:lnTo>
                    <a:pt x="1605088" y="740093"/>
                  </a:lnTo>
                  <a:lnTo>
                    <a:pt x="1609587" y="788331"/>
                  </a:lnTo>
                  <a:lnTo>
                    <a:pt x="1611107" y="837392"/>
                  </a:lnTo>
                  <a:lnTo>
                    <a:pt x="1609643" y="884666"/>
                  </a:lnTo>
                  <a:lnTo>
                    <a:pt x="1605088" y="934690"/>
                  </a:lnTo>
                  <a:lnTo>
                    <a:pt x="1597698" y="982015"/>
                  </a:lnTo>
                  <a:lnTo>
                    <a:pt x="1587509" y="1028338"/>
                  </a:lnTo>
                  <a:lnTo>
                    <a:pt x="1574609" y="1073568"/>
                  </a:lnTo>
                  <a:lnTo>
                    <a:pt x="1559090" y="1117616"/>
                  </a:lnTo>
                  <a:lnTo>
                    <a:pt x="1541040" y="1160392"/>
                  </a:lnTo>
                  <a:lnTo>
                    <a:pt x="1520551" y="1201806"/>
                  </a:lnTo>
                  <a:lnTo>
                    <a:pt x="1497710" y="1241768"/>
                  </a:lnTo>
                  <a:lnTo>
                    <a:pt x="1472610" y="1280188"/>
                  </a:lnTo>
                  <a:lnTo>
                    <a:pt x="1445339" y="1316976"/>
                  </a:lnTo>
                  <a:lnTo>
                    <a:pt x="1415987" y="1352043"/>
                  </a:lnTo>
                  <a:lnTo>
                    <a:pt x="1384645" y="1385297"/>
                  </a:lnTo>
                  <a:lnTo>
                    <a:pt x="1351402" y="1416651"/>
                  </a:lnTo>
                  <a:lnTo>
                    <a:pt x="1316348" y="1446012"/>
                  </a:lnTo>
                  <a:lnTo>
                    <a:pt x="1279573" y="1473292"/>
                  </a:lnTo>
                  <a:lnTo>
                    <a:pt x="1241168" y="1498401"/>
                  </a:lnTo>
                  <a:lnTo>
                    <a:pt x="1201221" y="1521248"/>
                  </a:lnTo>
                  <a:lnTo>
                    <a:pt x="1159823" y="1541745"/>
                  </a:lnTo>
                  <a:lnTo>
                    <a:pt x="1117064" y="1559800"/>
                  </a:lnTo>
                  <a:lnTo>
                    <a:pt x="1073034" y="1575324"/>
                  </a:lnTo>
                  <a:lnTo>
                    <a:pt x="1027822" y="1588227"/>
                  </a:lnTo>
                  <a:lnTo>
                    <a:pt x="981519" y="1598420"/>
                  </a:lnTo>
                  <a:lnTo>
                    <a:pt x="934214" y="1605811"/>
                  </a:lnTo>
                  <a:lnTo>
                    <a:pt x="885997" y="1610312"/>
                  </a:lnTo>
                  <a:lnTo>
                    <a:pt x="836959" y="1611832"/>
                  </a:lnTo>
                  <a:lnTo>
                    <a:pt x="1153756" y="1611832"/>
                  </a:lnTo>
                  <a:lnTo>
                    <a:pt x="1192412" y="1594763"/>
                  </a:lnTo>
                  <a:lnTo>
                    <a:pt x="1232347" y="1574501"/>
                  </a:lnTo>
                  <a:lnTo>
                    <a:pt x="1271040" y="1552199"/>
                  </a:lnTo>
                  <a:lnTo>
                    <a:pt x="1308421" y="1527930"/>
                  </a:lnTo>
                  <a:lnTo>
                    <a:pt x="1344415" y="1501766"/>
                  </a:lnTo>
                  <a:lnTo>
                    <a:pt x="1378951" y="1473780"/>
                  </a:lnTo>
                  <a:lnTo>
                    <a:pt x="1411956" y="1444045"/>
                  </a:lnTo>
                  <a:lnTo>
                    <a:pt x="1443357" y="1412632"/>
                  </a:lnTo>
                  <a:lnTo>
                    <a:pt x="1473081" y="1379616"/>
                  </a:lnTo>
                  <a:lnTo>
                    <a:pt x="1501058" y="1345067"/>
                  </a:lnTo>
                  <a:lnTo>
                    <a:pt x="1527212" y="1309059"/>
                  </a:lnTo>
                  <a:lnTo>
                    <a:pt x="1551473" y="1271664"/>
                  </a:lnTo>
                  <a:lnTo>
                    <a:pt x="1573768" y="1232954"/>
                  </a:lnTo>
                  <a:lnTo>
                    <a:pt x="1594024" y="1193003"/>
                  </a:lnTo>
                  <a:lnTo>
                    <a:pt x="1612168" y="1151883"/>
                  </a:lnTo>
                  <a:lnTo>
                    <a:pt x="1628129" y="1109665"/>
                  </a:lnTo>
                  <a:lnTo>
                    <a:pt x="1641833" y="1066424"/>
                  </a:lnTo>
                  <a:lnTo>
                    <a:pt x="1653208" y="1022231"/>
                  </a:lnTo>
                  <a:lnTo>
                    <a:pt x="1662181" y="977158"/>
                  </a:lnTo>
                  <a:lnTo>
                    <a:pt x="1668681" y="931279"/>
                  </a:lnTo>
                  <a:lnTo>
                    <a:pt x="1672634" y="884666"/>
                  </a:lnTo>
                  <a:lnTo>
                    <a:pt x="1673967" y="837392"/>
                  </a:lnTo>
                  <a:lnTo>
                    <a:pt x="1672634" y="790117"/>
                  </a:lnTo>
                  <a:lnTo>
                    <a:pt x="1668681" y="743503"/>
                  </a:lnTo>
                  <a:lnTo>
                    <a:pt x="1662181" y="697623"/>
                  </a:lnTo>
                  <a:lnTo>
                    <a:pt x="1653208" y="652550"/>
                  </a:lnTo>
                  <a:lnTo>
                    <a:pt x="1641833" y="608355"/>
                  </a:lnTo>
                  <a:lnTo>
                    <a:pt x="1628129" y="565112"/>
                  </a:lnTo>
                  <a:lnTo>
                    <a:pt x="1612168" y="522893"/>
                  </a:lnTo>
                  <a:lnTo>
                    <a:pt x="1594024" y="481771"/>
                  </a:lnTo>
                  <a:lnTo>
                    <a:pt x="1573768" y="441817"/>
                  </a:lnTo>
                  <a:lnTo>
                    <a:pt x="1551473" y="403105"/>
                  </a:lnTo>
                  <a:lnTo>
                    <a:pt x="1527212" y="365708"/>
                  </a:lnTo>
                  <a:lnTo>
                    <a:pt x="1501058" y="329697"/>
                  </a:lnTo>
                  <a:lnTo>
                    <a:pt x="1473081" y="295146"/>
                  </a:lnTo>
                  <a:lnTo>
                    <a:pt x="1443357" y="262126"/>
                  </a:lnTo>
                  <a:lnTo>
                    <a:pt x="1411956" y="230711"/>
                  </a:lnTo>
                  <a:lnTo>
                    <a:pt x="1378951" y="200973"/>
                  </a:lnTo>
                  <a:lnTo>
                    <a:pt x="1344415" y="172985"/>
                  </a:lnTo>
                  <a:lnTo>
                    <a:pt x="1308421" y="146818"/>
                  </a:lnTo>
                  <a:lnTo>
                    <a:pt x="1271040" y="122547"/>
                  </a:lnTo>
                  <a:lnTo>
                    <a:pt x="1232347" y="100242"/>
                  </a:lnTo>
                  <a:lnTo>
                    <a:pt x="1192412" y="79977"/>
                  </a:lnTo>
                  <a:lnTo>
                    <a:pt x="1153716" y="62888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603119" y="2615693"/>
              <a:ext cx="967105" cy="967105"/>
            </a:xfrm>
            <a:custGeom>
              <a:avLst/>
              <a:gdLst/>
              <a:ahLst/>
              <a:cxnLst/>
              <a:rect l="l" t="t" r="r" b="b"/>
              <a:pathLst>
                <a:path w="967104" h="967104">
                  <a:moveTo>
                    <a:pt x="483320" y="0"/>
                  </a:moveTo>
                  <a:lnTo>
                    <a:pt x="436731" y="2210"/>
                  </a:lnTo>
                  <a:lnTo>
                    <a:pt x="391405" y="8709"/>
                  </a:lnTo>
                  <a:lnTo>
                    <a:pt x="347542" y="19293"/>
                  </a:lnTo>
                  <a:lnTo>
                    <a:pt x="305344" y="33761"/>
                  </a:lnTo>
                  <a:lnTo>
                    <a:pt x="265012" y="51912"/>
                  </a:lnTo>
                  <a:lnTo>
                    <a:pt x="226749" y="73543"/>
                  </a:lnTo>
                  <a:lnTo>
                    <a:pt x="190755" y="98453"/>
                  </a:lnTo>
                  <a:lnTo>
                    <a:pt x="157233" y="126441"/>
                  </a:lnTo>
                  <a:lnTo>
                    <a:pt x="126383" y="157305"/>
                  </a:lnTo>
                  <a:lnTo>
                    <a:pt x="98408" y="190843"/>
                  </a:lnTo>
                  <a:lnTo>
                    <a:pt x="73509" y="226853"/>
                  </a:lnTo>
                  <a:lnTo>
                    <a:pt x="51888" y="265134"/>
                  </a:lnTo>
                  <a:lnTo>
                    <a:pt x="33746" y="305484"/>
                  </a:lnTo>
                  <a:lnTo>
                    <a:pt x="19284" y="347701"/>
                  </a:lnTo>
                  <a:lnTo>
                    <a:pt x="8705" y="391584"/>
                  </a:lnTo>
                  <a:lnTo>
                    <a:pt x="2209" y="436932"/>
                  </a:lnTo>
                  <a:lnTo>
                    <a:pt x="0" y="483542"/>
                  </a:lnTo>
                  <a:lnTo>
                    <a:pt x="2209" y="530151"/>
                  </a:lnTo>
                  <a:lnTo>
                    <a:pt x="8705" y="575498"/>
                  </a:lnTo>
                  <a:lnTo>
                    <a:pt x="19284" y="619381"/>
                  </a:lnTo>
                  <a:lnTo>
                    <a:pt x="33746" y="661597"/>
                  </a:lnTo>
                  <a:lnTo>
                    <a:pt x="51888" y="701947"/>
                  </a:lnTo>
                  <a:lnTo>
                    <a:pt x="73509" y="740227"/>
                  </a:lnTo>
                  <a:lnTo>
                    <a:pt x="98408" y="776236"/>
                  </a:lnTo>
                  <a:lnTo>
                    <a:pt x="126383" y="809772"/>
                  </a:lnTo>
                  <a:lnTo>
                    <a:pt x="157233" y="840635"/>
                  </a:lnTo>
                  <a:lnTo>
                    <a:pt x="190755" y="868621"/>
                  </a:lnTo>
                  <a:lnTo>
                    <a:pt x="226749" y="893531"/>
                  </a:lnTo>
                  <a:lnTo>
                    <a:pt x="265012" y="915161"/>
                  </a:lnTo>
                  <a:lnTo>
                    <a:pt x="305344" y="933311"/>
                  </a:lnTo>
                  <a:lnTo>
                    <a:pt x="347542" y="947778"/>
                  </a:lnTo>
                  <a:lnTo>
                    <a:pt x="391405" y="958362"/>
                  </a:lnTo>
                  <a:lnTo>
                    <a:pt x="436731" y="964860"/>
                  </a:lnTo>
                  <a:lnTo>
                    <a:pt x="483320" y="967070"/>
                  </a:lnTo>
                  <a:lnTo>
                    <a:pt x="529908" y="964860"/>
                  </a:lnTo>
                  <a:lnTo>
                    <a:pt x="575234" y="958362"/>
                  </a:lnTo>
                  <a:lnTo>
                    <a:pt x="619097" y="947778"/>
                  </a:lnTo>
                  <a:lnTo>
                    <a:pt x="661294" y="933311"/>
                  </a:lnTo>
                  <a:lnTo>
                    <a:pt x="701624" y="915161"/>
                  </a:lnTo>
                  <a:lnTo>
                    <a:pt x="721047" y="904181"/>
                  </a:lnTo>
                  <a:lnTo>
                    <a:pt x="483320" y="904181"/>
                  </a:lnTo>
                  <a:lnTo>
                    <a:pt x="434354" y="901346"/>
                  </a:lnTo>
                  <a:lnTo>
                    <a:pt x="387030" y="893052"/>
                  </a:lnTo>
                  <a:lnTo>
                    <a:pt x="341666" y="879618"/>
                  </a:lnTo>
                  <a:lnTo>
                    <a:pt x="298578" y="861361"/>
                  </a:lnTo>
                  <a:lnTo>
                    <a:pt x="258085" y="838599"/>
                  </a:lnTo>
                  <a:lnTo>
                    <a:pt x="220506" y="811652"/>
                  </a:lnTo>
                  <a:lnTo>
                    <a:pt x="186156" y="780836"/>
                  </a:lnTo>
                  <a:lnTo>
                    <a:pt x="155356" y="746471"/>
                  </a:lnTo>
                  <a:lnTo>
                    <a:pt x="128422" y="708873"/>
                  </a:lnTo>
                  <a:lnTo>
                    <a:pt x="105672" y="668362"/>
                  </a:lnTo>
                  <a:lnTo>
                    <a:pt x="87424" y="625255"/>
                  </a:lnTo>
                  <a:lnTo>
                    <a:pt x="73996" y="579871"/>
                  </a:lnTo>
                  <a:lnTo>
                    <a:pt x="65707" y="532527"/>
                  </a:lnTo>
                  <a:lnTo>
                    <a:pt x="62873" y="483542"/>
                  </a:lnTo>
                  <a:lnTo>
                    <a:pt x="65707" y="434556"/>
                  </a:lnTo>
                  <a:lnTo>
                    <a:pt x="73996" y="387212"/>
                  </a:lnTo>
                  <a:lnTo>
                    <a:pt x="87424" y="341828"/>
                  </a:lnTo>
                  <a:lnTo>
                    <a:pt x="105672" y="298721"/>
                  </a:lnTo>
                  <a:lnTo>
                    <a:pt x="128422" y="258210"/>
                  </a:lnTo>
                  <a:lnTo>
                    <a:pt x="155356" y="220612"/>
                  </a:lnTo>
                  <a:lnTo>
                    <a:pt x="186156" y="186247"/>
                  </a:lnTo>
                  <a:lnTo>
                    <a:pt x="220506" y="155431"/>
                  </a:lnTo>
                  <a:lnTo>
                    <a:pt x="258085" y="128484"/>
                  </a:lnTo>
                  <a:lnTo>
                    <a:pt x="298578" y="105723"/>
                  </a:lnTo>
                  <a:lnTo>
                    <a:pt x="341666" y="87466"/>
                  </a:lnTo>
                  <a:lnTo>
                    <a:pt x="387030" y="74031"/>
                  </a:lnTo>
                  <a:lnTo>
                    <a:pt x="434354" y="65737"/>
                  </a:lnTo>
                  <a:lnTo>
                    <a:pt x="483320" y="62902"/>
                  </a:lnTo>
                  <a:lnTo>
                    <a:pt x="721064" y="62902"/>
                  </a:lnTo>
                  <a:lnTo>
                    <a:pt x="701624" y="51912"/>
                  </a:lnTo>
                  <a:lnTo>
                    <a:pt x="661294" y="33761"/>
                  </a:lnTo>
                  <a:lnTo>
                    <a:pt x="619097" y="19293"/>
                  </a:lnTo>
                  <a:lnTo>
                    <a:pt x="575234" y="8709"/>
                  </a:lnTo>
                  <a:lnTo>
                    <a:pt x="529908" y="2210"/>
                  </a:lnTo>
                  <a:lnTo>
                    <a:pt x="483320" y="0"/>
                  </a:lnTo>
                  <a:close/>
                </a:path>
                <a:path w="967104" h="967104">
                  <a:moveTo>
                    <a:pt x="721064" y="62902"/>
                  </a:moveTo>
                  <a:lnTo>
                    <a:pt x="483320" y="62902"/>
                  </a:lnTo>
                  <a:lnTo>
                    <a:pt x="532282" y="65737"/>
                  </a:lnTo>
                  <a:lnTo>
                    <a:pt x="579604" y="74031"/>
                  </a:lnTo>
                  <a:lnTo>
                    <a:pt x="624967" y="87466"/>
                  </a:lnTo>
                  <a:lnTo>
                    <a:pt x="668053" y="105723"/>
                  </a:lnTo>
                  <a:lnTo>
                    <a:pt x="708544" y="128484"/>
                  </a:lnTo>
                  <a:lnTo>
                    <a:pt x="746123" y="155431"/>
                  </a:lnTo>
                  <a:lnTo>
                    <a:pt x="780471" y="186247"/>
                  </a:lnTo>
                  <a:lnTo>
                    <a:pt x="811271" y="220612"/>
                  </a:lnTo>
                  <a:lnTo>
                    <a:pt x="838205" y="258210"/>
                  </a:lnTo>
                  <a:lnTo>
                    <a:pt x="860955" y="298721"/>
                  </a:lnTo>
                  <a:lnTo>
                    <a:pt x="879202" y="341828"/>
                  </a:lnTo>
                  <a:lnTo>
                    <a:pt x="892630" y="387212"/>
                  </a:lnTo>
                  <a:lnTo>
                    <a:pt x="900919" y="434556"/>
                  </a:lnTo>
                  <a:lnTo>
                    <a:pt x="903753" y="483542"/>
                  </a:lnTo>
                  <a:lnTo>
                    <a:pt x="900919" y="532527"/>
                  </a:lnTo>
                  <a:lnTo>
                    <a:pt x="892630" y="579871"/>
                  </a:lnTo>
                  <a:lnTo>
                    <a:pt x="879202" y="625255"/>
                  </a:lnTo>
                  <a:lnTo>
                    <a:pt x="860955" y="668362"/>
                  </a:lnTo>
                  <a:lnTo>
                    <a:pt x="838205" y="708873"/>
                  </a:lnTo>
                  <a:lnTo>
                    <a:pt x="811271" y="746471"/>
                  </a:lnTo>
                  <a:lnTo>
                    <a:pt x="780471" y="780836"/>
                  </a:lnTo>
                  <a:lnTo>
                    <a:pt x="746123" y="811652"/>
                  </a:lnTo>
                  <a:lnTo>
                    <a:pt x="708544" y="838599"/>
                  </a:lnTo>
                  <a:lnTo>
                    <a:pt x="668053" y="861361"/>
                  </a:lnTo>
                  <a:lnTo>
                    <a:pt x="624967" y="879618"/>
                  </a:lnTo>
                  <a:lnTo>
                    <a:pt x="579604" y="893052"/>
                  </a:lnTo>
                  <a:lnTo>
                    <a:pt x="532282" y="901346"/>
                  </a:lnTo>
                  <a:lnTo>
                    <a:pt x="483320" y="904181"/>
                  </a:lnTo>
                  <a:lnTo>
                    <a:pt x="721047" y="904181"/>
                  </a:lnTo>
                  <a:lnTo>
                    <a:pt x="775879" y="868621"/>
                  </a:lnTo>
                  <a:lnTo>
                    <a:pt x="809401" y="840635"/>
                  </a:lnTo>
                  <a:lnTo>
                    <a:pt x="840249" y="809772"/>
                  </a:lnTo>
                  <a:lnTo>
                    <a:pt x="868223" y="776236"/>
                  </a:lnTo>
                  <a:lnTo>
                    <a:pt x="893121" y="740227"/>
                  </a:lnTo>
                  <a:lnTo>
                    <a:pt x="914741" y="701947"/>
                  </a:lnTo>
                  <a:lnTo>
                    <a:pt x="932882" y="661597"/>
                  </a:lnTo>
                  <a:lnTo>
                    <a:pt x="947343" y="619381"/>
                  </a:lnTo>
                  <a:lnTo>
                    <a:pt x="957922" y="575498"/>
                  </a:lnTo>
                  <a:lnTo>
                    <a:pt x="964417" y="530151"/>
                  </a:lnTo>
                  <a:lnTo>
                    <a:pt x="966627" y="483542"/>
                  </a:lnTo>
                  <a:lnTo>
                    <a:pt x="964417" y="436932"/>
                  </a:lnTo>
                  <a:lnTo>
                    <a:pt x="957922" y="391584"/>
                  </a:lnTo>
                  <a:lnTo>
                    <a:pt x="947343" y="347701"/>
                  </a:lnTo>
                  <a:lnTo>
                    <a:pt x="932882" y="305484"/>
                  </a:lnTo>
                  <a:lnTo>
                    <a:pt x="914741" y="265134"/>
                  </a:lnTo>
                  <a:lnTo>
                    <a:pt x="893121" y="226853"/>
                  </a:lnTo>
                  <a:lnTo>
                    <a:pt x="868223" y="190843"/>
                  </a:lnTo>
                  <a:lnTo>
                    <a:pt x="840249" y="157305"/>
                  </a:lnTo>
                  <a:lnTo>
                    <a:pt x="809401" y="126441"/>
                  </a:lnTo>
                  <a:lnTo>
                    <a:pt x="775879" y="98453"/>
                  </a:lnTo>
                  <a:lnTo>
                    <a:pt x="739887" y="73543"/>
                  </a:lnTo>
                  <a:lnTo>
                    <a:pt x="721064" y="62902"/>
                  </a:lnTo>
                  <a:close/>
                </a:path>
              </a:pathLst>
            </a:custGeom>
            <a:solidFill>
              <a:srgbClr val="8B8B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979157" y="2459482"/>
            <a:ext cx="4363085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indent="-17081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3515" algn="l"/>
              </a:tabLst>
            </a:pP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Organizes</a:t>
            </a:r>
            <a:r>
              <a:rPr sz="1500" spc="-2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a</a:t>
            </a:r>
            <a:r>
              <a:rPr sz="1500" spc="-2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child’s</a:t>
            </a:r>
            <a:r>
              <a:rPr sz="1500" spc="-2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spc="-10" dirty="0">
                <a:solidFill>
                  <a:srgbClr val="3E3E3E"/>
                </a:solidFill>
                <a:latin typeface="CVS Health Sans"/>
                <a:cs typeface="CVS Health Sans"/>
              </a:rPr>
              <a:t>history</a:t>
            </a:r>
            <a:endParaRPr sz="1500">
              <a:latin typeface="CVS Health Sans"/>
              <a:cs typeface="CVS Health Sans"/>
            </a:endParaRPr>
          </a:p>
          <a:p>
            <a:pPr marL="183515" indent="-17081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83515" algn="l"/>
              </a:tabLst>
            </a:pP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Both</a:t>
            </a:r>
            <a:r>
              <a:rPr sz="1500" spc="-2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trauma</a:t>
            </a:r>
            <a:r>
              <a:rPr sz="1500" spc="-2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and</a:t>
            </a:r>
            <a:r>
              <a:rPr sz="1500" spc="-2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relationships</a:t>
            </a:r>
            <a:r>
              <a:rPr sz="1500" spc="-2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have</a:t>
            </a:r>
            <a:r>
              <a:rPr sz="1500" spc="-3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impact</a:t>
            </a:r>
            <a:r>
              <a:rPr sz="1500" spc="-2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spc="-25" dirty="0">
                <a:solidFill>
                  <a:srgbClr val="3E3E3E"/>
                </a:solidFill>
                <a:latin typeface="CVS Health Sans"/>
                <a:cs typeface="CVS Health Sans"/>
              </a:rPr>
              <a:t>on</a:t>
            </a:r>
            <a:endParaRPr sz="1500">
              <a:latin typeface="CVS Health Sans"/>
              <a:cs typeface="CVS Health Sans"/>
            </a:endParaRPr>
          </a:p>
          <a:p>
            <a:pPr marL="184785">
              <a:lnSpc>
                <a:spcPct val="100000"/>
              </a:lnSpc>
            </a:pP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a</a:t>
            </a:r>
            <a:r>
              <a:rPr sz="1500" spc="-2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child’s</a:t>
            </a:r>
            <a:r>
              <a:rPr sz="1500" spc="-1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body</a:t>
            </a:r>
            <a:r>
              <a:rPr sz="1500" spc="-1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and</a:t>
            </a:r>
            <a:r>
              <a:rPr sz="1500" spc="-1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spc="-10" dirty="0">
                <a:solidFill>
                  <a:srgbClr val="3E3E3E"/>
                </a:solidFill>
                <a:latin typeface="CVS Health Sans"/>
                <a:cs typeface="CVS Health Sans"/>
              </a:rPr>
              <a:t>brain</a:t>
            </a:r>
            <a:endParaRPr sz="1500">
              <a:latin typeface="CVS Health Sans"/>
              <a:cs typeface="CVS Health Sans"/>
            </a:endParaRPr>
          </a:p>
          <a:p>
            <a:pPr marL="183515" indent="-17081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83515" algn="l"/>
              </a:tabLst>
            </a:pP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This</a:t>
            </a:r>
            <a:r>
              <a:rPr sz="1500" spc="-1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begins</a:t>
            </a:r>
            <a:r>
              <a:rPr sz="1500" spc="-2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in</a:t>
            </a:r>
            <a:r>
              <a:rPr sz="1500" spc="-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utero</a:t>
            </a:r>
            <a:r>
              <a:rPr sz="1500" spc="-3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and</a:t>
            </a:r>
            <a:r>
              <a:rPr sz="1500" spc="-1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has</a:t>
            </a:r>
            <a:r>
              <a:rPr sz="1500" spc="-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long</a:t>
            </a:r>
            <a:r>
              <a:rPr sz="1500" spc="-1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lasting</a:t>
            </a:r>
            <a:r>
              <a:rPr sz="1500" spc="-1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spc="-10" dirty="0">
                <a:solidFill>
                  <a:srgbClr val="3E3E3E"/>
                </a:solidFill>
                <a:latin typeface="CVS Health Sans"/>
                <a:cs typeface="CVS Health Sans"/>
              </a:rPr>
              <a:t>effects</a:t>
            </a:r>
            <a:endParaRPr sz="1500">
              <a:latin typeface="CVS Health Sans"/>
              <a:cs typeface="CVS Health Sans"/>
            </a:endParaRPr>
          </a:p>
          <a:p>
            <a:pPr marL="183515" indent="-170815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183515" algn="l"/>
              </a:tabLst>
            </a:pP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Brain</a:t>
            </a:r>
            <a:r>
              <a:rPr sz="1500" spc="-1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development</a:t>
            </a:r>
            <a:r>
              <a:rPr sz="1500" spc="-3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and</a:t>
            </a:r>
            <a:r>
              <a:rPr sz="1500" spc="-1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effect</a:t>
            </a:r>
            <a:r>
              <a:rPr sz="1500" spc="-3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of</a:t>
            </a:r>
            <a:r>
              <a:rPr sz="1500" spc="-2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spc="-10" dirty="0">
                <a:solidFill>
                  <a:srgbClr val="3E3E3E"/>
                </a:solidFill>
                <a:latin typeface="CVS Health Sans"/>
                <a:cs typeface="CVS Health Sans"/>
              </a:rPr>
              <a:t>trauma</a:t>
            </a:r>
            <a:endParaRPr sz="1500">
              <a:latin typeface="CVS Health Sans"/>
              <a:cs typeface="CVS Health San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35"/>
              </a:lnSpc>
            </a:pPr>
            <a:fld id="{81D60167-4931-47E6-BA6A-407CBD079E47}" type="slidenum">
              <a:rPr sz="1000" b="0" spc="-25" dirty="0">
                <a:latin typeface="CVS Health Sans Medium"/>
                <a:cs typeface="CVS Health Sans Medium"/>
              </a:rPr>
              <a:t>10</a:t>
            </a:fld>
            <a:endParaRPr sz="1000">
              <a:latin typeface="CVS Health Sans Medium"/>
              <a:cs typeface="CVS Health Sans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6836" y="6437203"/>
            <a:ext cx="222313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©2026</a:t>
            </a:r>
            <a:r>
              <a:rPr sz="800" spc="-1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Aetna</a:t>
            </a:r>
            <a:r>
              <a:rPr sz="800" spc="-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Inc.</a:t>
            </a:r>
            <a:r>
              <a:rPr sz="800" spc="2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spc="-10" dirty="0">
                <a:solidFill>
                  <a:srgbClr val="3E3E3E"/>
                </a:solidFill>
                <a:latin typeface="CVS Health Sans"/>
                <a:cs typeface="CVS Health Sans"/>
              </a:rPr>
              <a:t>Confidential </a:t>
            </a: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and</a:t>
            </a:r>
            <a:r>
              <a:rPr sz="800" spc="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spc="-10" dirty="0">
                <a:solidFill>
                  <a:srgbClr val="3E3E3E"/>
                </a:solidFill>
                <a:latin typeface="CVS Health Sans"/>
                <a:cs typeface="CVS Health Sans"/>
              </a:rPr>
              <a:t>proprietary.</a:t>
            </a:r>
            <a:endParaRPr sz="800">
              <a:latin typeface="CVS Health Sans"/>
              <a:cs typeface="CVS Health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The</a:t>
            </a:r>
            <a:r>
              <a:rPr sz="3200" spc="-20" dirty="0"/>
              <a:t> </a:t>
            </a:r>
            <a:r>
              <a:rPr sz="3200" dirty="0"/>
              <a:t>3</a:t>
            </a:r>
            <a:r>
              <a:rPr sz="3200" spc="-35" dirty="0"/>
              <a:t> </a:t>
            </a:r>
            <a:r>
              <a:rPr sz="3200" dirty="0"/>
              <a:t>R’s</a:t>
            </a:r>
            <a:r>
              <a:rPr sz="3200" spc="-20" dirty="0"/>
              <a:t> </a:t>
            </a:r>
            <a:r>
              <a:rPr sz="3200" spc="-10" dirty="0"/>
              <a:t>Framework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8114" y="1361376"/>
            <a:ext cx="5406961" cy="444440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57371" y="2501595"/>
            <a:ext cx="134620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CVS Health Sans"/>
                <a:cs typeface="CVS Health Sans"/>
              </a:rPr>
              <a:t>Regulation</a:t>
            </a:r>
            <a:endParaRPr sz="2100">
              <a:latin typeface="CVS Health Sans"/>
              <a:cs typeface="CVS Health San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35"/>
              </a:lnSpc>
            </a:pPr>
            <a:fld id="{81D60167-4931-47E6-BA6A-407CBD079E47}" type="slidenum">
              <a:rPr sz="1000" b="0" spc="-25" dirty="0">
                <a:latin typeface="CVS Health Sans Medium"/>
                <a:cs typeface="CVS Health Sans Medium"/>
              </a:rPr>
              <a:t>11</a:t>
            </a:fld>
            <a:endParaRPr sz="1000">
              <a:latin typeface="CVS Health Sans Medium"/>
              <a:cs typeface="CVS Health Sans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6836" y="6437203"/>
            <a:ext cx="222313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©2026</a:t>
            </a:r>
            <a:r>
              <a:rPr sz="800" spc="-1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Aetna</a:t>
            </a:r>
            <a:r>
              <a:rPr sz="800" spc="-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Inc.</a:t>
            </a:r>
            <a:r>
              <a:rPr sz="800" spc="2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spc="-10" dirty="0">
                <a:solidFill>
                  <a:srgbClr val="3E3E3E"/>
                </a:solidFill>
                <a:latin typeface="CVS Health Sans"/>
                <a:cs typeface="CVS Health Sans"/>
              </a:rPr>
              <a:t>Confidential </a:t>
            </a: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and</a:t>
            </a:r>
            <a:r>
              <a:rPr sz="800" spc="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spc="-10" dirty="0">
                <a:solidFill>
                  <a:srgbClr val="3E3E3E"/>
                </a:solidFill>
                <a:latin typeface="CVS Health Sans"/>
                <a:cs typeface="CVS Health Sans"/>
              </a:rPr>
              <a:t>proprietary.</a:t>
            </a:r>
            <a:endParaRPr sz="800">
              <a:latin typeface="CVS Health Sans"/>
              <a:cs typeface="CVS Health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67046" y="4278833"/>
            <a:ext cx="1669414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CVS Health Sans"/>
                <a:cs typeface="CVS Health Sans"/>
              </a:rPr>
              <a:t>Relationships</a:t>
            </a:r>
            <a:endParaRPr sz="2100">
              <a:latin typeface="CVS Health Sans"/>
              <a:cs typeface="CVS Health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19061" y="2501595"/>
            <a:ext cx="1106170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latin typeface="CVS Health Sans"/>
                <a:cs typeface="CVS Health Sans"/>
              </a:rPr>
              <a:t>Rewards</a:t>
            </a:r>
            <a:endParaRPr sz="2100">
              <a:latin typeface="CVS Health Sans"/>
              <a:cs typeface="CVS Health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63747" y="2418509"/>
            <a:ext cx="6246504" cy="308976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5083" y="571245"/>
            <a:ext cx="9262110" cy="1688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3E3E3E"/>
                </a:solidFill>
                <a:latin typeface="CVS Health Sans"/>
                <a:cs typeface="CVS Health Sans"/>
              </a:rPr>
              <a:t>Understanding</a:t>
            </a:r>
            <a:r>
              <a:rPr sz="3200" b="1" spc="-4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3200" b="1" dirty="0">
                <a:solidFill>
                  <a:srgbClr val="3E3E3E"/>
                </a:solidFill>
                <a:latin typeface="CVS Health Sans"/>
                <a:cs typeface="CVS Health Sans"/>
              </a:rPr>
              <a:t>Implicit</a:t>
            </a:r>
            <a:r>
              <a:rPr sz="3200" b="1" spc="-3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3200" b="1" dirty="0">
                <a:solidFill>
                  <a:srgbClr val="3E3E3E"/>
                </a:solidFill>
                <a:latin typeface="CVS Health Sans"/>
                <a:cs typeface="CVS Health Sans"/>
              </a:rPr>
              <a:t>and</a:t>
            </a:r>
            <a:r>
              <a:rPr sz="3200" b="1" spc="-1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3200" b="1" dirty="0">
                <a:solidFill>
                  <a:srgbClr val="3E3E3E"/>
                </a:solidFill>
                <a:latin typeface="CVS Health Sans"/>
                <a:cs typeface="CVS Health Sans"/>
              </a:rPr>
              <a:t>Explicit</a:t>
            </a:r>
            <a:r>
              <a:rPr sz="3200" b="1" spc="-20" dirty="0">
                <a:solidFill>
                  <a:srgbClr val="3E3E3E"/>
                </a:solidFill>
                <a:latin typeface="CVS Health Sans"/>
                <a:cs typeface="CVS Health Sans"/>
              </a:rPr>
              <a:t> Bias</a:t>
            </a:r>
            <a:endParaRPr sz="3200">
              <a:latin typeface="CVS Health Sans"/>
              <a:cs typeface="CVS Health Sans"/>
            </a:endParaRPr>
          </a:p>
          <a:p>
            <a:pPr>
              <a:lnSpc>
                <a:spcPct val="100000"/>
              </a:lnSpc>
              <a:spcBef>
                <a:spcPts val="1270"/>
              </a:spcBef>
            </a:pPr>
            <a:endParaRPr sz="3200">
              <a:latin typeface="CVS Health Sans"/>
              <a:cs typeface="CVS Health Sans"/>
            </a:endParaRPr>
          </a:p>
          <a:p>
            <a:pPr marL="1666239">
              <a:lnSpc>
                <a:spcPct val="100000"/>
              </a:lnSpc>
              <a:spcBef>
                <a:spcPts val="5"/>
              </a:spcBef>
            </a:pPr>
            <a:r>
              <a:rPr sz="3200" b="1" dirty="0">
                <a:solidFill>
                  <a:srgbClr val="3E3E3E"/>
                </a:solidFill>
                <a:latin typeface="CVS Health Sans"/>
                <a:cs typeface="CVS Health Sans"/>
              </a:rPr>
              <a:t>Write</a:t>
            </a:r>
            <a:r>
              <a:rPr sz="3200" b="1" spc="-3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3200" b="1" dirty="0">
                <a:solidFill>
                  <a:srgbClr val="3E3E3E"/>
                </a:solidFill>
                <a:latin typeface="CVS Health Sans"/>
                <a:cs typeface="CVS Health Sans"/>
              </a:rPr>
              <a:t>down</a:t>
            </a:r>
            <a:r>
              <a:rPr sz="3200" b="1" spc="-5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3200" b="1" dirty="0">
                <a:solidFill>
                  <a:srgbClr val="3E3E3E"/>
                </a:solidFill>
                <a:latin typeface="CVS Health Sans"/>
                <a:cs typeface="CVS Health Sans"/>
              </a:rPr>
              <a:t>three</a:t>
            </a:r>
            <a:r>
              <a:rPr sz="3200" b="1" spc="-2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3200" b="1" dirty="0">
                <a:solidFill>
                  <a:srgbClr val="3E3E3E"/>
                </a:solidFill>
                <a:latin typeface="CVS Health Sans"/>
                <a:cs typeface="CVS Health Sans"/>
              </a:rPr>
              <a:t>biases</a:t>
            </a:r>
            <a:r>
              <a:rPr sz="3200" b="1" spc="-4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3200" b="1" dirty="0">
                <a:solidFill>
                  <a:srgbClr val="3E3E3E"/>
                </a:solidFill>
                <a:latin typeface="CVS Health Sans"/>
                <a:cs typeface="CVS Health Sans"/>
              </a:rPr>
              <a:t>that</a:t>
            </a:r>
            <a:r>
              <a:rPr sz="3200" b="1" spc="-3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3200" b="1" dirty="0">
                <a:solidFill>
                  <a:srgbClr val="3E3E3E"/>
                </a:solidFill>
                <a:latin typeface="CVS Health Sans"/>
                <a:cs typeface="CVS Health Sans"/>
              </a:rPr>
              <a:t>you</a:t>
            </a:r>
            <a:r>
              <a:rPr sz="3200" b="1" spc="-4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3200" b="1" spc="-10" dirty="0">
                <a:solidFill>
                  <a:srgbClr val="3E3E3E"/>
                </a:solidFill>
                <a:latin typeface="CVS Health Sans"/>
                <a:cs typeface="CVS Health Sans"/>
              </a:rPr>
              <a:t>hold.</a:t>
            </a:r>
            <a:endParaRPr sz="3200">
              <a:latin typeface="CVS Health Sans"/>
              <a:cs typeface="CVS Health San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35"/>
              </a:lnSpc>
            </a:pPr>
            <a:fld id="{81D60167-4931-47E6-BA6A-407CBD079E47}" type="slidenum">
              <a:rPr sz="1000" b="0" spc="-25" dirty="0">
                <a:latin typeface="CVS Health Sans Medium"/>
                <a:cs typeface="CVS Health Sans Medium"/>
              </a:rPr>
              <a:t>12</a:t>
            </a:fld>
            <a:endParaRPr sz="1000">
              <a:latin typeface="CVS Health Sans Medium"/>
              <a:cs typeface="CVS Health Sans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6836" y="6437203"/>
            <a:ext cx="222313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©2026</a:t>
            </a:r>
            <a:r>
              <a:rPr sz="800" spc="-1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Aetna</a:t>
            </a:r>
            <a:r>
              <a:rPr sz="800" spc="-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Inc.</a:t>
            </a:r>
            <a:r>
              <a:rPr sz="800" spc="2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spc="-10" dirty="0">
                <a:solidFill>
                  <a:srgbClr val="3E3E3E"/>
                </a:solidFill>
                <a:latin typeface="CVS Health Sans"/>
                <a:cs typeface="CVS Health Sans"/>
              </a:rPr>
              <a:t>Confidential </a:t>
            </a: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and</a:t>
            </a:r>
            <a:r>
              <a:rPr sz="800" spc="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spc="-10" dirty="0">
                <a:solidFill>
                  <a:srgbClr val="3E3E3E"/>
                </a:solidFill>
                <a:latin typeface="CVS Health Sans"/>
                <a:cs typeface="CVS Health Sans"/>
              </a:rPr>
              <a:t>proprietary.</a:t>
            </a:r>
            <a:endParaRPr sz="800">
              <a:latin typeface="CVS Health Sans"/>
              <a:cs typeface="CVS Health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1455" y="3134944"/>
            <a:ext cx="241490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3E3E3E"/>
                </a:solidFill>
                <a:latin typeface="CVS Health Sans"/>
                <a:cs typeface="CVS Health Sans"/>
              </a:rPr>
              <a:t>Perspective</a:t>
            </a:r>
            <a:endParaRPr sz="3200">
              <a:latin typeface="CVS Health Sans"/>
              <a:cs typeface="CVS Health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08371" y="716280"/>
            <a:ext cx="5175885" cy="1737995"/>
          </a:xfrm>
          <a:custGeom>
            <a:avLst/>
            <a:gdLst/>
            <a:ahLst/>
            <a:cxnLst/>
            <a:rect l="l" t="t" r="r" b="b"/>
            <a:pathLst>
              <a:path w="5175884" h="1737995">
                <a:moveTo>
                  <a:pt x="4885817" y="0"/>
                </a:moveTo>
                <a:lnTo>
                  <a:pt x="289687" y="0"/>
                </a:lnTo>
                <a:lnTo>
                  <a:pt x="242690" y="3790"/>
                </a:lnTo>
                <a:lnTo>
                  <a:pt x="198111" y="14764"/>
                </a:lnTo>
                <a:lnTo>
                  <a:pt x="156545" y="32325"/>
                </a:lnTo>
                <a:lnTo>
                  <a:pt x="118588" y="55875"/>
                </a:lnTo>
                <a:lnTo>
                  <a:pt x="84836" y="84820"/>
                </a:lnTo>
                <a:lnTo>
                  <a:pt x="55884" y="118561"/>
                </a:lnTo>
                <a:lnTo>
                  <a:pt x="32328" y="156502"/>
                </a:lnTo>
                <a:lnTo>
                  <a:pt x="14765" y="198046"/>
                </a:lnTo>
                <a:lnTo>
                  <a:pt x="3790" y="242598"/>
                </a:lnTo>
                <a:lnTo>
                  <a:pt x="0" y="289560"/>
                </a:lnTo>
                <a:lnTo>
                  <a:pt x="0" y="1447927"/>
                </a:lnTo>
                <a:lnTo>
                  <a:pt x="3790" y="1494888"/>
                </a:lnTo>
                <a:lnTo>
                  <a:pt x="14765" y="1539440"/>
                </a:lnTo>
                <a:lnTo>
                  <a:pt x="32328" y="1580984"/>
                </a:lnTo>
                <a:lnTo>
                  <a:pt x="55884" y="1618925"/>
                </a:lnTo>
                <a:lnTo>
                  <a:pt x="84835" y="1652666"/>
                </a:lnTo>
                <a:lnTo>
                  <a:pt x="118588" y="1681611"/>
                </a:lnTo>
                <a:lnTo>
                  <a:pt x="156545" y="1705161"/>
                </a:lnTo>
                <a:lnTo>
                  <a:pt x="198111" y="1722722"/>
                </a:lnTo>
                <a:lnTo>
                  <a:pt x="242690" y="1733696"/>
                </a:lnTo>
                <a:lnTo>
                  <a:pt x="289687" y="1737487"/>
                </a:lnTo>
                <a:lnTo>
                  <a:pt x="4885817" y="1737487"/>
                </a:lnTo>
                <a:lnTo>
                  <a:pt x="4932809" y="1733696"/>
                </a:lnTo>
                <a:lnTo>
                  <a:pt x="4977378" y="1722722"/>
                </a:lnTo>
                <a:lnTo>
                  <a:pt x="5018930" y="1705161"/>
                </a:lnTo>
                <a:lnTo>
                  <a:pt x="5056870" y="1681611"/>
                </a:lnTo>
                <a:lnTo>
                  <a:pt x="5090604" y="1652666"/>
                </a:lnTo>
                <a:lnTo>
                  <a:pt x="5119537" y="1618925"/>
                </a:lnTo>
                <a:lnTo>
                  <a:pt x="5143075" y="1580984"/>
                </a:lnTo>
                <a:lnTo>
                  <a:pt x="5160624" y="1539440"/>
                </a:lnTo>
                <a:lnTo>
                  <a:pt x="5171589" y="1494888"/>
                </a:lnTo>
                <a:lnTo>
                  <a:pt x="5175377" y="1447927"/>
                </a:lnTo>
                <a:lnTo>
                  <a:pt x="5175377" y="289560"/>
                </a:lnTo>
                <a:lnTo>
                  <a:pt x="5171589" y="242598"/>
                </a:lnTo>
                <a:lnTo>
                  <a:pt x="5160624" y="198046"/>
                </a:lnTo>
                <a:lnTo>
                  <a:pt x="5143075" y="156502"/>
                </a:lnTo>
                <a:lnTo>
                  <a:pt x="5119537" y="118561"/>
                </a:lnTo>
                <a:lnTo>
                  <a:pt x="5090604" y="84820"/>
                </a:lnTo>
                <a:lnTo>
                  <a:pt x="5056870" y="55875"/>
                </a:lnTo>
                <a:lnTo>
                  <a:pt x="5018930" y="32325"/>
                </a:lnTo>
                <a:lnTo>
                  <a:pt x="4977378" y="14764"/>
                </a:lnTo>
                <a:lnTo>
                  <a:pt x="4932809" y="3790"/>
                </a:lnTo>
                <a:lnTo>
                  <a:pt x="4885817" y="0"/>
                </a:lnTo>
                <a:close/>
              </a:path>
            </a:pathLst>
          </a:custGeom>
          <a:solidFill>
            <a:srgbClr val="7C3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5195442" y="1093089"/>
            <a:ext cx="4706620" cy="92456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>
              <a:lnSpc>
                <a:spcPts val="3479"/>
              </a:lnSpc>
              <a:spcBef>
                <a:spcPts val="315"/>
              </a:spcBef>
            </a:pPr>
            <a:r>
              <a:rPr sz="3000" b="0" dirty="0">
                <a:solidFill>
                  <a:srgbClr val="FFFFFF"/>
                </a:solidFill>
                <a:latin typeface="CVS Health Sans"/>
                <a:cs typeface="CVS Health Sans"/>
              </a:rPr>
              <a:t>Court</a:t>
            </a:r>
            <a:r>
              <a:rPr sz="3000" b="0" spc="-4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3000" b="0" dirty="0">
                <a:solidFill>
                  <a:srgbClr val="FFFFFF"/>
                </a:solidFill>
                <a:latin typeface="CVS Health Sans"/>
                <a:cs typeface="CVS Health Sans"/>
              </a:rPr>
              <a:t>can</a:t>
            </a:r>
            <a:r>
              <a:rPr sz="3000" b="0" spc="-3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3000" b="0" dirty="0">
                <a:solidFill>
                  <a:srgbClr val="FFFFFF"/>
                </a:solidFill>
                <a:latin typeface="CVS Health Sans"/>
                <a:cs typeface="CVS Health Sans"/>
              </a:rPr>
              <a:t>be</a:t>
            </a:r>
            <a:r>
              <a:rPr sz="3000" b="0" spc="-2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3000" b="0" spc="-10" dirty="0">
                <a:solidFill>
                  <a:srgbClr val="FFFFFF"/>
                </a:solidFill>
                <a:latin typeface="CVS Health Sans"/>
                <a:cs typeface="CVS Health Sans"/>
              </a:rPr>
              <a:t>frightening—</a:t>
            </a:r>
            <a:r>
              <a:rPr sz="3000" b="0" dirty="0">
                <a:solidFill>
                  <a:srgbClr val="FFFFFF"/>
                </a:solidFill>
                <a:latin typeface="CVS Health Sans"/>
                <a:cs typeface="CVS Health Sans"/>
              </a:rPr>
              <a:t>especially</a:t>
            </a:r>
            <a:r>
              <a:rPr sz="3000" b="0" spc="-13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3000" b="0" dirty="0">
                <a:solidFill>
                  <a:srgbClr val="FFFFFF"/>
                </a:solidFill>
                <a:latin typeface="CVS Health Sans"/>
                <a:cs typeface="CVS Health Sans"/>
              </a:rPr>
              <a:t>for</a:t>
            </a:r>
            <a:r>
              <a:rPr sz="3000" b="0" spc="-8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3000" b="0" spc="-10" dirty="0">
                <a:solidFill>
                  <a:srgbClr val="FFFFFF"/>
                </a:solidFill>
                <a:latin typeface="CVS Health Sans"/>
                <a:cs typeface="CVS Health Sans"/>
              </a:rPr>
              <a:t>children</a:t>
            </a:r>
            <a:endParaRPr sz="3000">
              <a:latin typeface="CVS Health Sans"/>
              <a:cs typeface="CVS Health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08371" y="2540126"/>
            <a:ext cx="5175885" cy="1737995"/>
          </a:xfrm>
          <a:custGeom>
            <a:avLst/>
            <a:gdLst/>
            <a:ahLst/>
            <a:cxnLst/>
            <a:rect l="l" t="t" r="r" b="b"/>
            <a:pathLst>
              <a:path w="5175884" h="1737995">
                <a:moveTo>
                  <a:pt x="4885817" y="0"/>
                </a:moveTo>
                <a:lnTo>
                  <a:pt x="289687" y="0"/>
                </a:lnTo>
                <a:lnTo>
                  <a:pt x="242690" y="3790"/>
                </a:lnTo>
                <a:lnTo>
                  <a:pt x="198111" y="14764"/>
                </a:lnTo>
                <a:lnTo>
                  <a:pt x="156545" y="32325"/>
                </a:lnTo>
                <a:lnTo>
                  <a:pt x="118588" y="55875"/>
                </a:lnTo>
                <a:lnTo>
                  <a:pt x="84836" y="84820"/>
                </a:lnTo>
                <a:lnTo>
                  <a:pt x="55884" y="118561"/>
                </a:lnTo>
                <a:lnTo>
                  <a:pt x="32328" y="156502"/>
                </a:lnTo>
                <a:lnTo>
                  <a:pt x="14765" y="198046"/>
                </a:lnTo>
                <a:lnTo>
                  <a:pt x="3790" y="242598"/>
                </a:lnTo>
                <a:lnTo>
                  <a:pt x="0" y="289560"/>
                </a:lnTo>
                <a:lnTo>
                  <a:pt x="0" y="1447927"/>
                </a:lnTo>
                <a:lnTo>
                  <a:pt x="3790" y="1494888"/>
                </a:lnTo>
                <a:lnTo>
                  <a:pt x="14765" y="1539440"/>
                </a:lnTo>
                <a:lnTo>
                  <a:pt x="32328" y="1580984"/>
                </a:lnTo>
                <a:lnTo>
                  <a:pt x="55884" y="1618925"/>
                </a:lnTo>
                <a:lnTo>
                  <a:pt x="84835" y="1652666"/>
                </a:lnTo>
                <a:lnTo>
                  <a:pt x="118588" y="1681611"/>
                </a:lnTo>
                <a:lnTo>
                  <a:pt x="156545" y="1705161"/>
                </a:lnTo>
                <a:lnTo>
                  <a:pt x="198111" y="1722722"/>
                </a:lnTo>
                <a:lnTo>
                  <a:pt x="242690" y="1733696"/>
                </a:lnTo>
                <a:lnTo>
                  <a:pt x="289687" y="1737487"/>
                </a:lnTo>
                <a:lnTo>
                  <a:pt x="4885817" y="1737487"/>
                </a:lnTo>
                <a:lnTo>
                  <a:pt x="4932809" y="1733696"/>
                </a:lnTo>
                <a:lnTo>
                  <a:pt x="4977378" y="1722722"/>
                </a:lnTo>
                <a:lnTo>
                  <a:pt x="5018930" y="1705161"/>
                </a:lnTo>
                <a:lnTo>
                  <a:pt x="5056870" y="1681611"/>
                </a:lnTo>
                <a:lnTo>
                  <a:pt x="5090604" y="1652666"/>
                </a:lnTo>
                <a:lnTo>
                  <a:pt x="5119537" y="1618925"/>
                </a:lnTo>
                <a:lnTo>
                  <a:pt x="5143075" y="1580984"/>
                </a:lnTo>
                <a:lnTo>
                  <a:pt x="5160624" y="1539440"/>
                </a:lnTo>
                <a:lnTo>
                  <a:pt x="5171589" y="1494888"/>
                </a:lnTo>
                <a:lnTo>
                  <a:pt x="5175377" y="1447927"/>
                </a:lnTo>
                <a:lnTo>
                  <a:pt x="5175377" y="289560"/>
                </a:lnTo>
                <a:lnTo>
                  <a:pt x="5171589" y="242598"/>
                </a:lnTo>
                <a:lnTo>
                  <a:pt x="5160624" y="198046"/>
                </a:lnTo>
                <a:lnTo>
                  <a:pt x="5143075" y="156502"/>
                </a:lnTo>
                <a:lnTo>
                  <a:pt x="5119537" y="118561"/>
                </a:lnTo>
                <a:lnTo>
                  <a:pt x="5090604" y="84820"/>
                </a:lnTo>
                <a:lnTo>
                  <a:pt x="5056870" y="55875"/>
                </a:lnTo>
                <a:lnTo>
                  <a:pt x="5018930" y="32325"/>
                </a:lnTo>
                <a:lnTo>
                  <a:pt x="4977378" y="14764"/>
                </a:lnTo>
                <a:lnTo>
                  <a:pt x="4932809" y="3790"/>
                </a:lnTo>
                <a:lnTo>
                  <a:pt x="4885817" y="0"/>
                </a:lnTo>
                <a:close/>
              </a:path>
            </a:pathLst>
          </a:custGeom>
          <a:solidFill>
            <a:srgbClr val="9A5F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195442" y="2695702"/>
            <a:ext cx="4055745" cy="136842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ct val="96800"/>
              </a:lnSpc>
              <a:spcBef>
                <a:spcPts val="215"/>
              </a:spcBef>
            </a:pPr>
            <a:r>
              <a:rPr sz="3000" spc="-10" dirty="0">
                <a:solidFill>
                  <a:srgbClr val="FFFFFF"/>
                </a:solidFill>
                <a:latin typeface="CVS Health Sans"/>
                <a:cs typeface="CVS Health Sans"/>
              </a:rPr>
              <a:t>Trauma</a:t>
            </a:r>
            <a:r>
              <a:rPr sz="3000" spc="-12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3000" dirty="0">
                <a:solidFill>
                  <a:srgbClr val="FFFFFF"/>
                </a:solidFill>
                <a:latin typeface="CVS Health Sans"/>
                <a:cs typeface="CVS Health Sans"/>
              </a:rPr>
              <a:t>may</a:t>
            </a:r>
            <a:r>
              <a:rPr sz="3000" spc="-10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3000" dirty="0">
                <a:solidFill>
                  <a:srgbClr val="FFFFFF"/>
                </a:solidFill>
                <a:latin typeface="CVS Health Sans"/>
                <a:cs typeface="CVS Health Sans"/>
              </a:rPr>
              <a:t>appear</a:t>
            </a:r>
            <a:r>
              <a:rPr sz="3000" spc="-12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CVS Health Sans"/>
                <a:cs typeface="CVS Health Sans"/>
              </a:rPr>
              <a:t>as </a:t>
            </a:r>
            <a:r>
              <a:rPr sz="3000" spc="-10" dirty="0">
                <a:solidFill>
                  <a:srgbClr val="FFFFFF"/>
                </a:solidFill>
                <a:latin typeface="CVS Health Sans"/>
                <a:cs typeface="CVS Health Sans"/>
              </a:rPr>
              <a:t>anger,</a:t>
            </a:r>
            <a:r>
              <a:rPr sz="3000" spc="-9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3000" dirty="0">
                <a:solidFill>
                  <a:srgbClr val="FFFFFF"/>
                </a:solidFill>
                <a:latin typeface="CVS Health Sans"/>
                <a:cs typeface="CVS Health Sans"/>
              </a:rPr>
              <a:t>silence,</a:t>
            </a:r>
            <a:r>
              <a:rPr sz="3000" spc="-9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CVS Health Sans"/>
                <a:cs typeface="CVS Health Sans"/>
              </a:rPr>
              <a:t>or </a:t>
            </a:r>
            <a:r>
              <a:rPr sz="3000" spc="-10" dirty="0">
                <a:solidFill>
                  <a:srgbClr val="FFFFFF"/>
                </a:solidFill>
                <a:latin typeface="CVS Health Sans"/>
                <a:cs typeface="CVS Health Sans"/>
              </a:rPr>
              <a:t>confusion</a:t>
            </a:r>
            <a:endParaRPr sz="3000">
              <a:latin typeface="CVS Health Sans"/>
              <a:cs typeface="CVS Health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008371" y="4363973"/>
            <a:ext cx="5175885" cy="1737995"/>
          </a:xfrm>
          <a:custGeom>
            <a:avLst/>
            <a:gdLst/>
            <a:ahLst/>
            <a:cxnLst/>
            <a:rect l="l" t="t" r="r" b="b"/>
            <a:pathLst>
              <a:path w="5175884" h="1737995">
                <a:moveTo>
                  <a:pt x="4885817" y="0"/>
                </a:moveTo>
                <a:lnTo>
                  <a:pt x="289687" y="0"/>
                </a:lnTo>
                <a:lnTo>
                  <a:pt x="242690" y="3790"/>
                </a:lnTo>
                <a:lnTo>
                  <a:pt x="198111" y="14765"/>
                </a:lnTo>
                <a:lnTo>
                  <a:pt x="156545" y="32328"/>
                </a:lnTo>
                <a:lnTo>
                  <a:pt x="118588" y="55884"/>
                </a:lnTo>
                <a:lnTo>
                  <a:pt x="84836" y="84835"/>
                </a:lnTo>
                <a:lnTo>
                  <a:pt x="55884" y="118588"/>
                </a:lnTo>
                <a:lnTo>
                  <a:pt x="32328" y="156545"/>
                </a:lnTo>
                <a:lnTo>
                  <a:pt x="14765" y="198111"/>
                </a:lnTo>
                <a:lnTo>
                  <a:pt x="3790" y="242690"/>
                </a:lnTo>
                <a:lnTo>
                  <a:pt x="0" y="289687"/>
                </a:lnTo>
                <a:lnTo>
                  <a:pt x="0" y="1447914"/>
                </a:lnTo>
                <a:lnTo>
                  <a:pt x="3790" y="1494885"/>
                </a:lnTo>
                <a:lnTo>
                  <a:pt x="14765" y="1539444"/>
                </a:lnTo>
                <a:lnTo>
                  <a:pt x="32328" y="1580994"/>
                </a:lnTo>
                <a:lnTo>
                  <a:pt x="55884" y="1618938"/>
                </a:lnTo>
                <a:lnTo>
                  <a:pt x="84835" y="1652681"/>
                </a:lnTo>
                <a:lnTo>
                  <a:pt x="118588" y="1681625"/>
                </a:lnTo>
                <a:lnTo>
                  <a:pt x="156545" y="1705176"/>
                </a:lnTo>
                <a:lnTo>
                  <a:pt x="198111" y="1722736"/>
                </a:lnTo>
                <a:lnTo>
                  <a:pt x="242690" y="1733709"/>
                </a:lnTo>
                <a:lnTo>
                  <a:pt x="289687" y="1737499"/>
                </a:lnTo>
                <a:lnTo>
                  <a:pt x="4885817" y="1737499"/>
                </a:lnTo>
                <a:lnTo>
                  <a:pt x="4932809" y="1733709"/>
                </a:lnTo>
                <a:lnTo>
                  <a:pt x="4977378" y="1722736"/>
                </a:lnTo>
                <a:lnTo>
                  <a:pt x="5018930" y="1705176"/>
                </a:lnTo>
                <a:lnTo>
                  <a:pt x="5056870" y="1681625"/>
                </a:lnTo>
                <a:lnTo>
                  <a:pt x="5090604" y="1652681"/>
                </a:lnTo>
                <a:lnTo>
                  <a:pt x="5119537" y="1618938"/>
                </a:lnTo>
                <a:lnTo>
                  <a:pt x="5143075" y="1580994"/>
                </a:lnTo>
                <a:lnTo>
                  <a:pt x="5160624" y="1539444"/>
                </a:lnTo>
                <a:lnTo>
                  <a:pt x="5171589" y="1494885"/>
                </a:lnTo>
                <a:lnTo>
                  <a:pt x="5175377" y="1447914"/>
                </a:lnTo>
                <a:lnTo>
                  <a:pt x="5175377" y="289687"/>
                </a:lnTo>
                <a:lnTo>
                  <a:pt x="5171589" y="242690"/>
                </a:lnTo>
                <a:lnTo>
                  <a:pt x="5160624" y="198111"/>
                </a:lnTo>
                <a:lnTo>
                  <a:pt x="5143075" y="156545"/>
                </a:lnTo>
                <a:lnTo>
                  <a:pt x="5119537" y="118588"/>
                </a:lnTo>
                <a:lnTo>
                  <a:pt x="5090604" y="84836"/>
                </a:lnTo>
                <a:lnTo>
                  <a:pt x="5056870" y="55884"/>
                </a:lnTo>
                <a:lnTo>
                  <a:pt x="5018930" y="32328"/>
                </a:lnTo>
                <a:lnTo>
                  <a:pt x="4977378" y="14765"/>
                </a:lnTo>
                <a:lnTo>
                  <a:pt x="4932809" y="3790"/>
                </a:lnTo>
                <a:lnTo>
                  <a:pt x="4885817" y="0"/>
                </a:lnTo>
                <a:close/>
              </a:path>
            </a:pathLst>
          </a:custGeom>
          <a:solidFill>
            <a:srgbClr val="B08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95442" y="4519929"/>
            <a:ext cx="4592955" cy="136842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ct val="96800"/>
              </a:lnSpc>
              <a:spcBef>
                <a:spcPts val="215"/>
              </a:spcBef>
            </a:pPr>
            <a:r>
              <a:rPr sz="3000" dirty="0">
                <a:solidFill>
                  <a:srgbClr val="FFFFFF"/>
                </a:solidFill>
                <a:latin typeface="CVS Health Sans"/>
                <a:cs typeface="CVS Health Sans"/>
              </a:rPr>
              <a:t>Responding</a:t>
            </a:r>
            <a:r>
              <a:rPr sz="3000" spc="-9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3000" dirty="0">
                <a:solidFill>
                  <a:srgbClr val="FFFFFF"/>
                </a:solidFill>
                <a:latin typeface="CVS Health Sans"/>
                <a:cs typeface="CVS Health Sans"/>
              </a:rPr>
              <a:t>with</a:t>
            </a:r>
            <a:r>
              <a:rPr sz="3000" spc="-7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VS Health Sans"/>
                <a:cs typeface="CVS Health Sans"/>
              </a:rPr>
              <a:t>patience </a:t>
            </a:r>
            <a:r>
              <a:rPr sz="3000" dirty="0">
                <a:solidFill>
                  <a:srgbClr val="FFFFFF"/>
                </a:solidFill>
                <a:latin typeface="CVS Health Sans"/>
                <a:cs typeface="CVS Health Sans"/>
              </a:rPr>
              <a:t>and</a:t>
            </a:r>
            <a:r>
              <a:rPr sz="3000" spc="-3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3000" dirty="0">
                <a:solidFill>
                  <a:srgbClr val="FFFFFF"/>
                </a:solidFill>
                <a:latin typeface="CVS Health Sans"/>
                <a:cs typeface="CVS Health Sans"/>
              </a:rPr>
              <a:t>calm</a:t>
            </a:r>
            <a:r>
              <a:rPr sz="3000" spc="-4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3000" dirty="0">
                <a:solidFill>
                  <a:srgbClr val="FFFFFF"/>
                </a:solidFill>
                <a:latin typeface="CVS Health Sans"/>
                <a:cs typeface="CVS Health Sans"/>
              </a:rPr>
              <a:t>helps</a:t>
            </a:r>
            <a:r>
              <a:rPr sz="3000" spc="-5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3000" spc="-25" dirty="0">
                <a:solidFill>
                  <a:srgbClr val="FFFFFF"/>
                </a:solidFill>
                <a:latin typeface="CVS Health Sans"/>
                <a:cs typeface="CVS Health Sans"/>
              </a:rPr>
              <a:t>de-</a:t>
            </a:r>
            <a:r>
              <a:rPr sz="3000" spc="-10" dirty="0">
                <a:solidFill>
                  <a:srgbClr val="FFFFFF"/>
                </a:solidFill>
                <a:latin typeface="CVS Health Sans"/>
                <a:cs typeface="CVS Health Sans"/>
              </a:rPr>
              <a:t>escalate</a:t>
            </a:r>
            <a:endParaRPr sz="3000">
              <a:latin typeface="CVS Health Sans"/>
              <a:cs typeface="CVS Health Sans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35"/>
              </a:lnSpc>
            </a:pPr>
            <a:fld id="{81D60167-4931-47E6-BA6A-407CBD079E47}" type="slidenum">
              <a:rPr sz="1000" b="0" spc="-25" dirty="0">
                <a:latin typeface="CVS Health Sans Medium"/>
                <a:cs typeface="CVS Health Sans Medium"/>
              </a:rPr>
              <a:t>13</a:t>
            </a:fld>
            <a:endParaRPr sz="1000">
              <a:latin typeface="CVS Health Sans Medium"/>
              <a:cs typeface="CVS Health Sans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6836" y="6437203"/>
            <a:ext cx="222313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©2026</a:t>
            </a:r>
            <a:r>
              <a:rPr sz="800" spc="-1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Aetna</a:t>
            </a:r>
            <a:r>
              <a:rPr sz="800" spc="-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Inc.</a:t>
            </a:r>
            <a:r>
              <a:rPr sz="800" spc="2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spc="-10" dirty="0">
                <a:solidFill>
                  <a:srgbClr val="3E3E3E"/>
                </a:solidFill>
                <a:latin typeface="CVS Health Sans"/>
                <a:cs typeface="CVS Health Sans"/>
              </a:rPr>
              <a:t>Confidential </a:t>
            </a: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and</a:t>
            </a:r>
            <a:r>
              <a:rPr sz="800" spc="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spc="-10" dirty="0">
                <a:solidFill>
                  <a:srgbClr val="3E3E3E"/>
                </a:solidFill>
                <a:latin typeface="CVS Health Sans"/>
                <a:cs typeface="CVS Health Sans"/>
              </a:rPr>
              <a:t>proprietary.</a:t>
            </a:r>
            <a:endParaRPr sz="800">
              <a:latin typeface="CVS Health Sans"/>
              <a:cs typeface="CVS Health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3603116" y="3131642"/>
            <a:ext cx="498475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</a:rPr>
              <a:t>Trauma</a:t>
            </a:r>
            <a:r>
              <a:rPr sz="3200" spc="-35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in</a:t>
            </a:r>
            <a:r>
              <a:rPr sz="3200" spc="-1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the</a:t>
            </a:r>
            <a:r>
              <a:rPr sz="3200" spc="-10" dirty="0">
                <a:solidFill>
                  <a:srgbClr val="FFFFFF"/>
                </a:solidFill>
              </a:rPr>
              <a:t> Courtroom</a:t>
            </a:r>
            <a:endParaRPr sz="3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Trauma</a:t>
            </a:r>
            <a:r>
              <a:rPr sz="3200" spc="-25" dirty="0"/>
              <a:t> </a:t>
            </a:r>
            <a:r>
              <a:rPr sz="3200" dirty="0"/>
              <a:t>Informed</a:t>
            </a:r>
            <a:r>
              <a:rPr sz="3200" spc="-20" dirty="0"/>
              <a:t> </a:t>
            </a:r>
            <a:r>
              <a:rPr sz="3200" spc="-10" dirty="0"/>
              <a:t>Prosecutions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1801241" y="1676145"/>
            <a:ext cx="8586470" cy="654050"/>
          </a:xfrm>
          <a:custGeom>
            <a:avLst/>
            <a:gdLst/>
            <a:ahLst/>
            <a:cxnLst/>
            <a:rect l="l" t="t" r="r" b="b"/>
            <a:pathLst>
              <a:path w="8586470" h="654050">
                <a:moveTo>
                  <a:pt x="8477250" y="0"/>
                </a:moveTo>
                <a:lnTo>
                  <a:pt x="109092" y="0"/>
                </a:lnTo>
                <a:lnTo>
                  <a:pt x="66651" y="8560"/>
                </a:lnTo>
                <a:lnTo>
                  <a:pt x="31972" y="31908"/>
                </a:lnTo>
                <a:lnTo>
                  <a:pt x="8580" y="66544"/>
                </a:lnTo>
                <a:lnTo>
                  <a:pt x="0" y="108965"/>
                </a:lnTo>
                <a:lnTo>
                  <a:pt x="0" y="545083"/>
                </a:lnTo>
                <a:lnTo>
                  <a:pt x="8580" y="587505"/>
                </a:lnTo>
                <a:lnTo>
                  <a:pt x="31972" y="622141"/>
                </a:lnTo>
                <a:lnTo>
                  <a:pt x="66651" y="645489"/>
                </a:lnTo>
                <a:lnTo>
                  <a:pt x="109092" y="654050"/>
                </a:lnTo>
                <a:lnTo>
                  <a:pt x="8477250" y="654050"/>
                </a:lnTo>
                <a:lnTo>
                  <a:pt x="8519671" y="645489"/>
                </a:lnTo>
                <a:lnTo>
                  <a:pt x="8554307" y="622141"/>
                </a:lnTo>
                <a:lnTo>
                  <a:pt x="8577655" y="587505"/>
                </a:lnTo>
                <a:lnTo>
                  <a:pt x="8586216" y="545083"/>
                </a:lnTo>
                <a:lnTo>
                  <a:pt x="8586216" y="108965"/>
                </a:lnTo>
                <a:lnTo>
                  <a:pt x="8577655" y="66544"/>
                </a:lnTo>
                <a:lnTo>
                  <a:pt x="8554307" y="31908"/>
                </a:lnTo>
                <a:lnTo>
                  <a:pt x="8519671" y="8560"/>
                </a:lnTo>
                <a:lnTo>
                  <a:pt x="8477250" y="0"/>
                </a:lnTo>
                <a:close/>
              </a:path>
            </a:pathLst>
          </a:custGeom>
          <a:solidFill>
            <a:srgbClr val="B08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01241" y="2989452"/>
            <a:ext cx="8586470" cy="654050"/>
          </a:xfrm>
          <a:custGeom>
            <a:avLst/>
            <a:gdLst/>
            <a:ahLst/>
            <a:cxnLst/>
            <a:rect l="l" t="t" r="r" b="b"/>
            <a:pathLst>
              <a:path w="8586470" h="654050">
                <a:moveTo>
                  <a:pt x="8477250" y="0"/>
                </a:moveTo>
                <a:lnTo>
                  <a:pt x="109092" y="0"/>
                </a:lnTo>
                <a:lnTo>
                  <a:pt x="66651" y="8560"/>
                </a:lnTo>
                <a:lnTo>
                  <a:pt x="31972" y="31908"/>
                </a:lnTo>
                <a:lnTo>
                  <a:pt x="8580" y="66544"/>
                </a:lnTo>
                <a:lnTo>
                  <a:pt x="0" y="108966"/>
                </a:lnTo>
                <a:lnTo>
                  <a:pt x="0" y="545084"/>
                </a:lnTo>
                <a:lnTo>
                  <a:pt x="8580" y="587505"/>
                </a:lnTo>
                <a:lnTo>
                  <a:pt x="31972" y="622141"/>
                </a:lnTo>
                <a:lnTo>
                  <a:pt x="66651" y="645489"/>
                </a:lnTo>
                <a:lnTo>
                  <a:pt x="109092" y="654050"/>
                </a:lnTo>
                <a:lnTo>
                  <a:pt x="8477250" y="654050"/>
                </a:lnTo>
                <a:lnTo>
                  <a:pt x="8519671" y="645489"/>
                </a:lnTo>
                <a:lnTo>
                  <a:pt x="8554307" y="622141"/>
                </a:lnTo>
                <a:lnTo>
                  <a:pt x="8577655" y="587505"/>
                </a:lnTo>
                <a:lnTo>
                  <a:pt x="8586216" y="545084"/>
                </a:lnTo>
                <a:lnTo>
                  <a:pt x="8586216" y="108966"/>
                </a:lnTo>
                <a:lnTo>
                  <a:pt x="8577655" y="66544"/>
                </a:lnTo>
                <a:lnTo>
                  <a:pt x="8554307" y="31908"/>
                </a:lnTo>
                <a:lnTo>
                  <a:pt x="8519671" y="8560"/>
                </a:lnTo>
                <a:lnTo>
                  <a:pt x="8477250" y="0"/>
                </a:lnTo>
                <a:close/>
              </a:path>
            </a:pathLst>
          </a:custGeom>
          <a:solidFill>
            <a:srgbClr val="B08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01241" y="4302759"/>
            <a:ext cx="8586470" cy="654050"/>
          </a:xfrm>
          <a:custGeom>
            <a:avLst/>
            <a:gdLst/>
            <a:ahLst/>
            <a:cxnLst/>
            <a:rect l="l" t="t" r="r" b="b"/>
            <a:pathLst>
              <a:path w="8586470" h="654050">
                <a:moveTo>
                  <a:pt x="8477250" y="0"/>
                </a:moveTo>
                <a:lnTo>
                  <a:pt x="109092" y="0"/>
                </a:lnTo>
                <a:lnTo>
                  <a:pt x="66651" y="8580"/>
                </a:lnTo>
                <a:lnTo>
                  <a:pt x="31972" y="31972"/>
                </a:lnTo>
                <a:lnTo>
                  <a:pt x="8580" y="66651"/>
                </a:lnTo>
                <a:lnTo>
                  <a:pt x="0" y="109092"/>
                </a:lnTo>
                <a:lnTo>
                  <a:pt x="0" y="545083"/>
                </a:lnTo>
                <a:lnTo>
                  <a:pt x="8580" y="587505"/>
                </a:lnTo>
                <a:lnTo>
                  <a:pt x="31972" y="622141"/>
                </a:lnTo>
                <a:lnTo>
                  <a:pt x="66651" y="645489"/>
                </a:lnTo>
                <a:lnTo>
                  <a:pt x="109092" y="654050"/>
                </a:lnTo>
                <a:lnTo>
                  <a:pt x="8477250" y="654050"/>
                </a:lnTo>
                <a:lnTo>
                  <a:pt x="8519671" y="645489"/>
                </a:lnTo>
                <a:lnTo>
                  <a:pt x="8554307" y="622141"/>
                </a:lnTo>
                <a:lnTo>
                  <a:pt x="8577655" y="587505"/>
                </a:lnTo>
                <a:lnTo>
                  <a:pt x="8586216" y="545083"/>
                </a:lnTo>
                <a:lnTo>
                  <a:pt x="8586216" y="109092"/>
                </a:lnTo>
                <a:lnTo>
                  <a:pt x="8577655" y="66651"/>
                </a:lnTo>
                <a:lnTo>
                  <a:pt x="8554307" y="31972"/>
                </a:lnTo>
                <a:lnTo>
                  <a:pt x="8519671" y="8580"/>
                </a:lnTo>
                <a:lnTo>
                  <a:pt x="8477250" y="0"/>
                </a:lnTo>
                <a:close/>
              </a:path>
            </a:pathLst>
          </a:custGeom>
          <a:solidFill>
            <a:srgbClr val="B08B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919732" y="1557629"/>
            <a:ext cx="8291830" cy="4021454"/>
          </a:xfrm>
          <a:prstGeom prst="rect">
            <a:avLst/>
          </a:prstGeom>
        </p:spPr>
        <p:txBody>
          <a:bodyPr vert="horz" wrap="square" lIns="0" tIns="222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50"/>
              </a:spcBef>
            </a:pPr>
            <a:r>
              <a:rPr sz="2600" dirty="0">
                <a:solidFill>
                  <a:srgbClr val="FFFFFF"/>
                </a:solidFill>
                <a:latin typeface="CVS Health Sans"/>
                <a:cs typeface="CVS Health Sans"/>
              </a:rPr>
              <a:t>Role</a:t>
            </a:r>
            <a:r>
              <a:rPr sz="2600" spc="-3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2600" dirty="0">
                <a:solidFill>
                  <a:srgbClr val="FFFFFF"/>
                </a:solidFill>
                <a:latin typeface="CVS Health Sans"/>
                <a:cs typeface="CVS Health Sans"/>
              </a:rPr>
              <a:t>of</a:t>
            </a:r>
            <a:r>
              <a:rPr sz="2600" spc="-1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VS Health Sans"/>
                <a:cs typeface="CVS Health Sans"/>
              </a:rPr>
              <a:t>prosecutors:</a:t>
            </a:r>
            <a:endParaRPr sz="2600">
              <a:latin typeface="CVS Health Sans"/>
              <a:cs typeface="CVS Health Sans"/>
            </a:endParaRPr>
          </a:p>
          <a:p>
            <a:pPr marL="382905" marR="94615" indent="-228600">
              <a:lnSpc>
                <a:spcPts val="2330"/>
              </a:lnSpc>
              <a:spcBef>
                <a:spcPts val="1410"/>
              </a:spcBef>
              <a:buChar char="•"/>
              <a:tabLst>
                <a:tab pos="382905" algn="l"/>
              </a:tabLst>
            </a:pPr>
            <a:r>
              <a:rPr sz="2000" dirty="0">
                <a:latin typeface="CVS Health Sans"/>
                <a:cs typeface="CVS Health Sans"/>
              </a:rPr>
              <a:t>Primary</a:t>
            </a:r>
            <a:r>
              <a:rPr sz="2000" spc="-45" dirty="0">
                <a:latin typeface="CVS Health Sans"/>
                <a:cs typeface="CVS Health Sans"/>
              </a:rPr>
              <a:t> </a:t>
            </a:r>
            <a:r>
              <a:rPr sz="2000" spc="-10" dirty="0">
                <a:latin typeface="CVS Health Sans"/>
                <a:cs typeface="CVS Health Sans"/>
              </a:rPr>
              <a:t>decision-</a:t>
            </a:r>
            <a:r>
              <a:rPr sz="2000" dirty="0">
                <a:latin typeface="CVS Health Sans"/>
                <a:cs typeface="CVS Health Sans"/>
              </a:rPr>
              <a:t>makers</a:t>
            </a:r>
            <a:r>
              <a:rPr sz="2000" spc="-50" dirty="0">
                <a:latin typeface="CVS Health Sans"/>
                <a:cs typeface="CVS Health Sans"/>
              </a:rPr>
              <a:t> </a:t>
            </a:r>
            <a:r>
              <a:rPr sz="2000" dirty="0">
                <a:latin typeface="CVS Health Sans"/>
                <a:cs typeface="CVS Health Sans"/>
              </a:rPr>
              <a:t>at</a:t>
            </a:r>
            <a:r>
              <a:rPr sz="2000" spc="-30" dirty="0">
                <a:latin typeface="CVS Health Sans"/>
                <a:cs typeface="CVS Health Sans"/>
              </a:rPr>
              <a:t> </a:t>
            </a:r>
            <a:r>
              <a:rPr sz="2000" dirty="0">
                <a:latin typeface="CVS Health Sans"/>
                <a:cs typeface="CVS Health Sans"/>
              </a:rPr>
              <a:t>key</a:t>
            </a:r>
            <a:r>
              <a:rPr sz="2000" spc="-35" dirty="0">
                <a:latin typeface="CVS Health Sans"/>
                <a:cs typeface="CVS Health Sans"/>
              </a:rPr>
              <a:t> </a:t>
            </a:r>
            <a:r>
              <a:rPr sz="2000" dirty="0">
                <a:latin typeface="CVS Health Sans"/>
                <a:cs typeface="CVS Health Sans"/>
              </a:rPr>
              <a:t>points;</a:t>
            </a:r>
            <a:r>
              <a:rPr sz="2000" spc="-60" dirty="0">
                <a:latin typeface="CVS Health Sans"/>
                <a:cs typeface="CVS Health Sans"/>
              </a:rPr>
              <a:t> </a:t>
            </a:r>
            <a:r>
              <a:rPr sz="2000" dirty="0">
                <a:latin typeface="CVS Health Sans"/>
                <a:cs typeface="CVS Health Sans"/>
              </a:rPr>
              <a:t>ability</a:t>
            </a:r>
            <a:r>
              <a:rPr sz="2000" spc="-35" dirty="0">
                <a:latin typeface="CVS Health Sans"/>
                <a:cs typeface="CVS Health Sans"/>
              </a:rPr>
              <a:t> </a:t>
            </a:r>
            <a:r>
              <a:rPr sz="2000" dirty="0">
                <a:latin typeface="CVS Health Sans"/>
                <a:cs typeface="CVS Health Sans"/>
              </a:rPr>
              <a:t>to</a:t>
            </a:r>
            <a:r>
              <a:rPr sz="2000" spc="-25" dirty="0">
                <a:latin typeface="CVS Health Sans"/>
                <a:cs typeface="CVS Health Sans"/>
              </a:rPr>
              <a:t> </a:t>
            </a:r>
            <a:r>
              <a:rPr sz="2000" dirty="0">
                <a:latin typeface="CVS Health Sans"/>
                <a:cs typeface="CVS Health Sans"/>
              </a:rPr>
              <a:t>mitigate</a:t>
            </a:r>
            <a:r>
              <a:rPr sz="2000" spc="-45" dirty="0">
                <a:latin typeface="CVS Health Sans"/>
                <a:cs typeface="CVS Health Sans"/>
              </a:rPr>
              <a:t> </a:t>
            </a:r>
            <a:r>
              <a:rPr sz="2000" spc="-10" dirty="0">
                <a:latin typeface="CVS Health Sans"/>
                <a:cs typeface="CVS Health Sans"/>
              </a:rPr>
              <a:t>inequities </a:t>
            </a:r>
            <a:r>
              <a:rPr sz="2000" dirty="0">
                <a:latin typeface="CVS Health Sans"/>
                <a:cs typeface="CVS Health Sans"/>
              </a:rPr>
              <a:t>and</a:t>
            </a:r>
            <a:r>
              <a:rPr sz="2000" spc="-5" dirty="0">
                <a:latin typeface="CVS Health Sans"/>
                <a:cs typeface="CVS Health Sans"/>
              </a:rPr>
              <a:t> </a:t>
            </a:r>
            <a:r>
              <a:rPr sz="2000" spc="-10" dirty="0">
                <a:latin typeface="CVS Health Sans"/>
                <a:cs typeface="CVS Health Sans"/>
              </a:rPr>
              <a:t>re-traumatization</a:t>
            </a:r>
            <a:endParaRPr sz="2000">
              <a:latin typeface="CVS Health Sans"/>
              <a:cs typeface="CVS Health Sans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600" dirty="0">
                <a:solidFill>
                  <a:srgbClr val="FFFFFF"/>
                </a:solidFill>
                <a:latin typeface="CVS Health Sans"/>
                <a:cs typeface="CVS Health Sans"/>
              </a:rPr>
              <a:t>Core</a:t>
            </a:r>
            <a:r>
              <a:rPr sz="2600" spc="-10" dirty="0">
                <a:solidFill>
                  <a:srgbClr val="FFFFFF"/>
                </a:solidFill>
                <a:latin typeface="CVS Health Sans"/>
                <a:cs typeface="CVS Health Sans"/>
              </a:rPr>
              <a:t> skills:</a:t>
            </a:r>
            <a:endParaRPr sz="2600">
              <a:latin typeface="CVS Health Sans"/>
              <a:cs typeface="CVS Health Sans"/>
            </a:endParaRPr>
          </a:p>
          <a:p>
            <a:pPr marL="382905" marR="5080" indent="-228600">
              <a:lnSpc>
                <a:spcPts val="2330"/>
              </a:lnSpc>
              <a:spcBef>
                <a:spcPts val="1410"/>
              </a:spcBef>
              <a:buChar char="•"/>
              <a:tabLst>
                <a:tab pos="382905" algn="l"/>
              </a:tabLst>
            </a:pPr>
            <a:r>
              <a:rPr sz="2000" dirty="0">
                <a:latin typeface="CVS Health Sans"/>
                <a:cs typeface="CVS Health Sans"/>
              </a:rPr>
              <a:t>Recognize</a:t>
            </a:r>
            <a:r>
              <a:rPr sz="2000" spc="-30" dirty="0">
                <a:latin typeface="CVS Health Sans"/>
                <a:cs typeface="CVS Health Sans"/>
              </a:rPr>
              <a:t> </a:t>
            </a:r>
            <a:r>
              <a:rPr sz="2000" dirty="0">
                <a:latin typeface="CVS Health Sans"/>
                <a:cs typeface="CVS Health Sans"/>
              </a:rPr>
              <a:t>signs;</a:t>
            </a:r>
            <a:r>
              <a:rPr sz="2000" spc="-30" dirty="0">
                <a:latin typeface="CVS Health Sans"/>
                <a:cs typeface="CVS Health Sans"/>
              </a:rPr>
              <a:t> </a:t>
            </a:r>
            <a:r>
              <a:rPr sz="2000" dirty="0">
                <a:latin typeface="CVS Health Sans"/>
                <a:cs typeface="CVS Health Sans"/>
              </a:rPr>
              <a:t>assume</a:t>
            </a:r>
            <a:r>
              <a:rPr sz="2000" spc="-30" dirty="0">
                <a:latin typeface="CVS Health Sans"/>
                <a:cs typeface="CVS Health Sans"/>
              </a:rPr>
              <a:t> </a:t>
            </a:r>
            <a:r>
              <a:rPr sz="2000" spc="-10" dirty="0">
                <a:latin typeface="CVS Health Sans"/>
                <a:cs typeface="CVS Health Sans"/>
              </a:rPr>
              <a:t>under-</a:t>
            </a:r>
            <a:r>
              <a:rPr sz="2000" dirty="0">
                <a:latin typeface="CVS Health Sans"/>
                <a:cs typeface="CVS Health Sans"/>
              </a:rPr>
              <a:t>reporting;</a:t>
            </a:r>
            <a:r>
              <a:rPr sz="2000" spc="-35" dirty="0">
                <a:latin typeface="CVS Health Sans"/>
                <a:cs typeface="CVS Health Sans"/>
              </a:rPr>
              <a:t> </a:t>
            </a:r>
            <a:r>
              <a:rPr sz="2000" dirty="0">
                <a:latin typeface="CVS Health Sans"/>
                <a:cs typeface="CVS Health Sans"/>
              </a:rPr>
              <a:t>use</a:t>
            </a:r>
            <a:r>
              <a:rPr sz="2000" spc="-15" dirty="0">
                <a:latin typeface="CVS Health Sans"/>
                <a:cs typeface="CVS Health Sans"/>
              </a:rPr>
              <a:t> </a:t>
            </a:r>
            <a:r>
              <a:rPr sz="2000" dirty="0">
                <a:latin typeface="CVS Health Sans"/>
                <a:cs typeface="CVS Health Sans"/>
              </a:rPr>
              <a:t>unbiased</a:t>
            </a:r>
            <a:r>
              <a:rPr sz="2000" spc="-20" dirty="0">
                <a:latin typeface="CVS Health Sans"/>
                <a:cs typeface="CVS Health Sans"/>
              </a:rPr>
              <a:t> </a:t>
            </a:r>
            <a:r>
              <a:rPr sz="2000" spc="-10" dirty="0">
                <a:latin typeface="CVS Health Sans"/>
                <a:cs typeface="CVS Health Sans"/>
              </a:rPr>
              <a:t>screening; </a:t>
            </a:r>
            <a:r>
              <a:rPr sz="2000" dirty="0">
                <a:latin typeface="CVS Health Sans"/>
                <a:cs typeface="CVS Health Sans"/>
              </a:rPr>
              <a:t>partner</a:t>
            </a:r>
            <a:r>
              <a:rPr sz="2000" spc="-35" dirty="0">
                <a:latin typeface="CVS Health Sans"/>
                <a:cs typeface="CVS Health Sans"/>
              </a:rPr>
              <a:t> </a:t>
            </a:r>
            <a:r>
              <a:rPr sz="2000" dirty="0">
                <a:latin typeface="CVS Health Sans"/>
                <a:cs typeface="CVS Health Sans"/>
              </a:rPr>
              <a:t>with</a:t>
            </a:r>
            <a:r>
              <a:rPr sz="2000" spc="-25" dirty="0">
                <a:latin typeface="CVS Health Sans"/>
                <a:cs typeface="CVS Health Sans"/>
              </a:rPr>
              <a:t> </a:t>
            </a:r>
            <a:r>
              <a:rPr sz="2000" spc="-10" dirty="0">
                <a:latin typeface="CVS Health Sans"/>
                <a:cs typeface="CVS Health Sans"/>
              </a:rPr>
              <a:t>advocates;</a:t>
            </a:r>
            <a:r>
              <a:rPr sz="2000" spc="-60" dirty="0">
                <a:latin typeface="CVS Health Sans"/>
                <a:cs typeface="CVS Health Sans"/>
              </a:rPr>
              <a:t> </a:t>
            </a:r>
            <a:r>
              <a:rPr sz="2000" dirty="0">
                <a:latin typeface="CVS Health Sans"/>
                <a:cs typeface="CVS Health Sans"/>
              </a:rPr>
              <a:t>ensure</a:t>
            </a:r>
            <a:r>
              <a:rPr sz="2000" spc="-30" dirty="0">
                <a:latin typeface="CVS Health Sans"/>
                <a:cs typeface="CVS Health Sans"/>
              </a:rPr>
              <a:t> </a:t>
            </a:r>
            <a:r>
              <a:rPr sz="2000" spc="-10" dirty="0">
                <a:latin typeface="CVS Health Sans"/>
                <a:cs typeface="CVS Health Sans"/>
              </a:rPr>
              <a:t>culturally</a:t>
            </a:r>
            <a:r>
              <a:rPr sz="2000" spc="-65" dirty="0">
                <a:latin typeface="CVS Health Sans"/>
                <a:cs typeface="CVS Health Sans"/>
              </a:rPr>
              <a:t> </a:t>
            </a:r>
            <a:r>
              <a:rPr sz="2000" dirty="0">
                <a:latin typeface="CVS Health Sans"/>
                <a:cs typeface="CVS Health Sans"/>
              </a:rPr>
              <a:t>responsive</a:t>
            </a:r>
            <a:r>
              <a:rPr sz="2000" spc="-50" dirty="0">
                <a:latin typeface="CVS Health Sans"/>
                <a:cs typeface="CVS Health Sans"/>
              </a:rPr>
              <a:t> </a:t>
            </a:r>
            <a:r>
              <a:rPr sz="2000" spc="-10" dirty="0">
                <a:latin typeface="CVS Health Sans"/>
                <a:cs typeface="CVS Health Sans"/>
              </a:rPr>
              <a:t>referrals</a:t>
            </a:r>
            <a:endParaRPr sz="2000">
              <a:latin typeface="CVS Health Sans"/>
              <a:cs typeface="CVS Health Sans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2600" dirty="0">
                <a:solidFill>
                  <a:srgbClr val="FFFFFF"/>
                </a:solidFill>
                <a:latin typeface="CVS Health Sans"/>
                <a:cs typeface="CVS Health Sans"/>
              </a:rPr>
              <a:t>System</a:t>
            </a:r>
            <a:r>
              <a:rPr sz="2600" spc="-7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2600" spc="-10" dirty="0">
                <a:solidFill>
                  <a:srgbClr val="FFFFFF"/>
                </a:solidFill>
                <a:latin typeface="CVS Health Sans"/>
                <a:cs typeface="CVS Health Sans"/>
              </a:rPr>
              <a:t>health:</a:t>
            </a:r>
            <a:endParaRPr sz="2600">
              <a:latin typeface="CVS Health Sans"/>
              <a:cs typeface="CVS Health Sans"/>
            </a:endParaRPr>
          </a:p>
          <a:p>
            <a:pPr marL="382905" indent="-228600">
              <a:lnSpc>
                <a:spcPts val="2365"/>
              </a:lnSpc>
              <a:spcBef>
                <a:spcPts val="1275"/>
              </a:spcBef>
              <a:buChar char="•"/>
              <a:tabLst>
                <a:tab pos="382905" algn="l"/>
              </a:tabLst>
            </a:pPr>
            <a:r>
              <a:rPr sz="2000" dirty="0">
                <a:latin typeface="CVS Health Sans"/>
                <a:cs typeface="CVS Health Sans"/>
              </a:rPr>
              <a:t>Support</a:t>
            </a:r>
            <a:r>
              <a:rPr sz="2000" spc="-50" dirty="0">
                <a:latin typeface="CVS Health Sans"/>
                <a:cs typeface="CVS Health Sans"/>
              </a:rPr>
              <a:t> </a:t>
            </a:r>
            <a:r>
              <a:rPr sz="2000" dirty="0">
                <a:latin typeface="CVS Health Sans"/>
                <a:cs typeface="CVS Health Sans"/>
              </a:rPr>
              <a:t>staff</a:t>
            </a:r>
            <a:r>
              <a:rPr sz="2000" spc="-40" dirty="0">
                <a:latin typeface="CVS Health Sans"/>
                <a:cs typeface="CVS Health Sans"/>
              </a:rPr>
              <a:t> </a:t>
            </a:r>
            <a:r>
              <a:rPr sz="2000" dirty="0">
                <a:latin typeface="CVS Health Sans"/>
                <a:cs typeface="CVS Health Sans"/>
              </a:rPr>
              <a:t>resilience;</a:t>
            </a:r>
            <a:r>
              <a:rPr sz="2000" spc="-60" dirty="0">
                <a:latin typeface="CVS Health Sans"/>
                <a:cs typeface="CVS Health Sans"/>
              </a:rPr>
              <a:t> </a:t>
            </a:r>
            <a:r>
              <a:rPr sz="2000" dirty="0">
                <a:latin typeface="CVS Health Sans"/>
                <a:cs typeface="CVS Health Sans"/>
              </a:rPr>
              <a:t>address</a:t>
            </a:r>
            <a:r>
              <a:rPr sz="2000" spc="-30" dirty="0">
                <a:latin typeface="CVS Health Sans"/>
                <a:cs typeface="CVS Health Sans"/>
              </a:rPr>
              <a:t> </a:t>
            </a:r>
            <a:r>
              <a:rPr sz="2000" dirty="0">
                <a:latin typeface="CVS Health Sans"/>
                <a:cs typeface="CVS Health Sans"/>
              </a:rPr>
              <a:t>secondary</a:t>
            </a:r>
            <a:r>
              <a:rPr sz="2000" spc="-60" dirty="0">
                <a:latin typeface="CVS Health Sans"/>
                <a:cs typeface="CVS Health Sans"/>
              </a:rPr>
              <a:t> </a:t>
            </a:r>
            <a:r>
              <a:rPr sz="2000" dirty="0">
                <a:latin typeface="CVS Health Sans"/>
                <a:cs typeface="CVS Health Sans"/>
              </a:rPr>
              <a:t>traumatic</a:t>
            </a:r>
            <a:r>
              <a:rPr sz="2000" spc="-35" dirty="0">
                <a:latin typeface="CVS Health Sans"/>
                <a:cs typeface="CVS Health Sans"/>
              </a:rPr>
              <a:t> </a:t>
            </a:r>
            <a:r>
              <a:rPr sz="2000" spc="-10" dirty="0">
                <a:latin typeface="CVS Health Sans"/>
                <a:cs typeface="CVS Health Sans"/>
              </a:rPr>
              <a:t>stress;</a:t>
            </a:r>
            <a:endParaRPr sz="2000">
              <a:latin typeface="CVS Health Sans"/>
              <a:cs typeface="CVS Health Sans"/>
            </a:endParaRPr>
          </a:p>
          <a:p>
            <a:pPr marL="382905">
              <a:lnSpc>
                <a:spcPts val="2365"/>
              </a:lnSpc>
            </a:pPr>
            <a:r>
              <a:rPr sz="2000" dirty="0">
                <a:latin typeface="CVS Health Sans"/>
                <a:cs typeface="CVS Health Sans"/>
              </a:rPr>
              <a:t>maintain</a:t>
            </a:r>
            <a:r>
              <a:rPr sz="2000" spc="-35" dirty="0">
                <a:latin typeface="CVS Health Sans"/>
                <a:cs typeface="CVS Health Sans"/>
              </a:rPr>
              <a:t> </a:t>
            </a:r>
            <a:r>
              <a:rPr sz="2000" dirty="0">
                <a:latin typeface="CVS Health Sans"/>
                <a:cs typeface="CVS Health Sans"/>
              </a:rPr>
              <a:t>ongoing</a:t>
            </a:r>
            <a:r>
              <a:rPr sz="2000" spc="-35" dirty="0">
                <a:latin typeface="CVS Health Sans"/>
                <a:cs typeface="CVS Health Sans"/>
              </a:rPr>
              <a:t> </a:t>
            </a:r>
            <a:r>
              <a:rPr sz="2000" spc="-10" dirty="0">
                <a:latin typeface="CVS Health Sans"/>
                <a:cs typeface="CVS Health Sans"/>
              </a:rPr>
              <a:t>training</a:t>
            </a:r>
            <a:endParaRPr sz="2000">
              <a:latin typeface="CVS Health Sans"/>
              <a:cs typeface="CVS Health San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35"/>
              </a:lnSpc>
              <a:tabLst>
                <a:tab pos="339725" algn="l"/>
              </a:tabLst>
            </a:pPr>
            <a:fld id="{81D60167-4931-47E6-BA6A-407CBD079E47}" type="slidenum">
              <a:rPr sz="1000" b="0" spc="-25" dirty="0">
                <a:latin typeface="CVS Health Sans Medium"/>
                <a:cs typeface="CVS Health Sans Medium"/>
              </a:rPr>
              <a:t>15</a:t>
            </a:fld>
            <a:r>
              <a:rPr sz="1000" b="0" dirty="0">
                <a:latin typeface="CVS Health Sans Medium"/>
                <a:cs typeface="CVS Health Sans Medium"/>
              </a:rPr>
              <a:t>	</a:t>
            </a:r>
            <a:r>
              <a:rPr sz="1200" baseline="3472" dirty="0"/>
              <a:t>©2026</a:t>
            </a:r>
            <a:r>
              <a:rPr sz="1200" spc="-15" baseline="3472" dirty="0"/>
              <a:t> </a:t>
            </a:r>
            <a:r>
              <a:rPr sz="1200" baseline="3472" dirty="0"/>
              <a:t>Aetna</a:t>
            </a:r>
            <a:r>
              <a:rPr sz="1200" spc="-7" baseline="3472" dirty="0"/>
              <a:t> </a:t>
            </a:r>
            <a:r>
              <a:rPr sz="1200" baseline="3472" dirty="0"/>
              <a:t>Inc.</a:t>
            </a:r>
            <a:r>
              <a:rPr sz="1200" spc="37" baseline="3472" dirty="0"/>
              <a:t> </a:t>
            </a:r>
            <a:r>
              <a:rPr sz="1200" spc="-15" baseline="3472" dirty="0"/>
              <a:t>Confidential </a:t>
            </a:r>
            <a:r>
              <a:rPr sz="1200" baseline="3472" dirty="0"/>
              <a:t>and</a:t>
            </a:r>
            <a:r>
              <a:rPr sz="1200" spc="7" baseline="3472" dirty="0"/>
              <a:t> </a:t>
            </a:r>
            <a:r>
              <a:rPr sz="1200" spc="-15" baseline="3472" dirty="0"/>
              <a:t>proprietary.</a:t>
            </a:r>
            <a:endParaRPr sz="1200" baseline="3472">
              <a:latin typeface="CVS Health Sans Medium"/>
              <a:cs typeface="CVS Health Sans Mediu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6710" y="2583561"/>
            <a:ext cx="236474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69850">
              <a:lnSpc>
                <a:spcPts val="3460"/>
              </a:lnSpc>
              <a:spcBef>
                <a:spcPts val="535"/>
              </a:spcBef>
            </a:pPr>
            <a:r>
              <a:rPr sz="3200" b="1" dirty="0">
                <a:solidFill>
                  <a:srgbClr val="3E3E3E"/>
                </a:solidFill>
                <a:latin typeface="CVS Health Sans"/>
                <a:cs typeface="CVS Health Sans"/>
              </a:rPr>
              <a:t>Reframe</a:t>
            </a:r>
            <a:r>
              <a:rPr sz="3200" b="1" spc="-13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3200" b="1" spc="-25" dirty="0">
                <a:solidFill>
                  <a:srgbClr val="3E3E3E"/>
                </a:solidFill>
                <a:latin typeface="CVS Health Sans"/>
                <a:cs typeface="CVS Health Sans"/>
              </a:rPr>
              <a:t>to </a:t>
            </a:r>
            <a:r>
              <a:rPr sz="3200" b="1" spc="-10" dirty="0">
                <a:solidFill>
                  <a:srgbClr val="3E3E3E"/>
                </a:solidFill>
                <a:latin typeface="CVS Health Sans"/>
                <a:cs typeface="CVS Health Sans"/>
              </a:rPr>
              <a:t>Understand</a:t>
            </a:r>
            <a:endParaRPr sz="3200">
              <a:latin typeface="CVS Health Sans"/>
              <a:cs typeface="CVS Health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08371" y="1154430"/>
            <a:ext cx="5175885" cy="2173605"/>
          </a:xfrm>
          <a:custGeom>
            <a:avLst/>
            <a:gdLst/>
            <a:ahLst/>
            <a:cxnLst/>
            <a:rect l="l" t="t" r="r" b="b"/>
            <a:pathLst>
              <a:path w="5175884" h="2173604">
                <a:moveTo>
                  <a:pt x="0" y="2173478"/>
                </a:moveTo>
                <a:lnTo>
                  <a:pt x="5175377" y="2173478"/>
                </a:lnTo>
                <a:lnTo>
                  <a:pt x="5175377" y="0"/>
                </a:lnTo>
                <a:lnTo>
                  <a:pt x="0" y="0"/>
                </a:lnTo>
                <a:lnTo>
                  <a:pt x="0" y="2173478"/>
                </a:lnTo>
                <a:close/>
              </a:path>
            </a:pathLst>
          </a:custGeom>
          <a:ln w="3175">
            <a:solidFill>
              <a:srgbClr val="7C3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98134" y="1730502"/>
            <a:ext cx="4387850" cy="136842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97180" marR="5080" indent="-285115" algn="just">
              <a:lnSpc>
                <a:spcPct val="96800"/>
              </a:lnSpc>
              <a:spcBef>
                <a:spcPts val="215"/>
              </a:spcBef>
              <a:buChar char="•"/>
              <a:tabLst>
                <a:tab pos="299085" algn="l"/>
              </a:tabLst>
            </a:pPr>
            <a:r>
              <a:rPr sz="3000" dirty="0">
                <a:latin typeface="CVS Health Sans"/>
                <a:cs typeface="CVS Health Sans"/>
              </a:rPr>
              <a:t>Ask</a:t>
            </a:r>
            <a:r>
              <a:rPr sz="3000" spc="-85" dirty="0">
                <a:latin typeface="CVS Health Sans"/>
                <a:cs typeface="CVS Health Sans"/>
              </a:rPr>
              <a:t> </a:t>
            </a:r>
            <a:r>
              <a:rPr sz="3000" dirty="0">
                <a:latin typeface="CVS Health Sans"/>
                <a:cs typeface="CVS Health Sans"/>
              </a:rPr>
              <a:t>'What</a:t>
            </a:r>
            <a:r>
              <a:rPr sz="3000" spc="-85" dirty="0">
                <a:latin typeface="CVS Health Sans"/>
                <a:cs typeface="CVS Health Sans"/>
              </a:rPr>
              <a:t> </a:t>
            </a:r>
            <a:r>
              <a:rPr sz="3000" dirty="0">
                <a:latin typeface="CVS Health Sans"/>
                <a:cs typeface="CVS Health Sans"/>
              </a:rPr>
              <a:t>happened</a:t>
            </a:r>
            <a:r>
              <a:rPr sz="3000" spc="-105" dirty="0">
                <a:latin typeface="CVS Health Sans"/>
                <a:cs typeface="CVS Health Sans"/>
              </a:rPr>
              <a:t> </a:t>
            </a:r>
            <a:r>
              <a:rPr sz="3000" spc="-25" dirty="0">
                <a:latin typeface="CVS Health Sans"/>
                <a:cs typeface="CVS Health Sans"/>
              </a:rPr>
              <a:t>to 	</a:t>
            </a:r>
            <a:r>
              <a:rPr sz="3000" dirty="0">
                <a:latin typeface="CVS Health Sans"/>
                <a:cs typeface="CVS Health Sans"/>
              </a:rPr>
              <a:t>you?'</a:t>
            </a:r>
            <a:r>
              <a:rPr sz="3000" spc="-80" dirty="0">
                <a:latin typeface="CVS Health Sans"/>
                <a:cs typeface="CVS Health Sans"/>
              </a:rPr>
              <a:t> </a:t>
            </a:r>
            <a:r>
              <a:rPr sz="3000" spc="-10" dirty="0">
                <a:latin typeface="CVS Health Sans"/>
                <a:cs typeface="CVS Health Sans"/>
              </a:rPr>
              <a:t>rather</a:t>
            </a:r>
            <a:r>
              <a:rPr sz="3000" spc="-80" dirty="0">
                <a:latin typeface="CVS Health Sans"/>
                <a:cs typeface="CVS Health Sans"/>
              </a:rPr>
              <a:t> </a:t>
            </a:r>
            <a:r>
              <a:rPr sz="3000" dirty="0">
                <a:latin typeface="CVS Health Sans"/>
                <a:cs typeface="CVS Health Sans"/>
              </a:rPr>
              <a:t>than</a:t>
            </a:r>
            <a:r>
              <a:rPr sz="3000" spc="-80" dirty="0">
                <a:latin typeface="CVS Health Sans"/>
                <a:cs typeface="CVS Health Sans"/>
              </a:rPr>
              <a:t> </a:t>
            </a:r>
            <a:r>
              <a:rPr sz="3000" spc="-10" dirty="0">
                <a:latin typeface="CVS Health Sans"/>
                <a:cs typeface="CVS Health Sans"/>
              </a:rPr>
              <a:t>'What 	</a:t>
            </a:r>
            <a:r>
              <a:rPr sz="3000" dirty="0">
                <a:latin typeface="CVS Health Sans"/>
                <a:cs typeface="CVS Health Sans"/>
              </a:rPr>
              <a:t>is</a:t>
            </a:r>
            <a:r>
              <a:rPr sz="3000" spc="-30" dirty="0">
                <a:latin typeface="CVS Health Sans"/>
                <a:cs typeface="CVS Health Sans"/>
              </a:rPr>
              <a:t> </a:t>
            </a:r>
            <a:r>
              <a:rPr sz="3000" dirty="0">
                <a:latin typeface="CVS Health Sans"/>
                <a:cs typeface="CVS Health Sans"/>
              </a:rPr>
              <a:t>wrong</a:t>
            </a:r>
            <a:r>
              <a:rPr sz="3000" spc="-10" dirty="0">
                <a:latin typeface="CVS Health Sans"/>
                <a:cs typeface="CVS Health Sans"/>
              </a:rPr>
              <a:t> </a:t>
            </a:r>
            <a:r>
              <a:rPr sz="3000" dirty="0">
                <a:latin typeface="CVS Health Sans"/>
                <a:cs typeface="CVS Health Sans"/>
              </a:rPr>
              <a:t>with</a:t>
            </a:r>
            <a:r>
              <a:rPr sz="3000" spc="-30" dirty="0">
                <a:latin typeface="CVS Health Sans"/>
                <a:cs typeface="CVS Health Sans"/>
              </a:rPr>
              <a:t> </a:t>
            </a:r>
            <a:r>
              <a:rPr sz="3000" spc="-10" dirty="0">
                <a:latin typeface="CVS Health Sans"/>
                <a:cs typeface="CVS Health Sans"/>
              </a:rPr>
              <a:t>you?'</a:t>
            </a:r>
            <a:endParaRPr sz="3000">
              <a:latin typeface="CVS Health Sans"/>
              <a:cs typeface="CVS Health Sans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265610" y="709993"/>
            <a:ext cx="3626485" cy="889000"/>
            <a:chOff x="5265610" y="709993"/>
            <a:chExt cx="3626485" cy="889000"/>
          </a:xfrm>
        </p:grpSpPr>
        <p:sp>
          <p:nvSpPr>
            <p:cNvPr id="6" name="object 6"/>
            <p:cNvSpPr/>
            <p:nvPr/>
          </p:nvSpPr>
          <p:spPr>
            <a:xfrm>
              <a:off x="5267197" y="711580"/>
              <a:ext cx="3623310" cy="885825"/>
            </a:xfrm>
            <a:custGeom>
              <a:avLst/>
              <a:gdLst/>
              <a:ahLst/>
              <a:cxnLst/>
              <a:rect l="l" t="t" r="r" b="b"/>
              <a:pathLst>
                <a:path w="3623309" h="885825">
                  <a:moveTo>
                    <a:pt x="3475101" y="0"/>
                  </a:moveTo>
                  <a:lnTo>
                    <a:pt x="147574" y="0"/>
                  </a:lnTo>
                  <a:lnTo>
                    <a:pt x="100917" y="7520"/>
                  </a:lnTo>
                  <a:lnTo>
                    <a:pt x="60405" y="28464"/>
                  </a:lnTo>
                  <a:lnTo>
                    <a:pt x="28464" y="60405"/>
                  </a:lnTo>
                  <a:lnTo>
                    <a:pt x="7520" y="100917"/>
                  </a:lnTo>
                  <a:lnTo>
                    <a:pt x="0" y="147574"/>
                  </a:lnTo>
                  <a:lnTo>
                    <a:pt x="0" y="737997"/>
                  </a:lnTo>
                  <a:lnTo>
                    <a:pt x="7520" y="784653"/>
                  </a:lnTo>
                  <a:lnTo>
                    <a:pt x="28464" y="825165"/>
                  </a:lnTo>
                  <a:lnTo>
                    <a:pt x="60405" y="857106"/>
                  </a:lnTo>
                  <a:lnTo>
                    <a:pt x="100917" y="878050"/>
                  </a:lnTo>
                  <a:lnTo>
                    <a:pt x="147574" y="885571"/>
                  </a:lnTo>
                  <a:lnTo>
                    <a:pt x="3475101" y="885571"/>
                  </a:lnTo>
                  <a:lnTo>
                    <a:pt x="3521770" y="878050"/>
                  </a:lnTo>
                  <a:lnTo>
                    <a:pt x="3562314" y="857106"/>
                  </a:lnTo>
                  <a:lnTo>
                    <a:pt x="3594293" y="825165"/>
                  </a:lnTo>
                  <a:lnTo>
                    <a:pt x="3615268" y="784653"/>
                  </a:lnTo>
                  <a:lnTo>
                    <a:pt x="3622802" y="737997"/>
                  </a:lnTo>
                  <a:lnTo>
                    <a:pt x="3622802" y="147574"/>
                  </a:lnTo>
                  <a:lnTo>
                    <a:pt x="3615268" y="100917"/>
                  </a:lnTo>
                  <a:lnTo>
                    <a:pt x="3594293" y="60405"/>
                  </a:lnTo>
                  <a:lnTo>
                    <a:pt x="3562314" y="28464"/>
                  </a:lnTo>
                  <a:lnTo>
                    <a:pt x="3521770" y="7520"/>
                  </a:lnTo>
                  <a:lnTo>
                    <a:pt x="3475101" y="0"/>
                  </a:lnTo>
                  <a:close/>
                </a:path>
              </a:pathLst>
            </a:custGeom>
            <a:solidFill>
              <a:srgbClr val="7C3E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267197" y="711580"/>
              <a:ext cx="3623310" cy="885825"/>
            </a:xfrm>
            <a:custGeom>
              <a:avLst/>
              <a:gdLst/>
              <a:ahLst/>
              <a:cxnLst/>
              <a:rect l="l" t="t" r="r" b="b"/>
              <a:pathLst>
                <a:path w="3623309" h="885825">
                  <a:moveTo>
                    <a:pt x="0" y="147574"/>
                  </a:moveTo>
                  <a:lnTo>
                    <a:pt x="7520" y="100917"/>
                  </a:lnTo>
                  <a:lnTo>
                    <a:pt x="28464" y="60405"/>
                  </a:lnTo>
                  <a:lnTo>
                    <a:pt x="60405" y="28464"/>
                  </a:lnTo>
                  <a:lnTo>
                    <a:pt x="100917" y="7520"/>
                  </a:lnTo>
                  <a:lnTo>
                    <a:pt x="147574" y="0"/>
                  </a:lnTo>
                  <a:lnTo>
                    <a:pt x="3475101" y="0"/>
                  </a:lnTo>
                  <a:lnTo>
                    <a:pt x="3521770" y="7520"/>
                  </a:lnTo>
                  <a:lnTo>
                    <a:pt x="3562314" y="28464"/>
                  </a:lnTo>
                  <a:lnTo>
                    <a:pt x="3594293" y="60405"/>
                  </a:lnTo>
                  <a:lnTo>
                    <a:pt x="3615268" y="100917"/>
                  </a:lnTo>
                  <a:lnTo>
                    <a:pt x="3622802" y="147574"/>
                  </a:lnTo>
                  <a:lnTo>
                    <a:pt x="3622802" y="737997"/>
                  </a:lnTo>
                  <a:lnTo>
                    <a:pt x="3615268" y="784653"/>
                  </a:lnTo>
                  <a:lnTo>
                    <a:pt x="3594293" y="825165"/>
                  </a:lnTo>
                  <a:lnTo>
                    <a:pt x="3562314" y="857106"/>
                  </a:lnTo>
                  <a:lnTo>
                    <a:pt x="3521770" y="878050"/>
                  </a:lnTo>
                  <a:lnTo>
                    <a:pt x="3475101" y="885571"/>
                  </a:lnTo>
                  <a:lnTo>
                    <a:pt x="147574" y="885571"/>
                  </a:lnTo>
                  <a:lnTo>
                    <a:pt x="100917" y="878050"/>
                  </a:lnTo>
                  <a:lnTo>
                    <a:pt x="60405" y="857106"/>
                  </a:lnTo>
                  <a:lnTo>
                    <a:pt x="28464" y="825165"/>
                  </a:lnTo>
                  <a:lnTo>
                    <a:pt x="7520" y="784653"/>
                  </a:lnTo>
                  <a:lnTo>
                    <a:pt x="0" y="737997"/>
                  </a:lnTo>
                  <a:lnTo>
                    <a:pt x="0" y="147574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5435346" y="883361"/>
            <a:ext cx="239839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dirty="0">
                <a:solidFill>
                  <a:srgbClr val="FFFFFF"/>
                </a:solidFill>
                <a:latin typeface="CVS Health Sans"/>
                <a:cs typeface="CVS Health Sans"/>
              </a:rPr>
              <a:t>Shift the</a:t>
            </a:r>
            <a:r>
              <a:rPr sz="3000" b="0" spc="-10" dirty="0">
                <a:solidFill>
                  <a:srgbClr val="FFFFFF"/>
                </a:solidFill>
                <a:latin typeface="CVS Health Sans"/>
                <a:cs typeface="CVS Health Sans"/>
              </a:rPr>
              <a:t> lens:</a:t>
            </a:r>
            <a:endParaRPr sz="3000">
              <a:latin typeface="CVS Health Sans"/>
              <a:cs typeface="CVS Health San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006784" y="3488245"/>
            <a:ext cx="5179060" cy="2620010"/>
            <a:chOff x="5006784" y="3488245"/>
            <a:chExt cx="5179060" cy="2620010"/>
          </a:xfrm>
        </p:grpSpPr>
        <p:sp>
          <p:nvSpPr>
            <p:cNvPr id="10" name="object 10"/>
            <p:cNvSpPr/>
            <p:nvPr/>
          </p:nvSpPr>
          <p:spPr>
            <a:xfrm>
              <a:off x="5008371" y="3932720"/>
              <a:ext cx="5175885" cy="2173605"/>
            </a:xfrm>
            <a:custGeom>
              <a:avLst/>
              <a:gdLst/>
              <a:ahLst/>
              <a:cxnLst/>
              <a:rect l="l" t="t" r="r" b="b"/>
              <a:pathLst>
                <a:path w="5175884" h="2173604">
                  <a:moveTo>
                    <a:pt x="0" y="2173478"/>
                  </a:moveTo>
                  <a:lnTo>
                    <a:pt x="5175377" y="2173478"/>
                  </a:lnTo>
                  <a:lnTo>
                    <a:pt x="5175377" y="0"/>
                  </a:lnTo>
                  <a:lnTo>
                    <a:pt x="0" y="0"/>
                  </a:lnTo>
                  <a:lnTo>
                    <a:pt x="0" y="2173478"/>
                  </a:lnTo>
                  <a:close/>
                </a:path>
              </a:pathLst>
            </a:custGeom>
            <a:ln w="3175">
              <a:solidFill>
                <a:srgbClr val="B0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67197" y="3489833"/>
              <a:ext cx="3623310" cy="885825"/>
            </a:xfrm>
            <a:custGeom>
              <a:avLst/>
              <a:gdLst/>
              <a:ahLst/>
              <a:cxnLst/>
              <a:rect l="l" t="t" r="r" b="b"/>
              <a:pathLst>
                <a:path w="3623309" h="885825">
                  <a:moveTo>
                    <a:pt x="3475101" y="0"/>
                  </a:moveTo>
                  <a:lnTo>
                    <a:pt x="147574" y="0"/>
                  </a:lnTo>
                  <a:lnTo>
                    <a:pt x="100917" y="7533"/>
                  </a:lnTo>
                  <a:lnTo>
                    <a:pt x="60405" y="28508"/>
                  </a:lnTo>
                  <a:lnTo>
                    <a:pt x="28464" y="60487"/>
                  </a:lnTo>
                  <a:lnTo>
                    <a:pt x="7520" y="101031"/>
                  </a:lnTo>
                  <a:lnTo>
                    <a:pt x="0" y="147700"/>
                  </a:lnTo>
                  <a:lnTo>
                    <a:pt x="0" y="737996"/>
                  </a:lnTo>
                  <a:lnTo>
                    <a:pt x="7520" y="784666"/>
                  </a:lnTo>
                  <a:lnTo>
                    <a:pt x="28464" y="825210"/>
                  </a:lnTo>
                  <a:lnTo>
                    <a:pt x="60405" y="857189"/>
                  </a:lnTo>
                  <a:lnTo>
                    <a:pt x="100917" y="878164"/>
                  </a:lnTo>
                  <a:lnTo>
                    <a:pt x="147574" y="885697"/>
                  </a:lnTo>
                  <a:lnTo>
                    <a:pt x="3475101" y="885697"/>
                  </a:lnTo>
                  <a:lnTo>
                    <a:pt x="3521770" y="878164"/>
                  </a:lnTo>
                  <a:lnTo>
                    <a:pt x="3562314" y="857189"/>
                  </a:lnTo>
                  <a:lnTo>
                    <a:pt x="3594293" y="825210"/>
                  </a:lnTo>
                  <a:lnTo>
                    <a:pt x="3615268" y="784666"/>
                  </a:lnTo>
                  <a:lnTo>
                    <a:pt x="3622802" y="737996"/>
                  </a:lnTo>
                  <a:lnTo>
                    <a:pt x="3622802" y="147700"/>
                  </a:lnTo>
                  <a:lnTo>
                    <a:pt x="3615268" y="101031"/>
                  </a:lnTo>
                  <a:lnTo>
                    <a:pt x="3594293" y="60487"/>
                  </a:lnTo>
                  <a:lnTo>
                    <a:pt x="3562314" y="28508"/>
                  </a:lnTo>
                  <a:lnTo>
                    <a:pt x="3521770" y="7533"/>
                  </a:lnTo>
                  <a:lnTo>
                    <a:pt x="3475101" y="0"/>
                  </a:lnTo>
                  <a:close/>
                </a:path>
              </a:pathLst>
            </a:custGeom>
            <a:solidFill>
              <a:srgbClr val="B08B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267197" y="3489833"/>
              <a:ext cx="3623310" cy="885825"/>
            </a:xfrm>
            <a:custGeom>
              <a:avLst/>
              <a:gdLst/>
              <a:ahLst/>
              <a:cxnLst/>
              <a:rect l="l" t="t" r="r" b="b"/>
              <a:pathLst>
                <a:path w="3623309" h="885825">
                  <a:moveTo>
                    <a:pt x="0" y="147700"/>
                  </a:moveTo>
                  <a:lnTo>
                    <a:pt x="7520" y="101031"/>
                  </a:lnTo>
                  <a:lnTo>
                    <a:pt x="28464" y="60487"/>
                  </a:lnTo>
                  <a:lnTo>
                    <a:pt x="60405" y="28508"/>
                  </a:lnTo>
                  <a:lnTo>
                    <a:pt x="100917" y="7533"/>
                  </a:lnTo>
                  <a:lnTo>
                    <a:pt x="147574" y="0"/>
                  </a:lnTo>
                  <a:lnTo>
                    <a:pt x="3475101" y="0"/>
                  </a:lnTo>
                  <a:lnTo>
                    <a:pt x="3521770" y="7533"/>
                  </a:lnTo>
                  <a:lnTo>
                    <a:pt x="3562314" y="28508"/>
                  </a:lnTo>
                  <a:lnTo>
                    <a:pt x="3594293" y="60487"/>
                  </a:lnTo>
                  <a:lnTo>
                    <a:pt x="3615268" y="101031"/>
                  </a:lnTo>
                  <a:lnTo>
                    <a:pt x="3622802" y="147700"/>
                  </a:lnTo>
                  <a:lnTo>
                    <a:pt x="3622802" y="737996"/>
                  </a:lnTo>
                  <a:lnTo>
                    <a:pt x="3615268" y="784666"/>
                  </a:lnTo>
                  <a:lnTo>
                    <a:pt x="3594293" y="825210"/>
                  </a:lnTo>
                  <a:lnTo>
                    <a:pt x="3562314" y="857189"/>
                  </a:lnTo>
                  <a:lnTo>
                    <a:pt x="3521770" y="878164"/>
                  </a:lnTo>
                  <a:lnTo>
                    <a:pt x="3475101" y="885697"/>
                  </a:lnTo>
                  <a:lnTo>
                    <a:pt x="147574" y="885697"/>
                  </a:lnTo>
                  <a:lnTo>
                    <a:pt x="100917" y="878164"/>
                  </a:lnTo>
                  <a:lnTo>
                    <a:pt x="60405" y="857189"/>
                  </a:lnTo>
                  <a:lnTo>
                    <a:pt x="28464" y="825210"/>
                  </a:lnTo>
                  <a:lnTo>
                    <a:pt x="7520" y="784666"/>
                  </a:lnTo>
                  <a:lnTo>
                    <a:pt x="0" y="737996"/>
                  </a:lnTo>
                  <a:lnTo>
                    <a:pt x="0" y="147700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398134" y="3662248"/>
            <a:ext cx="3611879" cy="2215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FFFFFF"/>
                </a:solidFill>
                <a:latin typeface="CVS Health Sans"/>
                <a:cs typeface="CVS Health Sans"/>
              </a:rPr>
              <a:t>Curiosity</a:t>
            </a:r>
            <a:r>
              <a:rPr sz="3000" spc="-9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VS Health Sans"/>
                <a:cs typeface="CVS Health Sans"/>
              </a:rPr>
              <a:t>prompts:</a:t>
            </a:r>
            <a:endParaRPr sz="3000">
              <a:latin typeface="CVS Health Sans"/>
              <a:cs typeface="CVS Health Sans"/>
            </a:endParaRPr>
          </a:p>
          <a:p>
            <a:pPr marL="297180" marR="5080" indent="-285115" algn="just">
              <a:lnSpc>
                <a:spcPct val="96800"/>
              </a:lnSpc>
              <a:spcBef>
                <a:spcPts val="3185"/>
              </a:spcBef>
              <a:buChar char="•"/>
              <a:tabLst>
                <a:tab pos="299085" algn="l"/>
              </a:tabLst>
            </a:pPr>
            <a:r>
              <a:rPr sz="3000" dirty="0">
                <a:latin typeface="CVS Health Sans"/>
                <a:cs typeface="CVS Health Sans"/>
              </a:rPr>
              <a:t>'What</a:t>
            </a:r>
            <a:r>
              <a:rPr sz="3000" spc="-120" dirty="0">
                <a:latin typeface="CVS Health Sans"/>
                <a:cs typeface="CVS Health Sans"/>
              </a:rPr>
              <a:t> </a:t>
            </a:r>
            <a:r>
              <a:rPr sz="3000" dirty="0">
                <a:latin typeface="CVS Health Sans"/>
                <a:cs typeface="CVS Health Sans"/>
              </a:rPr>
              <a:t>do</a:t>
            </a:r>
            <a:r>
              <a:rPr sz="3000" spc="-90" dirty="0">
                <a:latin typeface="CVS Health Sans"/>
                <a:cs typeface="CVS Health Sans"/>
              </a:rPr>
              <a:t> </a:t>
            </a:r>
            <a:r>
              <a:rPr sz="3000" dirty="0">
                <a:latin typeface="CVS Health Sans"/>
                <a:cs typeface="CVS Health Sans"/>
              </a:rPr>
              <a:t>you</a:t>
            </a:r>
            <a:r>
              <a:rPr sz="3000" spc="-95" dirty="0">
                <a:latin typeface="CVS Health Sans"/>
                <a:cs typeface="CVS Health Sans"/>
              </a:rPr>
              <a:t> </a:t>
            </a:r>
            <a:r>
              <a:rPr sz="3000" spc="-10" dirty="0">
                <a:latin typeface="CVS Health Sans"/>
                <a:cs typeface="CVS Health Sans"/>
              </a:rPr>
              <a:t>think 	</a:t>
            </a:r>
            <a:r>
              <a:rPr sz="3000" dirty="0">
                <a:latin typeface="CVS Health Sans"/>
                <a:cs typeface="CVS Health Sans"/>
              </a:rPr>
              <a:t>brought</a:t>
            </a:r>
            <a:r>
              <a:rPr sz="3000" spc="-60" dirty="0">
                <a:latin typeface="CVS Health Sans"/>
                <a:cs typeface="CVS Health Sans"/>
              </a:rPr>
              <a:t> </a:t>
            </a:r>
            <a:r>
              <a:rPr sz="3000" dirty="0">
                <a:latin typeface="CVS Health Sans"/>
                <a:cs typeface="CVS Health Sans"/>
              </a:rPr>
              <a:t>you</a:t>
            </a:r>
            <a:r>
              <a:rPr sz="3000" spc="-35" dirty="0">
                <a:latin typeface="CVS Health Sans"/>
                <a:cs typeface="CVS Health Sans"/>
              </a:rPr>
              <a:t> </a:t>
            </a:r>
            <a:r>
              <a:rPr sz="3000" dirty="0">
                <a:latin typeface="CVS Health Sans"/>
                <a:cs typeface="CVS Health Sans"/>
              </a:rPr>
              <a:t>to</a:t>
            </a:r>
            <a:r>
              <a:rPr sz="3000" spc="-35" dirty="0">
                <a:latin typeface="CVS Health Sans"/>
                <a:cs typeface="CVS Health Sans"/>
              </a:rPr>
              <a:t> </a:t>
            </a:r>
            <a:r>
              <a:rPr sz="3000" spc="-20" dirty="0">
                <a:latin typeface="CVS Health Sans"/>
                <a:cs typeface="CVS Health Sans"/>
              </a:rPr>
              <a:t>this 	</a:t>
            </a:r>
            <a:r>
              <a:rPr sz="3000" spc="-10" dirty="0">
                <a:latin typeface="CVS Health Sans"/>
                <a:cs typeface="CVS Health Sans"/>
              </a:rPr>
              <a:t>point?'</a:t>
            </a:r>
            <a:endParaRPr sz="3000">
              <a:latin typeface="CVS Health Sans"/>
              <a:cs typeface="CVS Health San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35"/>
              </a:lnSpc>
              <a:tabLst>
                <a:tab pos="339725" algn="l"/>
              </a:tabLst>
            </a:pPr>
            <a:fld id="{81D60167-4931-47E6-BA6A-407CBD079E47}" type="slidenum">
              <a:rPr sz="1000" b="0" spc="-25" dirty="0">
                <a:latin typeface="CVS Health Sans Medium"/>
                <a:cs typeface="CVS Health Sans Medium"/>
              </a:rPr>
              <a:t>16</a:t>
            </a:fld>
            <a:r>
              <a:rPr sz="1000" b="0" dirty="0">
                <a:latin typeface="CVS Health Sans Medium"/>
                <a:cs typeface="CVS Health Sans Medium"/>
              </a:rPr>
              <a:t>	</a:t>
            </a:r>
            <a:r>
              <a:rPr sz="1200" baseline="3472" dirty="0"/>
              <a:t>©2026</a:t>
            </a:r>
            <a:r>
              <a:rPr sz="1200" spc="-15" baseline="3472" dirty="0"/>
              <a:t> </a:t>
            </a:r>
            <a:r>
              <a:rPr sz="1200" baseline="3472" dirty="0"/>
              <a:t>Aetna</a:t>
            </a:r>
            <a:r>
              <a:rPr sz="1200" spc="-7" baseline="3472" dirty="0"/>
              <a:t> </a:t>
            </a:r>
            <a:r>
              <a:rPr sz="1200" baseline="3472" dirty="0"/>
              <a:t>Inc.</a:t>
            </a:r>
            <a:r>
              <a:rPr sz="1200" spc="37" baseline="3472" dirty="0"/>
              <a:t> </a:t>
            </a:r>
            <a:r>
              <a:rPr sz="1200" spc="-15" baseline="3472" dirty="0"/>
              <a:t>Confidential </a:t>
            </a:r>
            <a:r>
              <a:rPr sz="1200" baseline="3472" dirty="0"/>
              <a:t>and</a:t>
            </a:r>
            <a:r>
              <a:rPr sz="1200" spc="7" baseline="3472" dirty="0"/>
              <a:t> </a:t>
            </a:r>
            <a:r>
              <a:rPr sz="1200" spc="-15" baseline="3472" dirty="0"/>
              <a:t>proprietary.</a:t>
            </a:r>
            <a:endParaRPr sz="1200" baseline="3472">
              <a:latin typeface="CVS Health Sans Medium"/>
              <a:cs typeface="CVS Health Sans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4088" y="2208402"/>
            <a:ext cx="2778760" cy="13919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algn="ctr">
              <a:lnSpc>
                <a:spcPts val="3460"/>
              </a:lnSpc>
              <a:spcBef>
                <a:spcPts val="535"/>
              </a:spcBef>
            </a:pPr>
            <a:r>
              <a:rPr sz="3200" b="1" spc="-10" dirty="0">
                <a:solidFill>
                  <a:srgbClr val="3E3E3E"/>
                </a:solidFill>
                <a:latin typeface="CVS Health Sans"/>
                <a:cs typeface="CVS Health Sans"/>
              </a:rPr>
              <a:t>Transparency Increases Compliance</a:t>
            </a:r>
            <a:endParaRPr sz="3200">
              <a:latin typeface="CVS Health Sans"/>
              <a:cs typeface="CVS Health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049265" y="912749"/>
            <a:ext cx="4988560" cy="2546350"/>
          </a:xfrm>
          <a:custGeom>
            <a:avLst/>
            <a:gdLst/>
            <a:ahLst/>
            <a:cxnLst/>
            <a:rect l="l" t="t" r="r" b="b"/>
            <a:pathLst>
              <a:path w="4988559" h="2546350">
                <a:moveTo>
                  <a:pt x="4564126" y="0"/>
                </a:moveTo>
                <a:lnTo>
                  <a:pt x="424434" y="0"/>
                </a:lnTo>
                <a:lnTo>
                  <a:pt x="378181" y="2490"/>
                </a:lnTo>
                <a:lnTo>
                  <a:pt x="333372" y="9787"/>
                </a:lnTo>
                <a:lnTo>
                  <a:pt x="290267" y="21633"/>
                </a:lnTo>
                <a:lnTo>
                  <a:pt x="249122" y="37769"/>
                </a:lnTo>
                <a:lnTo>
                  <a:pt x="210199" y="57935"/>
                </a:lnTo>
                <a:lnTo>
                  <a:pt x="173754" y="81873"/>
                </a:lnTo>
                <a:lnTo>
                  <a:pt x="140047" y="109323"/>
                </a:lnTo>
                <a:lnTo>
                  <a:pt x="109336" y="140027"/>
                </a:lnTo>
                <a:lnTo>
                  <a:pt x="81881" y="173726"/>
                </a:lnTo>
                <a:lnTo>
                  <a:pt x="57940" y="210161"/>
                </a:lnTo>
                <a:lnTo>
                  <a:pt x="37771" y="249072"/>
                </a:lnTo>
                <a:lnTo>
                  <a:pt x="21634" y="290202"/>
                </a:lnTo>
                <a:lnTo>
                  <a:pt x="9787" y="333290"/>
                </a:lnTo>
                <a:lnTo>
                  <a:pt x="2490" y="378078"/>
                </a:lnTo>
                <a:lnTo>
                  <a:pt x="0" y="424306"/>
                </a:lnTo>
                <a:lnTo>
                  <a:pt x="0" y="2121535"/>
                </a:lnTo>
                <a:lnTo>
                  <a:pt x="2490" y="2167763"/>
                </a:lnTo>
                <a:lnTo>
                  <a:pt x="9787" y="2212551"/>
                </a:lnTo>
                <a:lnTo>
                  <a:pt x="21634" y="2255639"/>
                </a:lnTo>
                <a:lnTo>
                  <a:pt x="37771" y="2296769"/>
                </a:lnTo>
                <a:lnTo>
                  <a:pt x="57940" y="2335680"/>
                </a:lnTo>
                <a:lnTo>
                  <a:pt x="81881" y="2372115"/>
                </a:lnTo>
                <a:lnTo>
                  <a:pt x="109336" y="2405814"/>
                </a:lnTo>
                <a:lnTo>
                  <a:pt x="140047" y="2436518"/>
                </a:lnTo>
                <a:lnTo>
                  <a:pt x="173754" y="2463968"/>
                </a:lnTo>
                <a:lnTo>
                  <a:pt x="210199" y="2487906"/>
                </a:lnTo>
                <a:lnTo>
                  <a:pt x="249122" y="2508072"/>
                </a:lnTo>
                <a:lnTo>
                  <a:pt x="290267" y="2524208"/>
                </a:lnTo>
                <a:lnTo>
                  <a:pt x="333372" y="2536054"/>
                </a:lnTo>
                <a:lnTo>
                  <a:pt x="378181" y="2543351"/>
                </a:lnTo>
                <a:lnTo>
                  <a:pt x="424434" y="2545841"/>
                </a:lnTo>
                <a:lnTo>
                  <a:pt x="4564126" y="2545841"/>
                </a:lnTo>
                <a:lnTo>
                  <a:pt x="4610376" y="2543351"/>
                </a:lnTo>
                <a:lnTo>
                  <a:pt x="4655180" y="2536054"/>
                </a:lnTo>
                <a:lnTo>
                  <a:pt x="4698279" y="2524208"/>
                </a:lnTo>
                <a:lnTo>
                  <a:pt x="4739414" y="2508072"/>
                </a:lnTo>
                <a:lnTo>
                  <a:pt x="4778327" y="2487906"/>
                </a:lnTo>
                <a:lnTo>
                  <a:pt x="4814761" y="2463968"/>
                </a:lnTo>
                <a:lnTo>
                  <a:pt x="4848455" y="2436518"/>
                </a:lnTo>
                <a:lnTo>
                  <a:pt x="4879153" y="2405814"/>
                </a:lnTo>
                <a:lnTo>
                  <a:pt x="4906596" y="2372115"/>
                </a:lnTo>
                <a:lnTo>
                  <a:pt x="4930525" y="2335680"/>
                </a:lnTo>
                <a:lnTo>
                  <a:pt x="4950683" y="2296769"/>
                </a:lnTo>
                <a:lnTo>
                  <a:pt x="4966811" y="2255639"/>
                </a:lnTo>
                <a:lnTo>
                  <a:pt x="4978651" y="2212551"/>
                </a:lnTo>
                <a:lnTo>
                  <a:pt x="4985944" y="2167763"/>
                </a:lnTo>
                <a:lnTo>
                  <a:pt x="4988433" y="2121535"/>
                </a:lnTo>
                <a:lnTo>
                  <a:pt x="4988433" y="424306"/>
                </a:lnTo>
                <a:lnTo>
                  <a:pt x="4985944" y="378078"/>
                </a:lnTo>
                <a:lnTo>
                  <a:pt x="4978651" y="333290"/>
                </a:lnTo>
                <a:lnTo>
                  <a:pt x="4966811" y="290202"/>
                </a:lnTo>
                <a:lnTo>
                  <a:pt x="4950683" y="249072"/>
                </a:lnTo>
                <a:lnTo>
                  <a:pt x="4930525" y="210161"/>
                </a:lnTo>
                <a:lnTo>
                  <a:pt x="4906596" y="173726"/>
                </a:lnTo>
                <a:lnTo>
                  <a:pt x="4879153" y="140027"/>
                </a:lnTo>
                <a:lnTo>
                  <a:pt x="4848455" y="109323"/>
                </a:lnTo>
                <a:lnTo>
                  <a:pt x="4814761" y="81873"/>
                </a:lnTo>
                <a:lnTo>
                  <a:pt x="4778327" y="57935"/>
                </a:lnTo>
                <a:lnTo>
                  <a:pt x="4739414" y="37769"/>
                </a:lnTo>
                <a:lnTo>
                  <a:pt x="4698279" y="21633"/>
                </a:lnTo>
                <a:lnTo>
                  <a:pt x="4655180" y="9787"/>
                </a:lnTo>
                <a:lnTo>
                  <a:pt x="4610376" y="2490"/>
                </a:lnTo>
                <a:lnTo>
                  <a:pt x="4564126" y="0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5291073" y="1127582"/>
            <a:ext cx="3996690" cy="204978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>
              <a:lnSpc>
                <a:spcPct val="96900"/>
              </a:lnSpc>
              <a:spcBef>
                <a:spcPts val="225"/>
              </a:spcBef>
            </a:pPr>
            <a:r>
              <a:rPr sz="3400" b="0" dirty="0">
                <a:solidFill>
                  <a:srgbClr val="FFFFFF"/>
                </a:solidFill>
                <a:latin typeface="CVS Health Sans"/>
                <a:cs typeface="CVS Health Sans"/>
              </a:rPr>
              <a:t>Explain</a:t>
            </a:r>
            <a:r>
              <a:rPr sz="3400" b="0" spc="-12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3400" b="0" spc="-10" dirty="0">
                <a:solidFill>
                  <a:srgbClr val="FFFFFF"/>
                </a:solidFill>
                <a:latin typeface="CVS Health Sans"/>
                <a:cs typeface="CVS Health Sans"/>
              </a:rPr>
              <a:t>procedures, </a:t>
            </a:r>
            <a:r>
              <a:rPr sz="3400" b="0" dirty="0">
                <a:solidFill>
                  <a:srgbClr val="FFFFFF"/>
                </a:solidFill>
                <a:latin typeface="CVS Health Sans"/>
                <a:cs typeface="CVS Health Sans"/>
              </a:rPr>
              <a:t>decisions,</a:t>
            </a:r>
            <a:r>
              <a:rPr sz="3400" b="0" spc="-6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3400" b="0" dirty="0">
                <a:solidFill>
                  <a:srgbClr val="FFFFFF"/>
                </a:solidFill>
                <a:latin typeface="CVS Health Sans"/>
                <a:cs typeface="CVS Health Sans"/>
              </a:rPr>
              <a:t>and</a:t>
            </a:r>
            <a:r>
              <a:rPr sz="3400" b="0" spc="-8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3400" b="0" spc="-20" dirty="0">
                <a:solidFill>
                  <a:srgbClr val="FFFFFF"/>
                </a:solidFill>
                <a:latin typeface="CVS Health Sans"/>
                <a:cs typeface="CVS Health Sans"/>
              </a:rPr>
              <a:t>next </a:t>
            </a:r>
            <a:r>
              <a:rPr sz="3400" b="0" dirty="0">
                <a:solidFill>
                  <a:srgbClr val="FFFFFF"/>
                </a:solidFill>
                <a:latin typeface="CVS Health Sans"/>
                <a:cs typeface="CVS Health Sans"/>
              </a:rPr>
              <a:t>steps</a:t>
            </a:r>
            <a:r>
              <a:rPr sz="3400" b="0" spc="-5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3400" b="0" dirty="0">
                <a:solidFill>
                  <a:srgbClr val="FFFFFF"/>
                </a:solidFill>
                <a:latin typeface="CVS Health Sans"/>
                <a:cs typeface="CVS Health Sans"/>
              </a:rPr>
              <a:t>in</a:t>
            </a:r>
            <a:r>
              <a:rPr sz="3400" b="0" spc="-6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3400" b="0" spc="-10" dirty="0">
                <a:solidFill>
                  <a:srgbClr val="FFFFFF"/>
                </a:solidFill>
                <a:latin typeface="CVS Health Sans"/>
                <a:cs typeface="CVS Health Sans"/>
              </a:rPr>
              <a:t>plain language</a:t>
            </a:r>
            <a:endParaRPr sz="3400">
              <a:latin typeface="CVS Health Sans"/>
              <a:cs typeface="CVS Health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49265" y="3556508"/>
            <a:ext cx="4988560" cy="2546350"/>
          </a:xfrm>
          <a:custGeom>
            <a:avLst/>
            <a:gdLst/>
            <a:ahLst/>
            <a:cxnLst/>
            <a:rect l="l" t="t" r="r" b="b"/>
            <a:pathLst>
              <a:path w="4988559" h="2546350">
                <a:moveTo>
                  <a:pt x="4564126" y="0"/>
                </a:moveTo>
                <a:lnTo>
                  <a:pt x="424434" y="0"/>
                </a:lnTo>
                <a:lnTo>
                  <a:pt x="378181" y="2490"/>
                </a:lnTo>
                <a:lnTo>
                  <a:pt x="333372" y="9787"/>
                </a:lnTo>
                <a:lnTo>
                  <a:pt x="290267" y="21633"/>
                </a:lnTo>
                <a:lnTo>
                  <a:pt x="249122" y="37769"/>
                </a:lnTo>
                <a:lnTo>
                  <a:pt x="210199" y="57935"/>
                </a:lnTo>
                <a:lnTo>
                  <a:pt x="173754" y="81873"/>
                </a:lnTo>
                <a:lnTo>
                  <a:pt x="140047" y="109323"/>
                </a:lnTo>
                <a:lnTo>
                  <a:pt x="109336" y="140027"/>
                </a:lnTo>
                <a:lnTo>
                  <a:pt x="81881" y="173726"/>
                </a:lnTo>
                <a:lnTo>
                  <a:pt x="57940" y="210161"/>
                </a:lnTo>
                <a:lnTo>
                  <a:pt x="37771" y="249072"/>
                </a:lnTo>
                <a:lnTo>
                  <a:pt x="21634" y="290202"/>
                </a:lnTo>
                <a:lnTo>
                  <a:pt x="9787" y="333290"/>
                </a:lnTo>
                <a:lnTo>
                  <a:pt x="2490" y="378078"/>
                </a:lnTo>
                <a:lnTo>
                  <a:pt x="0" y="424306"/>
                </a:lnTo>
                <a:lnTo>
                  <a:pt x="0" y="2121623"/>
                </a:lnTo>
                <a:lnTo>
                  <a:pt x="2490" y="2167859"/>
                </a:lnTo>
                <a:lnTo>
                  <a:pt x="9787" y="2212653"/>
                </a:lnTo>
                <a:lnTo>
                  <a:pt x="21634" y="2255746"/>
                </a:lnTo>
                <a:lnTo>
                  <a:pt x="37771" y="2296878"/>
                </a:lnTo>
                <a:lnTo>
                  <a:pt x="57940" y="2335792"/>
                </a:lnTo>
                <a:lnTo>
                  <a:pt x="81881" y="2372229"/>
                </a:lnTo>
                <a:lnTo>
                  <a:pt x="109336" y="2405929"/>
                </a:lnTo>
                <a:lnTo>
                  <a:pt x="140047" y="2436634"/>
                </a:lnTo>
                <a:lnTo>
                  <a:pt x="173754" y="2464084"/>
                </a:lnTo>
                <a:lnTo>
                  <a:pt x="210199" y="2488022"/>
                </a:lnTo>
                <a:lnTo>
                  <a:pt x="249122" y="2508188"/>
                </a:lnTo>
                <a:lnTo>
                  <a:pt x="290267" y="2524323"/>
                </a:lnTo>
                <a:lnTo>
                  <a:pt x="333372" y="2536169"/>
                </a:lnTo>
                <a:lnTo>
                  <a:pt x="378181" y="2543466"/>
                </a:lnTo>
                <a:lnTo>
                  <a:pt x="424434" y="2545956"/>
                </a:lnTo>
                <a:lnTo>
                  <a:pt x="4564126" y="2545956"/>
                </a:lnTo>
                <a:lnTo>
                  <a:pt x="4610376" y="2543466"/>
                </a:lnTo>
                <a:lnTo>
                  <a:pt x="4655180" y="2536169"/>
                </a:lnTo>
                <a:lnTo>
                  <a:pt x="4698279" y="2524323"/>
                </a:lnTo>
                <a:lnTo>
                  <a:pt x="4739414" y="2508188"/>
                </a:lnTo>
                <a:lnTo>
                  <a:pt x="4778327" y="2488022"/>
                </a:lnTo>
                <a:lnTo>
                  <a:pt x="4814761" y="2464084"/>
                </a:lnTo>
                <a:lnTo>
                  <a:pt x="4848455" y="2436634"/>
                </a:lnTo>
                <a:lnTo>
                  <a:pt x="4879153" y="2405929"/>
                </a:lnTo>
                <a:lnTo>
                  <a:pt x="4906596" y="2372229"/>
                </a:lnTo>
                <a:lnTo>
                  <a:pt x="4930525" y="2335792"/>
                </a:lnTo>
                <a:lnTo>
                  <a:pt x="4950683" y="2296878"/>
                </a:lnTo>
                <a:lnTo>
                  <a:pt x="4966811" y="2255746"/>
                </a:lnTo>
                <a:lnTo>
                  <a:pt x="4978651" y="2212653"/>
                </a:lnTo>
                <a:lnTo>
                  <a:pt x="4985944" y="2167859"/>
                </a:lnTo>
                <a:lnTo>
                  <a:pt x="4988433" y="2121623"/>
                </a:lnTo>
                <a:lnTo>
                  <a:pt x="4988433" y="424306"/>
                </a:lnTo>
                <a:lnTo>
                  <a:pt x="4985944" y="378078"/>
                </a:lnTo>
                <a:lnTo>
                  <a:pt x="4978651" y="333290"/>
                </a:lnTo>
                <a:lnTo>
                  <a:pt x="4966811" y="290202"/>
                </a:lnTo>
                <a:lnTo>
                  <a:pt x="4950683" y="249072"/>
                </a:lnTo>
                <a:lnTo>
                  <a:pt x="4930525" y="210161"/>
                </a:lnTo>
                <a:lnTo>
                  <a:pt x="4906596" y="173726"/>
                </a:lnTo>
                <a:lnTo>
                  <a:pt x="4879153" y="140027"/>
                </a:lnTo>
                <a:lnTo>
                  <a:pt x="4848455" y="109323"/>
                </a:lnTo>
                <a:lnTo>
                  <a:pt x="4814761" y="81873"/>
                </a:lnTo>
                <a:lnTo>
                  <a:pt x="4778327" y="57935"/>
                </a:lnTo>
                <a:lnTo>
                  <a:pt x="4739414" y="37769"/>
                </a:lnTo>
                <a:lnTo>
                  <a:pt x="4698279" y="21633"/>
                </a:lnTo>
                <a:lnTo>
                  <a:pt x="4655180" y="9787"/>
                </a:lnTo>
                <a:lnTo>
                  <a:pt x="4610376" y="2490"/>
                </a:lnTo>
                <a:lnTo>
                  <a:pt x="4564126" y="0"/>
                </a:lnTo>
                <a:close/>
              </a:path>
            </a:pathLst>
          </a:custGeom>
          <a:solidFill>
            <a:srgbClr val="858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291073" y="4023486"/>
            <a:ext cx="4451350" cy="154749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 marR="5080">
              <a:lnSpc>
                <a:spcPct val="96900"/>
              </a:lnSpc>
              <a:spcBef>
                <a:spcPts val="220"/>
              </a:spcBef>
            </a:pPr>
            <a:r>
              <a:rPr sz="3400" dirty="0">
                <a:solidFill>
                  <a:srgbClr val="FFFFFF"/>
                </a:solidFill>
                <a:latin typeface="CVS Health Sans"/>
                <a:cs typeface="CVS Health Sans"/>
              </a:rPr>
              <a:t>Invite</a:t>
            </a:r>
            <a:r>
              <a:rPr sz="3400" spc="-19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CVS Health Sans"/>
                <a:cs typeface="CVS Health Sans"/>
              </a:rPr>
              <a:t>participation </a:t>
            </a:r>
            <a:r>
              <a:rPr sz="3400" dirty="0">
                <a:solidFill>
                  <a:srgbClr val="FFFFFF"/>
                </a:solidFill>
                <a:latin typeface="CVS Health Sans"/>
                <a:cs typeface="CVS Health Sans"/>
              </a:rPr>
              <a:t>with</a:t>
            </a:r>
            <a:r>
              <a:rPr sz="3400" spc="-8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3400" dirty="0">
                <a:solidFill>
                  <a:srgbClr val="FFFFFF"/>
                </a:solidFill>
                <a:latin typeface="CVS Health Sans"/>
                <a:cs typeface="CVS Health Sans"/>
              </a:rPr>
              <a:t>simple</a:t>
            </a:r>
            <a:r>
              <a:rPr sz="3400" spc="-7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CVS Health Sans"/>
                <a:cs typeface="CVS Health Sans"/>
              </a:rPr>
              <a:t>questions; </a:t>
            </a:r>
            <a:r>
              <a:rPr sz="3400" dirty="0">
                <a:solidFill>
                  <a:srgbClr val="FFFFFF"/>
                </a:solidFill>
                <a:latin typeface="CVS Health Sans"/>
                <a:cs typeface="CVS Health Sans"/>
              </a:rPr>
              <a:t>repeat</a:t>
            </a:r>
            <a:r>
              <a:rPr sz="3400" spc="-18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CVS Health Sans"/>
                <a:cs typeface="CVS Health Sans"/>
              </a:rPr>
              <a:t>key</a:t>
            </a:r>
            <a:r>
              <a:rPr sz="3400" spc="-18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3400" spc="-10" dirty="0">
                <a:solidFill>
                  <a:srgbClr val="FFFFFF"/>
                </a:solidFill>
                <a:latin typeface="CVS Health Sans"/>
                <a:cs typeface="CVS Health Sans"/>
              </a:rPr>
              <a:t>orders</a:t>
            </a:r>
            <a:endParaRPr sz="3400">
              <a:latin typeface="CVS Health Sans"/>
              <a:cs typeface="CVS Health Sans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35"/>
              </a:lnSpc>
              <a:tabLst>
                <a:tab pos="339725" algn="l"/>
              </a:tabLst>
            </a:pPr>
            <a:fld id="{81D60167-4931-47E6-BA6A-407CBD079E47}" type="slidenum">
              <a:rPr sz="1000" b="0" spc="-25" dirty="0">
                <a:latin typeface="CVS Health Sans Medium"/>
                <a:cs typeface="CVS Health Sans Medium"/>
              </a:rPr>
              <a:t>17</a:t>
            </a:fld>
            <a:r>
              <a:rPr sz="1000" b="0" dirty="0">
                <a:latin typeface="CVS Health Sans Medium"/>
                <a:cs typeface="CVS Health Sans Medium"/>
              </a:rPr>
              <a:t>	</a:t>
            </a:r>
            <a:r>
              <a:rPr sz="1200" baseline="3472" dirty="0"/>
              <a:t>©2026</a:t>
            </a:r>
            <a:r>
              <a:rPr sz="1200" spc="-15" baseline="3472" dirty="0"/>
              <a:t> </a:t>
            </a:r>
            <a:r>
              <a:rPr sz="1200" baseline="3472" dirty="0"/>
              <a:t>Aetna</a:t>
            </a:r>
            <a:r>
              <a:rPr sz="1200" spc="-7" baseline="3472" dirty="0"/>
              <a:t> </a:t>
            </a:r>
            <a:r>
              <a:rPr sz="1200" baseline="3472" dirty="0"/>
              <a:t>Inc.</a:t>
            </a:r>
            <a:r>
              <a:rPr sz="1200" spc="37" baseline="3472" dirty="0"/>
              <a:t> </a:t>
            </a:r>
            <a:r>
              <a:rPr sz="1200" spc="-15" baseline="3472" dirty="0"/>
              <a:t>Confidential </a:t>
            </a:r>
            <a:r>
              <a:rPr sz="1200" baseline="3472" dirty="0"/>
              <a:t>and</a:t>
            </a:r>
            <a:r>
              <a:rPr sz="1200" spc="7" baseline="3472" dirty="0"/>
              <a:t> </a:t>
            </a:r>
            <a:r>
              <a:rPr sz="1200" spc="-15" baseline="3472" dirty="0"/>
              <a:t>proprietary.</a:t>
            </a:r>
            <a:endParaRPr sz="1200" baseline="3472">
              <a:latin typeface="CVS Health Sans Medium"/>
              <a:cs typeface="CVS Health Sans Medium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Design</a:t>
            </a:r>
            <a:r>
              <a:rPr sz="3200" spc="-35" dirty="0"/>
              <a:t> </a:t>
            </a:r>
            <a:r>
              <a:rPr sz="3200" dirty="0"/>
              <a:t>the</a:t>
            </a:r>
            <a:r>
              <a:rPr sz="3200" spc="-15" dirty="0"/>
              <a:t> </a:t>
            </a:r>
            <a:r>
              <a:rPr sz="3200" dirty="0"/>
              <a:t>Room</a:t>
            </a:r>
            <a:r>
              <a:rPr sz="3200" spc="-20" dirty="0"/>
              <a:t> </a:t>
            </a:r>
            <a:r>
              <a:rPr sz="3200" dirty="0"/>
              <a:t>for</a:t>
            </a:r>
            <a:r>
              <a:rPr sz="3200" spc="-35" dirty="0"/>
              <a:t> </a:t>
            </a:r>
            <a:r>
              <a:rPr sz="3200" spc="-10" dirty="0"/>
              <a:t>Safety</a:t>
            </a:r>
            <a:endParaRPr sz="32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35"/>
              </a:lnSpc>
              <a:tabLst>
                <a:tab pos="339725" algn="l"/>
              </a:tabLst>
            </a:pPr>
            <a:fld id="{81D60167-4931-47E6-BA6A-407CBD079E47}" type="slidenum">
              <a:rPr sz="1000" b="0" spc="-25" dirty="0">
                <a:latin typeface="CVS Health Sans Medium"/>
                <a:cs typeface="CVS Health Sans Medium"/>
              </a:rPr>
              <a:t>18</a:t>
            </a:fld>
            <a:r>
              <a:rPr sz="1000" b="0" dirty="0">
                <a:latin typeface="CVS Health Sans Medium"/>
                <a:cs typeface="CVS Health Sans Medium"/>
              </a:rPr>
              <a:t>	</a:t>
            </a:r>
            <a:r>
              <a:rPr sz="1200" baseline="3472" dirty="0"/>
              <a:t>©2026</a:t>
            </a:r>
            <a:r>
              <a:rPr sz="1200" spc="-15" baseline="3472" dirty="0"/>
              <a:t> </a:t>
            </a:r>
            <a:r>
              <a:rPr sz="1200" baseline="3472" dirty="0"/>
              <a:t>Aetna</a:t>
            </a:r>
            <a:r>
              <a:rPr sz="1200" spc="-7" baseline="3472" dirty="0"/>
              <a:t> </a:t>
            </a:r>
            <a:r>
              <a:rPr sz="1200" baseline="3472" dirty="0"/>
              <a:t>Inc.</a:t>
            </a:r>
            <a:r>
              <a:rPr sz="1200" spc="37" baseline="3472" dirty="0"/>
              <a:t> </a:t>
            </a:r>
            <a:r>
              <a:rPr sz="1200" spc="-15" baseline="3472" dirty="0"/>
              <a:t>Confidential </a:t>
            </a:r>
            <a:r>
              <a:rPr sz="1200" baseline="3472" dirty="0"/>
              <a:t>and</a:t>
            </a:r>
            <a:r>
              <a:rPr sz="1200" spc="7" baseline="3472" dirty="0"/>
              <a:t> </a:t>
            </a:r>
            <a:r>
              <a:rPr sz="1200" spc="-15" baseline="3472" dirty="0"/>
              <a:t>proprietary.</a:t>
            </a:r>
            <a:endParaRPr sz="1200" baseline="3472">
              <a:latin typeface="CVS Health Sans Medium"/>
              <a:cs typeface="CVS Health Sans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56196" y="1470723"/>
          <a:ext cx="10415270" cy="4291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70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8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17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spc="-2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Seat</a:t>
                      </a:r>
                      <a:endParaRPr sz="2800">
                        <a:latin typeface="CVS Health Sans"/>
                        <a:cs typeface="CVS Health Sans"/>
                      </a:endParaRPr>
                    </a:p>
                  </a:txBody>
                  <a:tcPr marL="0" marR="0" marT="39370" marB="0">
                    <a:lnR w="3175">
                      <a:solidFill>
                        <a:srgbClr val="D1CCD4"/>
                      </a:solidFill>
                      <a:prstDash val="solid"/>
                    </a:lnR>
                    <a:lnB w="79375">
                      <a:solidFill>
                        <a:srgbClr val="FFFFFF"/>
                      </a:solidFill>
                      <a:prstDash val="solid"/>
                    </a:lnB>
                    <a:solidFill>
                      <a:srgbClr val="52156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58750" marR="683895">
                        <a:lnSpc>
                          <a:spcPts val="2560"/>
                        </a:lnSpc>
                      </a:pPr>
                      <a:r>
                        <a:rPr sz="2200" dirty="0">
                          <a:latin typeface="CVS Health Sans"/>
                          <a:cs typeface="CVS Health Sans"/>
                        </a:rPr>
                        <a:t>Seat</a:t>
                      </a:r>
                      <a:r>
                        <a:rPr sz="2200" spc="-65" dirty="0"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2200" dirty="0">
                          <a:latin typeface="CVS Health Sans"/>
                          <a:cs typeface="CVS Health Sans"/>
                        </a:rPr>
                        <a:t>victims</a:t>
                      </a:r>
                      <a:r>
                        <a:rPr sz="2200" spc="-65" dirty="0"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2200" spc="-50" dirty="0">
                          <a:latin typeface="CVS Health Sans"/>
                          <a:cs typeface="CVS Health Sans"/>
                        </a:rPr>
                        <a:t>away</a:t>
                      </a:r>
                      <a:r>
                        <a:rPr sz="2200" spc="-65" dirty="0"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2200" dirty="0">
                          <a:latin typeface="CVS Health Sans"/>
                          <a:cs typeface="CVS Health Sans"/>
                        </a:rPr>
                        <a:t>from</a:t>
                      </a:r>
                      <a:r>
                        <a:rPr sz="2200" spc="-75" dirty="0"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2200" dirty="0">
                          <a:latin typeface="CVS Health Sans"/>
                          <a:cs typeface="CVS Health Sans"/>
                        </a:rPr>
                        <a:t>alleged</a:t>
                      </a:r>
                      <a:r>
                        <a:rPr sz="2200" spc="-45" dirty="0"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2200" dirty="0">
                          <a:latin typeface="CVS Health Sans"/>
                          <a:cs typeface="CVS Health Sans"/>
                        </a:rPr>
                        <a:t>abusers;</a:t>
                      </a:r>
                      <a:r>
                        <a:rPr sz="2200" spc="-60" dirty="0"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2200" spc="-10" dirty="0">
                          <a:latin typeface="CVS Health Sans"/>
                          <a:cs typeface="CVS Health Sans"/>
                        </a:rPr>
                        <a:t>separate</a:t>
                      </a:r>
                      <a:r>
                        <a:rPr sz="2200" spc="-60" dirty="0"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2200" spc="-10" dirty="0">
                          <a:latin typeface="CVS Health Sans"/>
                          <a:cs typeface="CVS Health Sans"/>
                        </a:rPr>
                        <a:t>families </a:t>
                      </a:r>
                      <a:r>
                        <a:rPr sz="2200" dirty="0">
                          <a:latin typeface="CVS Health Sans"/>
                          <a:cs typeface="CVS Health Sans"/>
                        </a:rPr>
                        <a:t>with</a:t>
                      </a:r>
                      <a:r>
                        <a:rPr sz="2200" spc="-40" dirty="0"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2200" spc="-10" dirty="0">
                          <a:latin typeface="CVS Health Sans"/>
                          <a:cs typeface="CVS Health Sans"/>
                        </a:rPr>
                        <a:t>children</a:t>
                      </a:r>
                      <a:endParaRPr sz="2200">
                        <a:latin typeface="CVS Health Sans"/>
                        <a:cs typeface="CVS Health Sans"/>
                      </a:endParaRPr>
                    </a:p>
                  </a:txBody>
                  <a:tcPr marL="0" marR="0" marT="35560" marB="0">
                    <a:lnL w="3175" cap="flat" cmpd="sng" algn="ctr">
                      <a:solidFill>
                        <a:srgbClr val="D1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79375">
                      <a:solidFill>
                        <a:srgbClr val="FFFFFF"/>
                      </a:solidFill>
                      <a:prstDash val="solid"/>
                    </a:lnB>
                    <a:solidFill>
                      <a:srgbClr val="D1CCD4">
                        <a:alpha val="9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6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800" spc="-2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Keep</a:t>
                      </a:r>
                      <a:endParaRPr sz="2800">
                        <a:latin typeface="CVS Health Sans"/>
                        <a:cs typeface="CVS Health Sans"/>
                      </a:endParaRPr>
                    </a:p>
                  </a:txBody>
                  <a:tcPr marL="0" marR="0" marT="79375" marB="0">
                    <a:lnR w="3175">
                      <a:solidFill>
                        <a:srgbClr val="D1CCD4"/>
                      </a:solidFill>
                      <a:prstDash val="solid"/>
                    </a:lnR>
                    <a:lnT w="79375">
                      <a:solidFill>
                        <a:srgbClr val="FFFFFF"/>
                      </a:solidFill>
                      <a:prstDash val="solid"/>
                    </a:lnT>
                    <a:lnB w="79298">
                      <a:solidFill>
                        <a:srgbClr val="FFFFFF"/>
                      </a:solidFill>
                      <a:prstDash val="solid"/>
                    </a:lnB>
                    <a:solidFill>
                      <a:srgbClr val="52156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58750">
                        <a:lnSpc>
                          <a:spcPts val="2600"/>
                        </a:lnSpc>
                      </a:pPr>
                      <a:r>
                        <a:rPr sz="2200" dirty="0">
                          <a:latin typeface="CVS Health Sans"/>
                          <a:cs typeface="CVS Health Sans"/>
                        </a:rPr>
                        <a:t>Keep</a:t>
                      </a:r>
                      <a:r>
                        <a:rPr sz="2200" spc="-60" dirty="0"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2200" dirty="0">
                          <a:latin typeface="CVS Health Sans"/>
                          <a:cs typeface="CVS Health Sans"/>
                        </a:rPr>
                        <a:t>noise</a:t>
                      </a:r>
                      <a:r>
                        <a:rPr sz="2200" spc="-70" dirty="0"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2200" dirty="0">
                          <a:latin typeface="CVS Health Sans"/>
                          <a:cs typeface="CVS Health Sans"/>
                        </a:rPr>
                        <a:t>low;</a:t>
                      </a:r>
                      <a:r>
                        <a:rPr sz="2200" spc="-60" dirty="0"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2200" spc="-20" dirty="0">
                          <a:latin typeface="CVS Health Sans"/>
                          <a:cs typeface="CVS Health Sans"/>
                        </a:rPr>
                        <a:t>avoid</a:t>
                      </a:r>
                      <a:r>
                        <a:rPr sz="2200" spc="-75" dirty="0"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2200" spc="-10" dirty="0">
                          <a:latin typeface="CVS Health Sans"/>
                          <a:cs typeface="CVS Health Sans"/>
                        </a:rPr>
                        <a:t>nonverbal</a:t>
                      </a:r>
                      <a:r>
                        <a:rPr sz="2200" spc="-60" dirty="0"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2200" dirty="0">
                          <a:latin typeface="CVS Health Sans"/>
                          <a:cs typeface="CVS Health Sans"/>
                        </a:rPr>
                        <a:t>intimidation</a:t>
                      </a:r>
                      <a:r>
                        <a:rPr sz="2200" spc="-70" dirty="0"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2200" dirty="0">
                          <a:latin typeface="CVS Health Sans"/>
                          <a:cs typeface="CVS Health Sans"/>
                        </a:rPr>
                        <a:t>(e.g.,</a:t>
                      </a:r>
                      <a:r>
                        <a:rPr sz="2200" spc="-75" dirty="0"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2200" spc="-10" dirty="0">
                          <a:latin typeface="CVS Health Sans"/>
                          <a:cs typeface="CVS Health Sans"/>
                        </a:rPr>
                        <a:t>jingling</a:t>
                      </a:r>
                      <a:endParaRPr sz="2200">
                        <a:latin typeface="CVS Health Sans"/>
                        <a:cs typeface="CVS Health Sans"/>
                      </a:endParaRPr>
                    </a:p>
                    <a:p>
                      <a:pPr marL="158750">
                        <a:lnSpc>
                          <a:spcPts val="2600"/>
                        </a:lnSpc>
                      </a:pPr>
                      <a:r>
                        <a:rPr sz="2200" spc="-10" dirty="0">
                          <a:latin typeface="CVS Health Sans"/>
                          <a:cs typeface="CVS Health Sans"/>
                        </a:rPr>
                        <a:t>keys,</a:t>
                      </a:r>
                      <a:r>
                        <a:rPr sz="2200" spc="-90" dirty="0"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2200" spc="-10" dirty="0">
                          <a:latin typeface="CVS Health Sans"/>
                          <a:cs typeface="CVS Health Sans"/>
                        </a:rPr>
                        <a:t>crowding)</a:t>
                      </a:r>
                      <a:endParaRPr sz="2200">
                        <a:latin typeface="CVS Health Sans"/>
                        <a:cs typeface="CVS Health Sans"/>
                      </a:endParaRPr>
                    </a:p>
                  </a:txBody>
                  <a:tcPr marL="0" marR="0" marT="56515" marB="0">
                    <a:lnL w="3175" cap="flat" cmpd="sng" algn="ctr">
                      <a:solidFill>
                        <a:srgbClr val="D1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9375">
                      <a:solidFill>
                        <a:srgbClr val="FFFFFF"/>
                      </a:solidFill>
                      <a:prstDash val="solid"/>
                    </a:lnT>
                    <a:lnB w="79298">
                      <a:solidFill>
                        <a:srgbClr val="FFFFFF"/>
                      </a:solidFill>
                      <a:prstDash val="solid"/>
                    </a:lnB>
                    <a:solidFill>
                      <a:srgbClr val="D1CCD4">
                        <a:alpha val="9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17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25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800" spc="-1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Respect</a:t>
                      </a:r>
                      <a:endParaRPr sz="2800">
                        <a:latin typeface="CVS Health Sans"/>
                        <a:cs typeface="CVS Health Sans"/>
                      </a:endParaRPr>
                    </a:p>
                  </a:txBody>
                  <a:tcPr marL="0" marR="0" marT="79375" marB="0">
                    <a:lnR w="3175">
                      <a:solidFill>
                        <a:srgbClr val="D1CCD4"/>
                      </a:solidFill>
                      <a:prstDash val="solid"/>
                    </a:lnR>
                    <a:lnT w="79298">
                      <a:solidFill>
                        <a:srgbClr val="FFFFFF"/>
                      </a:solidFill>
                      <a:prstDash val="solid"/>
                    </a:lnT>
                    <a:solidFill>
                      <a:srgbClr val="52156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725"/>
                        </a:spcBef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  <a:p>
                      <a:pPr marL="158750">
                        <a:lnSpc>
                          <a:spcPct val="100000"/>
                        </a:lnSpc>
                      </a:pPr>
                      <a:r>
                        <a:rPr sz="2200" dirty="0">
                          <a:latin typeface="CVS Health Sans"/>
                          <a:cs typeface="CVS Health Sans"/>
                        </a:rPr>
                        <a:t>Respect</a:t>
                      </a:r>
                      <a:r>
                        <a:rPr sz="2200" spc="-75" dirty="0"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2200" dirty="0">
                          <a:latin typeface="CVS Health Sans"/>
                          <a:cs typeface="CVS Health Sans"/>
                        </a:rPr>
                        <a:t>personal</a:t>
                      </a:r>
                      <a:r>
                        <a:rPr sz="2200" spc="-70" dirty="0"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2200" dirty="0">
                          <a:latin typeface="CVS Health Sans"/>
                          <a:cs typeface="CVS Health Sans"/>
                        </a:rPr>
                        <a:t>space;</a:t>
                      </a:r>
                      <a:r>
                        <a:rPr sz="2200" spc="-60" dirty="0"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2200" dirty="0">
                          <a:latin typeface="CVS Health Sans"/>
                          <a:cs typeface="CVS Health Sans"/>
                        </a:rPr>
                        <a:t>consider</a:t>
                      </a:r>
                      <a:r>
                        <a:rPr sz="2200" spc="-70" dirty="0"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2200" dirty="0">
                          <a:latin typeface="CVS Health Sans"/>
                          <a:cs typeface="CVS Health Sans"/>
                        </a:rPr>
                        <a:t>selective</a:t>
                      </a:r>
                      <a:r>
                        <a:rPr sz="2200" spc="-60" dirty="0"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2200" dirty="0">
                          <a:latin typeface="CVS Health Sans"/>
                          <a:cs typeface="CVS Health Sans"/>
                        </a:rPr>
                        <a:t>use</a:t>
                      </a:r>
                      <a:r>
                        <a:rPr sz="2200" spc="-75" dirty="0"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2200" dirty="0">
                          <a:latin typeface="CVS Health Sans"/>
                          <a:cs typeface="CVS Health Sans"/>
                        </a:rPr>
                        <a:t>of</a:t>
                      </a:r>
                      <a:r>
                        <a:rPr sz="2200" spc="-90" dirty="0"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2200" spc="-10" dirty="0">
                          <a:latin typeface="CVS Health Sans"/>
                          <a:cs typeface="CVS Health Sans"/>
                        </a:rPr>
                        <a:t>robes</a:t>
                      </a:r>
                      <a:endParaRPr sz="2200">
                        <a:latin typeface="CVS Health Sans"/>
                        <a:cs typeface="CVS Health Sans"/>
                      </a:endParaRPr>
                    </a:p>
                  </a:txBody>
                  <a:tcPr marL="0" marR="0" marT="219075" marB="0">
                    <a:lnL w="3175" cap="flat" cmpd="sng" algn="ctr">
                      <a:solidFill>
                        <a:srgbClr val="D1CCD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9298">
                      <a:solidFill>
                        <a:srgbClr val="FFFFFF"/>
                      </a:solidFill>
                      <a:prstDash val="solid"/>
                    </a:lnT>
                    <a:solidFill>
                      <a:srgbClr val="D1CCD4">
                        <a:alpha val="9019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5083" y="571245"/>
            <a:ext cx="680465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3E3E3E"/>
                </a:solidFill>
                <a:latin typeface="CVS Health Sans"/>
                <a:cs typeface="CVS Health Sans"/>
              </a:rPr>
              <a:t>Scheduling</a:t>
            </a:r>
            <a:r>
              <a:rPr sz="3200" b="1" spc="-9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3200" b="1" dirty="0">
                <a:solidFill>
                  <a:srgbClr val="3E3E3E"/>
                </a:solidFill>
                <a:latin typeface="CVS Health Sans"/>
                <a:cs typeface="CVS Health Sans"/>
              </a:rPr>
              <a:t>&amp;</a:t>
            </a:r>
            <a:r>
              <a:rPr sz="3200" b="1" spc="-5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3200" b="1" dirty="0">
                <a:solidFill>
                  <a:srgbClr val="3E3E3E"/>
                </a:solidFill>
                <a:latin typeface="CVS Health Sans"/>
                <a:cs typeface="CVS Health Sans"/>
              </a:rPr>
              <a:t>Appearance</a:t>
            </a:r>
            <a:r>
              <a:rPr sz="3200" b="1" spc="-7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3200" b="1" spc="-10" dirty="0">
                <a:solidFill>
                  <a:srgbClr val="3E3E3E"/>
                </a:solidFill>
                <a:latin typeface="CVS Health Sans"/>
                <a:cs typeface="CVS Health Sans"/>
              </a:rPr>
              <a:t>Options</a:t>
            </a:r>
            <a:endParaRPr sz="3200">
              <a:latin typeface="CVS Health Sans"/>
              <a:cs typeface="CVS Health San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62417" y="1919033"/>
            <a:ext cx="2345055" cy="1523365"/>
            <a:chOff x="1562417" y="1919033"/>
            <a:chExt cx="2345055" cy="1523365"/>
          </a:xfrm>
        </p:grpSpPr>
        <p:sp>
          <p:nvSpPr>
            <p:cNvPr id="4" name="object 4"/>
            <p:cNvSpPr/>
            <p:nvPr/>
          </p:nvSpPr>
          <p:spPr>
            <a:xfrm>
              <a:off x="2499868" y="2680645"/>
              <a:ext cx="1407795" cy="635"/>
            </a:xfrm>
            <a:custGeom>
              <a:avLst/>
              <a:gdLst/>
              <a:ahLst/>
              <a:cxnLst/>
              <a:rect l="l" t="t" r="r" b="b"/>
              <a:pathLst>
                <a:path w="1407795" h="635">
                  <a:moveTo>
                    <a:pt x="1407286" y="0"/>
                  </a:moveTo>
                  <a:lnTo>
                    <a:pt x="0" y="70"/>
                  </a:lnTo>
                  <a:lnTo>
                    <a:pt x="1407286" y="0"/>
                  </a:lnTo>
                  <a:close/>
                </a:path>
              </a:pathLst>
            </a:custGeom>
            <a:solidFill>
              <a:srgbClr val="D6CED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99868" y="2680645"/>
              <a:ext cx="1407795" cy="635"/>
            </a:xfrm>
            <a:custGeom>
              <a:avLst/>
              <a:gdLst/>
              <a:ahLst/>
              <a:cxnLst/>
              <a:rect l="l" t="t" r="r" b="b"/>
              <a:pathLst>
                <a:path w="1407795" h="635">
                  <a:moveTo>
                    <a:pt x="0" y="70"/>
                  </a:moveTo>
                  <a:lnTo>
                    <a:pt x="1407286" y="70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6CE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564005" y="1920620"/>
              <a:ext cx="1520190" cy="1520190"/>
            </a:xfrm>
            <a:custGeom>
              <a:avLst/>
              <a:gdLst/>
              <a:ahLst/>
              <a:cxnLst/>
              <a:rect l="l" t="t" r="r" b="b"/>
              <a:pathLst>
                <a:path w="1520189" h="1520189">
                  <a:moveTo>
                    <a:pt x="759840" y="0"/>
                  </a:moveTo>
                  <a:lnTo>
                    <a:pt x="711791" y="1495"/>
                  </a:lnTo>
                  <a:lnTo>
                    <a:pt x="664536" y="5923"/>
                  </a:lnTo>
                  <a:lnTo>
                    <a:pt x="618163" y="13193"/>
                  </a:lnTo>
                  <a:lnTo>
                    <a:pt x="572761" y="23216"/>
                  </a:lnTo>
                  <a:lnTo>
                    <a:pt x="528421" y="35904"/>
                  </a:lnTo>
                  <a:lnTo>
                    <a:pt x="485230" y="51168"/>
                  </a:lnTo>
                  <a:lnTo>
                    <a:pt x="443278" y="68917"/>
                  </a:lnTo>
                  <a:lnTo>
                    <a:pt x="402653" y="89063"/>
                  </a:lnTo>
                  <a:lnTo>
                    <a:pt x="363446" y="111518"/>
                  </a:lnTo>
                  <a:lnTo>
                    <a:pt x="325745" y="136191"/>
                  </a:lnTo>
                  <a:lnTo>
                    <a:pt x="289638" y="162993"/>
                  </a:lnTo>
                  <a:lnTo>
                    <a:pt x="255216" y="191836"/>
                  </a:lnTo>
                  <a:lnTo>
                    <a:pt x="222567" y="222630"/>
                  </a:lnTo>
                  <a:lnTo>
                    <a:pt x="191780" y="255287"/>
                  </a:lnTo>
                  <a:lnTo>
                    <a:pt x="162944" y="289716"/>
                  </a:lnTo>
                  <a:lnTo>
                    <a:pt x="136149" y="325830"/>
                  </a:lnTo>
                  <a:lnTo>
                    <a:pt x="111483" y="363538"/>
                  </a:lnTo>
                  <a:lnTo>
                    <a:pt x="89035" y="402752"/>
                  </a:lnTo>
                  <a:lnTo>
                    <a:pt x="68894" y="443382"/>
                  </a:lnTo>
                  <a:lnTo>
                    <a:pt x="51150" y="485340"/>
                  </a:lnTo>
                  <a:lnTo>
                    <a:pt x="35892" y="528535"/>
                  </a:lnTo>
                  <a:lnTo>
                    <a:pt x="23208" y="572880"/>
                  </a:lnTo>
                  <a:lnTo>
                    <a:pt x="13188" y="618285"/>
                  </a:lnTo>
                  <a:lnTo>
                    <a:pt x="5920" y="664661"/>
                  </a:lnTo>
                  <a:lnTo>
                    <a:pt x="1495" y="711918"/>
                  </a:lnTo>
                  <a:lnTo>
                    <a:pt x="0" y="759967"/>
                  </a:lnTo>
                  <a:lnTo>
                    <a:pt x="1495" y="808031"/>
                  </a:lnTo>
                  <a:lnTo>
                    <a:pt x="5920" y="855299"/>
                  </a:lnTo>
                  <a:lnTo>
                    <a:pt x="13188" y="901684"/>
                  </a:lnTo>
                  <a:lnTo>
                    <a:pt x="23208" y="947097"/>
                  </a:lnTo>
                  <a:lnTo>
                    <a:pt x="35892" y="991448"/>
                  </a:lnTo>
                  <a:lnTo>
                    <a:pt x="51150" y="1034648"/>
                  </a:lnTo>
                  <a:lnTo>
                    <a:pt x="68894" y="1076608"/>
                  </a:lnTo>
                  <a:lnTo>
                    <a:pt x="89035" y="1117239"/>
                  </a:lnTo>
                  <a:lnTo>
                    <a:pt x="111483" y="1156453"/>
                  </a:lnTo>
                  <a:lnTo>
                    <a:pt x="136149" y="1194161"/>
                  </a:lnTo>
                  <a:lnTo>
                    <a:pt x="162944" y="1230272"/>
                  </a:lnTo>
                  <a:lnTo>
                    <a:pt x="191780" y="1264699"/>
                  </a:lnTo>
                  <a:lnTo>
                    <a:pt x="222567" y="1297352"/>
                  </a:lnTo>
                  <a:lnTo>
                    <a:pt x="255216" y="1328142"/>
                  </a:lnTo>
                  <a:lnTo>
                    <a:pt x="289638" y="1356981"/>
                  </a:lnTo>
                  <a:lnTo>
                    <a:pt x="325745" y="1383779"/>
                  </a:lnTo>
                  <a:lnTo>
                    <a:pt x="363446" y="1408447"/>
                  </a:lnTo>
                  <a:lnTo>
                    <a:pt x="402653" y="1430897"/>
                  </a:lnTo>
                  <a:lnTo>
                    <a:pt x="443278" y="1451038"/>
                  </a:lnTo>
                  <a:lnTo>
                    <a:pt x="485230" y="1468783"/>
                  </a:lnTo>
                  <a:lnTo>
                    <a:pt x="528421" y="1484042"/>
                  </a:lnTo>
                  <a:lnTo>
                    <a:pt x="572761" y="1496726"/>
                  </a:lnTo>
                  <a:lnTo>
                    <a:pt x="618163" y="1506747"/>
                  </a:lnTo>
                  <a:lnTo>
                    <a:pt x="664536" y="1514015"/>
                  </a:lnTo>
                  <a:lnTo>
                    <a:pt x="711791" y="1518440"/>
                  </a:lnTo>
                  <a:lnTo>
                    <a:pt x="759840" y="1519936"/>
                  </a:lnTo>
                  <a:lnTo>
                    <a:pt x="807904" y="1518440"/>
                  </a:lnTo>
                  <a:lnTo>
                    <a:pt x="855172" y="1514015"/>
                  </a:lnTo>
                  <a:lnTo>
                    <a:pt x="901557" y="1506747"/>
                  </a:lnTo>
                  <a:lnTo>
                    <a:pt x="946970" y="1496726"/>
                  </a:lnTo>
                  <a:lnTo>
                    <a:pt x="991321" y="1484042"/>
                  </a:lnTo>
                  <a:lnTo>
                    <a:pt x="1034521" y="1468783"/>
                  </a:lnTo>
                  <a:lnTo>
                    <a:pt x="1076481" y="1451038"/>
                  </a:lnTo>
                  <a:lnTo>
                    <a:pt x="1117112" y="1430897"/>
                  </a:lnTo>
                  <a:lnTo>
                    <a:pt x="1156326" y="1408447"/>
                  </a:lnTo>
                  <a:lnTo>
                    <a:pt x="1194034" y="1383779"/>
                  </a:lnTo>
                  <a:lnTo>
                    <a:pt x="1230145" y="1356981"/>
                  </a:lnTo>
                  <a:lnTo>
                    <a:pt x="1264572" y="1328142"/>
                  </a:lnTo>
                  <a:lnTo>
                    <a:pt x="1297225" y="1297352"/>
                  </a:lnTo>
                  <a:lnTo>
                    <a:pt x="1328015" y="1264699"/>
                  </a:lnTo>
                  <a:lnTo>
                    <a:pt x="1356854" y="1230272"/>
                  </a:lnTo>
                  <a:lnTo>
                    <a:pt x="1383652" y="1194161"/>
                  </a:lnTo>
                  <a:lnTo>
                    <a:pt x="1408320" y="1156453"/>
                  </a:lnTo>
                  <a:lnTo>
                    <a:pt x="1430770" y="1117239"/>
                  </a:lnTo>
                  <a:lnTo>
                    <a:pt x="1450911" y="1076608"/>
                  </a:lnTo>
                  <a:lnTo>
                    <a:pt x="1468656" y="1034648"/>
                  </a:lnTo>
                  <a:lnTo>
                    <a:pt x="1483915" y="991448"/>
                  </a:lnTo>
                  <a:lnTo>
                    <a:pt x="1496599" y="947097"/>
                  </a:lnTo>
                  <a:lnTo>
                    <a:pt x="1506620" y="901684"/>
                  </a:lnTo>
                  <a:lnTo>
                    <a:pt x="1513888" y="855299"/>
                  </a:lnTo>
                  <a:lnTo>
                    <a:pt x="1518313" y="808031"/>
                  </a:lnTo>
                  <a:lnTo>
                    <a:pt x="1519808" y="759967"/>
                  </a:lnTo>
                  <a:lnTo>
                    <a:pt x="1518313" y="711918"/>
                  </a:lnTo>
                  <a:lnTo>
                    <a:pt x="1513888" y="664661"/>
                  </a:lnTo>
                  <a:lnTo>
                    <a:pt x="1506620" y="618285"/>
                  </a:lnTo>
                  <a:lnTo>
                    <a:pt x="1496599" y="572880"/>
                  </a:lnTo>
                  <a:lnTo>
                    <a:pt x="1483915" y="528535"/>
                  </a:lnTo>
                  <a:lnTo>
                    <a:pt x="1468656" y="485340"/>
                  </a:lnTo>
                  <a:lnTo>
                    <a:pt x="1450911" y="443382"/>
                  </a:lnTo>
                  <a:lnTo>
                    <a:pt x="1430770" y="402752"/>
                  </a:lnTo>
                  <a:lnTo>
                    <a:pt x="1408320" y="363538"/>
                  </a:lnTo>
                  <a:lnTo>
                    <a:pt x="1383652" y="325830"/>
                  </a:lnTo>
                  <a:lnTo>
                    <a:pt x="1356854" y="289716"/>
                  </a:lnTo>
                  <a:lnTo>
                    <a:pt x="1328015" y="255287"/>
                  </a:lnTo>
                  <a:lnTo>
                    <a:pt x="1297225" y="222630"/>
                  </a:lnTo>
                  <a:lnTo>
                    <a:pt x="1264572" y="191836"/>
                  </a:lnTo>
                  <a:lnTo>
                    <a:pt x="1230145" y="162993"/>
                  </a:lnTo>
                  <a:lnTo>
                    <a:pt x="1194034" y="136191"/>
                  </a:lnTo>
                  <a:lnTo>
                    <a:pt x="1156326" y="111518"/>
                  </a:lnTo>
                  <a:lnTo>
                    <a:pt x="1117112" y="89063"/>
                  </a:lnTo>
                  <a:lnTo>
                    <a:pt x="1076481" y="68917"/>
                  </a:lnTo>
                  <a:lnTo>
                    <a:pt x="1034521" y="51168"/>
                  </a:lnTo>
                  <a:lnTo>
                    <a:pt x="991321" y="35904"/>
                  </a:lnTo>
                  <a:lnTo>
                    <a:pt x="946970" y="23216"/>
                  </a:lnTo>
                  <a:lnTo>
                    <a:pt x="901557" y="13193"/>
                  </a:lnTo>
                  <a:lnTo>
                    <a:pt x="855172" y="5923"/>
                  </a:lnTo>
                  <a:lnTo>
                    <a:pt x="807904" y="1495"/>
                  </a:lnTo>
                  <a:lnTo>
                    <a:pt x="759840" y="0"/>
                  </a:lnTo>
                  <a:close/>
                </a:path>
              </a:pathLst>
            </a:custGeom>
            <a:solidFill>
              <a:srgbClr val="7C3E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64005" y="1920620"/>
              <a:ext cx="1520190" cy="1520190"/>
            </a:xfrm>
            <a:custGeom>
              <a:avLst/>
              <a:gdLst/>
              <a:ahLst/>
              <a:cxnLst/>
              <a:rect l="l" t="t" r="r" b="b"/>
              <a:pathLst>
                <a:path w="1520189" h="1520189">
                  <a:moveTo>
                    <a:pt x="0" y="759967"/>
                  </a:moveTo>
                  <a:lnTo>
                    <a:pt x="1495" y="711918"/>
                  </a:lnTo>
                  <a:lnTo>
                    <a:pt x="5920" y="664661"/>
                  </a:lnTo>
                  <a:lnTo>
                    <a:pt x="13188" y="618285"/>
                  </a:lnTo>
                  <a:lnTo>
                    <a:pt x="23208" y="572880"/>
                  </a:lnTo>
                  <a:lnTo>
                    <a:pt x="35892" y="528535"/>
                  </a:lnTo>
                  <a:lnTo>
                    <a:pt x="51150" y="485340"/>
                  </a:lnTo>
                  <a:lnTo>
                    <a:pt x="68894" y="443382"/>
                  </a:lnTo>
                  <a:lnTo>
                    <a:pt x="89035" y="402752"/>
                  </a:lnTo>
                  <a:lnTo>
                    <a:pt x="111483" y="363538"/>
                  </a:lnTo>
                  <a:lnTo>
                    <a:pt x="136149" y="325830"/>
                  </a:lnTo>
                  <a:lnTo>
                    <a:pt x="162944" y="289716"/>
                  </a:lnTo>
                  <a:lnTo>
                    <a:pt x="191780" y="255287"/>
                  </a:lnTo>
                  <a:lnTo>
                    <a:pt x="222567" y="222630"/>
                  </a:lnTo>
                  <a:lnTo>
                    <a:pt x="255216" y="191836"/>
                  </a:lnTo>
                  <a:lnTo>
                    <a:pt x="289638" y="162993"/>
                  </a:lnTo>
                  <a:lnTo>
                    <a:pt x="325745" y="136191"/>
                  </a:lnTo>
                  <a:lnTo>
                    <a:pt x="363446" y="111518"/>
                  </a:lnTo>
                  <a:lnTo>
                    <a:pt x="402653" y="89063"/>
                  </a:lnTo>
                  <a:lnTo>
                    <a:pt x="443278" y="68917"/>
                  </a:lnTo>
                  <a:lnTo>
                    <a:pt x="485230" y="51168"/>
                  </a:lnTo>
                  <a:lnTo>
                    <a:pt x="528421" y="35904"/>
                  </a:lnTo>
                  <a:lnTo>
                    <a:pt x="572761" y="23216"/>
                  </a:lnTo>
                  <a:lnTo>
                    <a:pt x="618163" y="13193"/>
                  </a:lnTo>
                  <a:lnTo>
                    <a:pt x="664536" y="5923"/>
                  </a:lnTo>
                  <a:lnTo>
                    <a:pt x="711791" y="1495"/>
                  </a:lnTo>
                  <a:lnTo>
                    <a:pt x="759840" y="0"/>
                  </a:lnTo>
                  <a:lnTo>
                    <a:pt x="807904" y="1495"/>
                  </a:lnTo>
                  <a:lnTo>
                    <a:pt x="855172" y="5923"/>
                  </a:lnTo>
                  <a:lnTo>
                    <a:pt x="901557" y="13193"/>
                  </a:lnTo>
                  <a:lnTo>
                    <a:pt x="946970" y="23216"/>
                  </a:lnTo>
                  <a:lnTo>
                    <a:pt x="991321" y="35904"/>
                  </a:lnTo>
                  <a:lnTo>
                    <a:pt x="1034521" y="51168"/>
                  </a:lnTo>
                  <a:lnTo>
                    <a:pt x="1076481" y="68917"/>
                  </a:lnTo>
                  <a:lnTo>
                    <a:pt x="1117112" y="89063"/>
                  </a:lnTo>
                  <a:lnTo>
                    <a:pt x="1156326" y="111518"/>
                  </a:lnTo>
                  <a:lnTo>
                    <a:pt x="1194034" y="136191"/>
                  </a:lnTo>
                  <a:lnTo>
                    <a:pt x="1230145" y="162993"/>
                  </a:lnTo>
                  <a:lnTo>
                    <a:pt x="1264572" y="191836"/>
                  </a:lnTo>
                  <a:lnTo>
                    <a:pt x="1297225" y="222630"/>
                  </a:lnTo>
                  <a:lnTo>
                    <a:pt x="1328015" y="255287"/>
                  </a:lnTo>
                  <a:lnTo>
                    <a:pt x="1356854" y="289716"/>
                  </a:lnTo>
                  <a:lnTo>
                    <a:pt x="1383652" y="325830"/>
                  </a:lnTo>
                  <a:lnTo>
                    <a:pt x="1408320" y="363538"/>
                  </a:lnTo>
                  <a:lnTo>
                    <a:pt x="1430770" y="402752"/>
                  </a:lnTo>
                  <a:lnTo>
                    <a:pt x="1450911" y="443382"/>
                  </a:lnTo>
                  <a:lnTo>
                    <a:pt x="1468656" y="485340"/>
                  </a:lnTo>
                  <a:lnTo>
                    <a:pt x="1483915" y="528535"/>
                  </a:lnTo>
                  <a:lnTo>
                    <a:pt x="1496599" y="572880"/>
                  </a:lnTo>
                  <a:lnTo>
                    <a:pt x="1506620" y="618285"/>
                  </a:lnTo>
                  <a:lnTo>
                    <a:pt x="1513888" y="664661"/>
                  </a:lnTo>
                  <a:lnTo>
                    <a:pt x="1518313" y="711918"/>
                  </a:lnTo>
                  <a:lnTo>
                    <a:pt x="1519808" y="759967"/>
                  </a:lnTo>
                  <a:lnTo>
                    <a:pt x="1518313" y="808031"/>
                  </a:lnTo>
                  <a:lnTo>
                    <a:pt x="1513888" y="855299"/>
                  </a:lnTo>
                  <a:lnTo>
                    <a:pt x="1506620" y="901684"/>
                  </a:lnTo>
                  <a:lnTo>
                    <a:pt x="1496599" y="947097"/>
                  </a:lnTo>
                  <a:lnTo>
                    <a:pt x="1483915" y="991448"/>
                  </a:lnTo>
                  <a:lnTo>
                    <a:pt x="1468656" y="1034648"/>
                  </a:lnTo>
                  <a:lnTo>
                    <a:pt x="1450911" y="1076608"/>
                  </a:lnTo>
                  <a:lnTo>
                    <a:pt x="1430770" y="1117239"/>
                  </a:lnTo>
                  <a:lnTo>
                    <a:pt x="1408320" y="1156453"/>
                  </a:lnTo>
                  <a:lnTo>
                    <a:pt x="1383652" y="1194161"/>
                  </a:lnTo>
                  <a:lnTo>
                    <a:pt x="1356854" y="1230272"/>
                  </a:lnTo>
                  <a:lnTo>
                    <a:pt x="1328015" y="1264699"/>
                  </a:lnTo>
                  <a:lnTo>
                    <a:pt x="1297225" y="1297352"/>
                  </a:lnTo>
                  <a:lnTo>
                    <a:pt x="1264572" y="1328142"/>
                  </a:lnTo>
                  <a:lnTo>
                    <a:pt x="1230145" y="1356981"/>
                  </a:lnTo>
                  <a:lnTo>
                    <a:pt x="1194034" y="1383779"/>
                  </a:lnTo>
                  <a:lnTo>
                    <a:pt x="1156326" y="1408447"/>
                  </a:lnTo>
                  <a:lnTo>
                    <a:pt x="1117112" y="1430897"/>
                  </a:lnTo>
                  <a:lnTo>
                    <a:pt x="1076481" y="1451038"/>
                  </a:lnTo>
                  <a:lnTo>
                    <a:pt x="1034521" y="1468783"/>
                  </a:lnTo>
                  <a:lnTo>
                    <a:pt x="991321" y="1484042"/>
                  </a:lnTo>
                  <a:lnTo>
                    <a:pt x="946970" y="1496726"/>
                  </a:lnTo>
                  <a:lnTo>
                    <a:pt x="901557" y="1506747"/>
                  </a:lnTo>
                  <a:lnTo>
                    <a:pt x="855172" y="1514015"/>
                  </a:lnTo>
                  <a:lnTo>
                    <a:pt x="807904" y="1518440"/>
                  </a:lnTo>
                  <a:lnTo>
                    <a:pt x="759840" y="1519936"/>
                  </a:lnTo>
                  <a:lnTo>
                    <a:pt x="711791" y="1518440"/>
                  </a:lnTo>
                  <a:lnTo>
                    <a:pt x="664536" y="1514015"/>
                  </a:lnTo>
                  <a:lnTo>
                    <a:pt x="618163" y="1506747"/>
                  </a:lnTo>
                  <a:lnTo>
                    <a:pt x="572761" y="1496726"/>
                  </a:lnTo>
                  <a:lnTo>
                    <a:pt x="528421" y="1484042"/>
                  </a:lnTo>
                  <a:lnTo>
                    <a:pt x="485230" y="1468783"/>
                  </a:lnTo>
                  <a:lnTo>
                    <a:pt x="443278" y="1451038"/>
                  </a:lnTo>
                  <a:lnTo>
                    <a:pt x="402653" y="1430897"/>
                  </a:lnTo>
                  <a:lnTo>
                    <a:pt x="363446" y="1408447"/>
                  </a:lnTo>
                  <a:lnTo>
                    <a:pt x="325745" y="1383779"/>
                  </a:lnTo>
                  <a:lnTo>
                    <a:pt x="289638" y="1356981"/>
                  </a:lnTo>
                  <a:lnTo>
                    <a:pt x="255216" y="1328142"/>
                  </a:lnTo>
                  <a:lnTo>
                    <a:pt x="222567" y="1297352"/>
                  </a:lnTo>
                  <a:lnTo>
                    <a:pt x="191780" y="1264699"/>
                  </a:lnTo>
                  <a:lnTo>
                    <a:pt x="162944" y="1230272"/>
                  </a:lnTo>
                  <a:lnTo>
                    <a:pt x="136149" y="1194161"/>
                  </a:lnTo>
                  <a:lnTo>
                    <a:pt x="111483" y="1156453"/>
                  </a:lnTo>
                  <a:lnTo>
                    <a:pt x="89035" y="1117239"/>
                  </a:lnTo>
                  <a:lnTo>
                    <a:pt x="68894" y="1076608"/>
                  </a:lnTo>
                  <a:lnTo>
                    <a:pt x="51150" y="1034648"/>
                  </a:lnTo>
                  <a:lnTo>
                    <a:pt x="35892" y="991448"/>
                  </a:lnTo>
                  <a:lnTo>
                    <a:pt x="23208" y="947097"/>
                  </a:lnTo>
                  <a:lnTo>
                    <a:pt x="13188" y="901684"/>
                  </a:lnTo>
                  <a:lnTo>
                    <a:pt x="5920" y="855299"/>
                  </a:lnTo>
                  <a:lnTo>
                    <a:pt x="1495" y="808031"/>
                  </a:lnTo>
                  <a:lnTo>
                    <a:pt x="0" y="759967"/>
                  </a:lnTo>
                  <a:close/>
                </a:path>
              </a:pathLst>
            </a:custGeom>
            <a:ln w="3175">
              <a:solidFill>
                <a:srgbClr val="7C3E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990022" y="2560891"/>
            <a:ext cx="165100" cy="307340"/>
            <a:chOff x="3990022" y="2560891"/>
            <a:chExt cx="165100" cy="307340"/>
          </a:xfrm>
        </p:grpSpPr>
        <p:sp>
          <p:nvSpPr>
            <p:cNvPr id="9" name="object 9"/>
            <p:cNvSpPr/>
            <p:nvPr/>
          </p:nvSpPr>
          <p:spPr>
            <a:xfrm>
              <a:off x="3991609" y="2562479"/>
              <a:ext cx="161925" cy="304165"/>
            </a:xfrm>
            <a:custGeom>
              <a:avLst/>
              <a:gdLst/>
              <a:ahLst/>
              <a:cxnLst/>
              <a:rect l="l" t="t" r="r" b="b"/>
              <a:pathLst>
                <a:path w="161925" h="304164">
                  <a:moveTo>
                    <a:pt x="16128" y="0"/>
                  </a:moveTo>
                  <a:lnTo>
                    <a:pt x="0" y="0"/>
                  </a:lnTo>
                  <a:lnTo>
                    <a:pt x="145668" y="151765"/>
                  </a:lnTo>
                  <a:lnTo>
                    <a:pt x="0" y="303657"/>
                  </a:lnTo>
                  <a:lnTo>
                    <a:pt x="16128" y="303657"/>
                  </a:lnTo>
                  <a:lnTo>
                    <a:pt x="161798" y="151765"/>
                  </a:lnTo>
                  <a:lnTo>
                    <a:pt x="16128" y="0"/>
                  </a:lnTo>
                  <a:close/>
                </a:path>
              </a:pathLst>
            </a:custGeom>
            <a:solidFill>
              <a:srgbClr val="D6CED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91609" y="2562479"/>
              <a:ext cx="161925" cy="304165"/>
            </a:xfrm>
            <a:custGeom>
              <a:avLst/>
              <a:gdLst/>
              <a:ahLst/>
              <a:cxnLst/>
              <a:rect l="l" t="t" r="r" b="b"/>
              <a:pathLst>
                <a:path w="161925" h="304164">
                  <a:moveTo>
                    <a:pt x="0" y="0"/>
                  </a:moveTo>
                  <a:lnTo>
                    <a:pt x="16128" y="0"/>
                  </a:lnTo>
                  <a:lnTo>
                    <a:pt x="161798" y="151765"/>
                  </a:lnTo>
                  <a:lnTo>
                    <a:pt x="16128" y="303657"/>
                  </a:lnTo>
                  <a:lnTo>
                    <a:pt x="0" y="303657"/>
                  </a:lnTo>
                  <a:lnTo>
                    <a:pt x="145668" y="15176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6CE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739063" y="3606228"/>
            <a:ext cx="3169920" cy="1969135"/>
            <a:chOff x="739063" y="3606228"/>
            <a:chExt cx="3169920" cy="1969135"/>
          </a:xfrm>
        </p:grpSpPr>
        <p:sp>
          <p:nvSpPr>
            <p:cNvPr id="12" name="object 12"/>
            <p:cNvSpPr/>
            <p:nvPr/>
          </p:nvSpPr>
          <p:spPr>
            <a:xfrm>
              <a:off x="740651" y="3607815"/>
              <a:ext cx="3166745" cy="1965960"/>
            </a:xfrm>
            <a:custGeom>
              <a:avLst/>
              <a:gdLst/>
              <a:ahLst/>
              <a:cxnLst/>
              <a:rect l="l" t="t" r="r" b="b"/>
              <a:pathLst>
                <a:path w="3166745" h="1965960">
                  <a:moveTo>
                    <a:pt x="3166503" y="393064"/>
                  </a:moveTo>
                  <a:lnTo>
                    <a:pt x="0" y="393064"/>
                  </a:lnTo>
                  <a:lnTo>
                    <a:pt x="0" y="1965578"/>
                  </a:lnTo>
                  <a:lnTo>
                    <a:pt x="3166503" y="1965578"/>
                  </a:lnTo>
                  <a:lnTo>
                    <a:pt x="3166503" y="393064"/>
                  </a:lnTo>
                  <a:close/>
                </a:path>
                <a:path w="3166745" h="1965960">
                  <a:moveTo>
                    <a:pt x="1583194" y="0"/>
                  </a:moveTo>
                  <a:lnTo>
                    <a:pt x="1190129" y="393064"/>
                  </a:lnTo>
                  <a:lnTo>
                    <a:pt x="1976386" y="393064"/>
                  </a:lnTo>
                  <a:lnTo>
                    <a:pt x="1583194" y="0"/>
                  </a:lnTo>
                  <a:close/>
                </a:path>
              </a:pathLst>
            </a:custGeom>
            <a:solidFill>
              <a:srgbClr val="D6CED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40651" y="3607815"/>
              <a:ext cx="3166745" cy="1965960"/>
            </a:xfrm>
            <a:custGeom>
              <a:avLst/>
              <a:gdLst/>
              <a:ahLst/>
              <a:cxnLst/>
              <a:rect l="l" t="t" r="r" b="b"/>
              <a:pathLst>
                <a:path w="3166745" h="1965960">
                  <a:moveTo>
                    <a:pt x="0" y="393064"/>
                  </a:moveTo>
                  <a:lnTo>
                    <a:pt x="1190129" y="393064"/>
                  </a:lnTo>
                  <a:lnTo>
                    <a:pt x="1583194" y="0"/>
                  </a:lnTo>
                  <a:lnTo>
                    <a:pt x="1976386" y="393064"/>
                  </a:lnTo>
                  <a:lnTo>
                    <a:pt x="3166503" y="393064"/>
                  </a:lnTo>
                  <a:lnTo>
                    <a:pt x="3166503" y="1965578"/>
                  </a:lnTo>
                  <a:lnTo>
                    <a:pt x="0" y="1965578"/>
                  </a:lnTo>
                  <a:lnTo>
                    <a:pt x="0" y="393064"/>
                  </a:lnTo>
                  <a:close/>
                </a:path>
              </a:pathLst>
            </a:custGeom>
            <a:ln w="3175">
              <a:solidFill>
                <a:srgbClr val="D6CE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77900" y="4131309"/>
            <a:ext cx="2538730" cy="10985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ct val="97000"/>
              </a:lnSpc>
              <a:spcBef>
                <a:spcPts val="165"/>
              </a:spcBef>
            </a:pPr>
            <a:r>
              <a:rPr sz="1800" dirty="0">
                <a:latin typeface="CVS Health Sans"/>
                <a:cs typeface="CVS Health Sans"/>
              </a:rPr>
              <a:t>Docket</a:t>
            </a:r>
            <a:r>
              <a:rPr sz="1800" spc="-55" dirty="0">
                <a:latin typeface="CVS Health Sans"/>
                <a:cs typeface="CVS Health Sans"/>
              </a:rPr>
              <a:t> </a:t>
            </a:r>
            <a:r>
              <a:rPr sz="1800" dirty="0">
                <a:latin typeface="CVS Health Sans"/>
                <a:cs typeface="CVS Health Sans"/>
              </a:rPr>
              <a:t>to</a:t>
            </a:r>
            <a:r>
              <a:rPr sz="1800" spc="-60" dirty="0">
                <a:latin typeface="CVS Health Sans"/>
                <a:cs typeface="CVS Health Sans"/>
              </a:rPr>
              <a:t> </a:t>
            </a:r>
            <a:r>
              <a:rPr sz="1800" dirty="0">
                <a:latin typeface="CVS Health Sans"/>
                <a:cs typeface="CVS Health Sans"/>
              </a:rPr>
              <a:t>minimize</a:t>
            </a:r>
            <a:r>
              <a:rPr sz="1800" spc="-65" dirty="0">
                <a:latin typeface="CVS Health Sans"/>
                <a:cs typeface="CVS Health Sans"/>
              </a:rPr>
              <a:t> </a:t>
            </a:r>
            <a:r>
              <a:rPr sz="1800" spc="-20" dirty="0">
                <a:latin typeface="CVS Health Sans"/>
                <a:cs typeface="CVS Health Sans"/>
              </a:rPr>
              <a:t>wait </a:t>
            </a:r>
            <a:r>
              <a:rPr sz="1800" dirty="0">
                <a:latin typeface="CVS Health Sans"/>
                <a:cs typeface="CVS Health Sans"/>
              </a:rPr>
              <a:t>times</a:t>
            </a:r>
            <a:r>
              <a:rPr sz="1800" spc="-20" dirty="0">
                <a:latin typeface="CVS Health Sans"/>
                <a:cs typeface="CVS Health Sans"/>
              </a:rPr>
              <a:t> </a:t>
            </a:r>
            <a:r>
              <a:rPr sz="1800" dirty="0">
                <a:latin typeface="CVS Health Sans"/>
                <a:cs typeface="CVS Health Sans"/>
              </a:rPr>
              <a:t>and</a:t>
            </a:r>
            <a:r>
              <a:rPr sz="1800" spc="-20" dirty="0">
                <a:latin typeface="CVS Health Sans"/>
                <a:cs typeface="CVS Health Sans"/>
              </a:rPr>
              <a:t> </a:t>
            </a:r>
            <a:r>
              <a:rPr sz="1800" dirty="0">
                <a:latin typeface="CVS Health Sans"/>
                <a:cs typeface="CVS Health Sans"/>
              </a:rPr>
              <a:t>limit</a:t>
            </a:r>
            <a:r>
              <a:rPr sz="1800" spc="-15" dirty="0">
                <a:latin typeface="CVS Health Sans"/>
                <a:cs typeface="CVS Health Sans"/>
              </a:rPr>
              <a:t> </a:t>
            </a:r>
            <a:r>
              <a:rPr sz="1800" spc="-10" dirty="0">
                <a:latin typeface="CVS Health Sans"/>
                <a:cs typeface="CVS Health Sans"/>
              </a:rPr>
              <a:t>child </a:t>
            </a:r>
            <a:r>
              <a:rPr sz="1800" dirty="0">
                <a:latin typeface="CVS Health Sans"/>
                <a:cs typeface="CVS Health Sans"/>
              </a:rPr>
              <a:t>exposure</a:t>
            </a:r>
            <a:r>
              <a:rPr sz="1800" spc="-30" dirty="0">
                <a:latin typeface="CVS Health Sans"/>
                <a:cs typeface="CVS Health Sans"/>
              </a:rPr>
              <a:t> </a:t>
            </a:r>
            <a:r>
              <a:rPr sz="1800" dirty="0">
                <a:latin typeface="CVS Health Sans"/>
                <a:cs typeface="CVS Health Sans"/>
              </a:rPr>
              <a:t>to</a:t>
            </a:r>
            <a:r>
              <a:rPr sz="1800" spc="-35" dirty="0">
                <a:latin typeface="CVS Health Sans"/>
                <a:cs typeface="CVS Health Sans"/>
              </a:rPr>
              <a:t> </a:t>
            </a:r>
            <a:r>
              <a:rPr sz="1800" spc="-10" dirty="0">
                <a:latin typeface="CVS Health Sans"/>
                <a:cs typeface="CVS Health Sans"/>
              </a:rPr>
              <a:t>traumatic testimony</a:t>
            </a:r>
            <a:endParaRPr sz="1800">
              <a:latin typeface="CVS Health Sans"/>
              <a:cs typeface="CVS Health San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258945" y="1919033"/>
            <a:ext cx="3166745" cy="1524635"/>
            <a:chOff x="4258945" y="1919033"/>
            <a:chExt cx="3166745" cy="1524635"/>
          </a:xfrm>
        </p:grpSpPr>
        <p:sp>
          <p:nvSpPr>
            <p:cNvPr id="16" name="object 16"/>
            <p:cNvSpPr/>
            <p:nvPr/>
          </p:nvSpPr>
          <p:spPr>
            <a:xfrm>
              <a:off x="4258945" y="2681151"/>
              <a:ext cx="3166745" cy="635"/>
            </a:xfrm>
            <a:custGeom>
              <a:avLst/>
              <a:gdLst/>
              <a:ahLst/>
              <a:cxnLst/>
              <a:rect l="l" t="t" r="r" b="b"/>
              <a:pathLst>
                <a:path w="3166745" h="635">
                  <a:moveTo>
                    <a:pt x="3166491" y="0"/>
                  </a:moveTo>
                  <a:lnTo>
                    <a:pt x="0" y="72"/>
                  </a:lnTo>
                  <a:lnTo>
                    <a:pt x="3166491" y="0"/>
                  </a:lnTo>
                  <a:close/>
                </a:path>
              </a:pathLst>
            </a:custGeom>
            <a:solidFill>
              <a:srgbClr val="D6CED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58945" y="2681151"/>
              <a:ext cx="3166745" cy="635"/>
            </a:xfrm>
            <a:custGeom>
              <a:avLst/>
              <a:gdLst/>
              <a:ahLst/>
              <a:cxnLst/>
              <a:rect l="l" t="t" r="r" b="b"/>
              <a:pathLst>
                <a:path w="3166745" h="635">
                  <a:moveTo>
                    <a:pt x="0" y="72"/>
                  </a:moveTo>
                  <a:lnTo>
                    <a:pt x="3166491" y="7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6CE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081778" y="1920620"/>
              <a:ext cx="1521460" cy="1521460"/>
            </a:xfrm>
            <a:custGeom>
              <a:avLst/>
              <a:gdLst/>
              <a:ahLst/>
              <a:cxnLst/>
              <a:rect l="l" t="t" r="r" b="b"/>
              <a:pathLst>
                <a:path w="1521459" h="1521460">
                  <a:moveTo>
                    <a:pt x="760476" y="0"/>
                  </a:moveTo>
                  <a:lnTo>
                    <a:pt x="712383" y="1496"/>
                  </a:lnTo>
                  <a:lnTo>
                    <a:pt x="665085" y="5925"/>
                  </a:lnTo>
                  <a:lnTo>
                    <a:pt x="618671" y="13198"/>
                  </a:lnTo>
                  <a:lnTo>
                    <a:pt x="573230" y="23226"/>
                  </a:lnTo>
                  <a:lnTo>
                    <a:pt x="528851" y="35920"/>
                  </a:lnTo>
                  <a:lnTo>
                    <a:pt x="485623" y="51191"/>
                  </a:lnTo>
                  <a:lnTo>
                    <a:pt x="443635" y="68950"/>
                  </a:lnTo>
                  <a:lnTo>
                    <a:pt x="402976" y="89107"/>
                  </a:lnTo>
                  <a:lnTo>
                    <a:pt x="363736" y="111574"/>
                  </a:lnTo>
                  <a:lnTo>
                    <a:pt x="326004" y="136261"/>
                  </a:lnTo>
                  <a:lnTo>
                    <a:pt x="289868" y="163081"/>
                  </a:lnTo>
                  <a:lnTo>
                    <a:pt x="255417" y="191942"/>
                  </a:lnTo>
                  <a:lnTo>
                    <a:pt x="222742" y="222757"/>
                  </a:lnTo>
                  <a:lnTo>
                    <a:pt x="191930" y="255437"/>
                  </a:lnTo>
                  <a:lnTo>
                    <a:pt x="163071" y="289892"/>
                  </a:lnTo>
                  <a:lnTo>
                    <a:pt x="136254" y="326033"/>
                  </a:lnTo>
                  <a:lnTo>
                    <a:pt x="111569" y="363772"/>
                  </a:lnTo>
                  <a:lnTo>
                    <a:pt x="89103" y="403019"/>
                  </a:lnTo>
                  <a:lnTo>
                    <a:pt x="68947" y="443685"/>
                  </a:lnTo>
                  <a:lnTo>
                    <a:pt x="51189" y="485681"/>
                  </a:lnTo>
                  <a:lnTo>
                    <a:pt x="35919" y="528918"/>
                  </a:lnTo>
                  <a:lnTo>
                    <a:pt x="23226" y="573307"/>
                  </a:lnTo>
                  <a:lnTo>
                    <a:pt x="13198" y="618759"/>
                  </a:lnTo>
                  <a:lnTo>
                    <a:pt x="5925" y="665185"/>
                  </a:lnTo>
                  <a:lnTo>
                    <a:pt x="1496" y="712496"/>
                  </a:lnTo>
                  <a:lnTo>
                    <a:pt x="0" y="760602"/>
                  </a:lnTo>
                  <a:lnTo>
                    <a:pt x="1496" y="808695"/>
                  </a:lnTo>
                  <a:lnTo>
                    <a:pt x="5925" y="855993"/>
                  </a:lnTo>
                  <a:lnTo>
                    <a:pt x="13198" y="902407"/>
                  </a:lnTo>
                  <a:lnTo>
                    <a:pt x="23226" y="947848"/>
                  </a:lnTo>
                  <a:lnTo>
                    <a:pt x="35919" y="992227"/>
                  </a:lnTo>
                  <a:lnTo>
                    <a:pt x="51189" y="1035455"/>
                  </a:lnTo>
                  <a:lnTo>
                    <a:pt x="68947" y="1077443"/>
                  </a:lnTo>
                  <a:lnTo>
                    <a:pt x="89103" y="1118102"/>
                  </a:lnTo>
                  <a:lnTo>
                    <a:pt x="111569" y="1157342"/>
                  </a:lnTo>
                  <a:lnTo>
                    <a:pt x="136254" y="1195074"/>
                  </a:lnTo>
                  <a:lnTo>
                    <a:pt x="163071" y="1231210"/>
                  </a:lnTo>
                  <a:lnTo>
                    <a:pt x="191930" y="1265661"/>
                  </a:lnTo>
                  <a:lnTo>
                    <a:pt x="222742" y="1298336"/>
                  </a:lnTo>
                  <a:lnTo>
                    <a:pt x="255417" y="1329148"/>
                  </a:lnTo>
                  <a:lnTo>
                    <a:pt x="289868" y="1358007"/>
                  </a:lnTo>
                  <a:lnTo>
                    <a:pt x="326004" y="1384824"/>
                  </a:lnTo>
                  <a:lnTo>
                    <a:pt x="363736" y="1409509"/>
                  </a:lnTo>
                  <a:lnTo>
                    <a:pt x="402976" y="1431975"/>
                  </a:lnTo>
                  <a:lnTo>
                    <a:pt x="443635" y="1452131"/>
                  </a:lnTo>
                  <a:lnTo>
                    <a:pt x="485623" y="1469889"/>
                  </a:lnTo>
                  <a:lnTo>
                    <a:pt x="528851" y="1485159"/>
                  </a:lnTo>
                  <a:lnTo>
                    <a:pt x="573230" y="1497852"/>
                  </a:lnTo>
                  <a:lnTo>
                    <a:pt x="618671" y="1507880"/>
                  </a:lnTo>
                  <a:lnTo>
                    <a:pt x="665085" y="1515153"/>
                  </a:lnTo>
                  <a:lnTo>
                    <a:pt x="712383" y="1519582"/>
                  </a:lnTo>
                  <a:lnTo>
                    <a:pt x="760476" y="1521078"/>
                  </a:lnTo>
                  <a:lnTo>
                    <a:pt x="808568" y="1519582"/>
                  </a:lnTo>
                  <a:lnTo>
                    <a:pt x="855866" y="1515153"/>
                  </a:lnTo>
                  <a:lnTo>
                    <a:pt x="902280" y="1507880"/>
                  </a:lnTo>
                  <a:lnTo>
                    <a:pt x="947721" y="1497852"/>
                  </a:lnTo>
                  <a:lnTo>
                    <a:pt x="992100" y="1485159"/>
                  </a:lnTo>
                  <a:lnTo>
                    <a:pt x="1035328" y="1469889"/>
                  </a:lnTo>
                  <a:lnTo>
                    <a:pt x="1077316" y="1452131"/>
                  </a:lnTo>
                  <a:lnTo>
                    <a:pt x="1117975" y="1431975"/>
                  </a:lnTo>
                  <a:lnTo>
                    <a:pt x="1157215" y="1409509"/>
                  </a:lnTo>
                  <a:lnTo>
                    <a:pt x="1194947" y="1384824"/>
                  </a:lnTo>
                  <a:lnTo>
                    <a:pt x="1231083" y="1358007"/>
                  </a:lnTo>
                  <a:lnTo>
                    <a:pt x="1265534" y="1329148"/>
                  </a:lnTo>
                  <a:lnTo>
                    <a:pt x="1298209" y="1298336"/>
                  </a:lnTo>
                  <a:lnTo>
                    <a:pt x="1329021" y="1265661"/>
                  </a:lnTo>
                  <a:lnTo>
                    <a:pt x="1357880" y="1231210"/>
                  </a:lnTo>
                  <a:lnTo>
                    <a:pt x="1384697" y="1195074"/>
                  </a:lnTo>
                  <a:lnTo>
                    <a:pt x="1409382" y="1157342"/>
                  </a:lnTo>
                  <a:lnTo>
                    <a:pt x="1431848" y="1118102"/>
                  </a:lnTo>
                  <a:lnTo>
                    <a:pt x="1452004" y="1077443"/>
                  </a:lnTo>
                  <a:lnTo>
                    <a:pt x="1469762" y="1035455"/>
                  </a:lnTo>
                  <a:lnTo>
                    <a:pt x="1485032" y="992227"/>
                  </a:lnTo>
                  <a:lnTo>
                    <a:pt x="1497725" y="947848"/>
                  </a:lnTo>
                  <a:lnTo>
                    <a:pt x="1507753" y="902407"/>
                  </a:lnTo>
                  <a:lnTo>
                    <a:pt x="1515026" y="855993"/>
                  </a:lnTo>
                  <a:lnTo>
                    <a:pt x="1519455" y="808695"/>
                  </a:lnTo>
                  <a:lnTo>
                    <a:pt x="1520952" y="760602"/>
                  </a:lnTo>
                  <a:lnTo>
                    <a:pt x="1519455" y="712496"/>
                  </a:lnTo>
                  <a:lnTo>
                    <a:pt x="1515026" y="665185"/>
                  </a:lnTo>
                  <a:lnTo>
                    <a:pt x="1507753" y="618759"/>
                  </a:lnTo>
                  <a:lnTo>
                    <a:pt x="1497725" y="573307"/>
                  </a:lnTo>
                  <a:lnTo>
                    <a:pt x="1485032" y="528918"/>
                  </a:lnTo>
                  <a:lnTo>
                    <a:pt x="1469762" y="485681"/>
                  </a:lnTo>
                  <a:lnTo>
                    <a:pt x="1452004" y="443685"/>
                  </a:lnTo>
                  <a:lnTo>
                    <a:pt x="1431848" y="403019"/>
                  </a:lnTo>
                  <a:lnTo>
                    <a:pt x="1409382" y="363772"/>
                  </a:lnTo>
                  <a:lnTo>
                    <a:pt x="1384697" y="326033"/>
                  </a:lnTo>
                  <a:lnTo>
                    <a:pt x="1357880" y="289892"/>
                  </a:lnTo>
                  <a:lnTo>
                    <a:pt x="1329021" y="255437"/>
                  </a:lnTo>
                  <a:lnTo>
                    <a:pt x="1298209" y="222757"/>
                  </a:lnTo>
                  <a:lnTo>
                    <a:pt x="1265534" y="191942"/>
                  </a:lnTo>
                  <a:lnTo>
                    <a:pt x="1231083" y="163081"/>
                  </a:lnTo>
                  <a:lnTo>
                    <a:pt x="1194947" y="136261"/>
                  </a:lnTo>
                  <a:lnTo>
                    <a:pt x="1157215" y="111574"/>
                  </a:lnTo>
                  <a:lnTo>
                    <a:pt x="1117975" y="89107"/>
                  </a:lnTo>
                  <a:lnTo>
                    <a:pt x="1077316" y="68950"/>
                  </a:lnTo>
                  <a:lnTo>
                    <a:pt x="1035328" y="51191"/>
                  </a:lnTo>
                  <a:lnTo>
                    <a:pt x="992100" y="35920"/>
                  </a:lnTo>
                  <a:lnTo>
                    <a:pt x="947721" y="23226"/>
                  </a:lnTo>
                  <a:lnTo>
                    <a:pt x="902280" y="13198"/>
                  </a:lnTo>
                  <a:lnTo>
                    <a:pt x="855866" y="5925"/>
                  </a:lnTo>
                  <a:lnTo>
                    <a:pt x="808568" y="1496"/>
                  </a:lnTo>
                  <a:lnTo>
                    <a:pt x="760476" y="0"/>
                  </a:lnTo>
                  <a:close/>
                </a:path>
              </a:pathLst>
            </a:custGeom>
            <a:solidFill>
              <a:srgbClr val="7C3E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081778" y="1920620"/>
              <a:ext cx="1521460" cy="1521460"/>
            </a:xfrm>
            <a:custGeom>
              <a:avLst/>
              <a:gdLst/>
              <a:ahLst/>
              <a:cxnLst/>
              <a:rect l="l" t="t" r="r" b="b"/>
              <a:pathLst>
                <a:path w="1521459" h="1521460">
                  <a:moveTo>
                    <a:pt x="0" y="760602"/>
                  </a:moveTo>
                  <a:lnTo>
                    <a:pt x="1496" y="712496"/>
                  </a:lnTo>
                  <a:lnTo>
                    <a:pt x="5925" y="665185"/>
                  </a:lnTo>
                  <a:lnTo>
                    <a:pt x="13198" y="618759"/>
                  </a:lnTo>
                  <a:lnTo>
                    <a:pt x="23226" y="573307"/>
                  </a:lnTo>
                  <a:lnTo>
                    <a:pt x="35919" y="528918"/>
                  </a:lnTo>
                  <a:lnTo>
                    <a:pt x="51189" y="485681"/>
                  </a:lnTo>
                  <a:lnTo>
                    <a:pt x="68947" y="443685"/>
                  </a:lnTo>
                  <a:lnTo>
                    <a:pt x="89103" y="403019"/>
                  </a:lnTo>
                  <a:lnTo>
                    <a:pt x="111569" y="363772"/>
                  </a:lnTo>
                  <a:lnTo>
                    <a:pt x="136254" y="326033"/>
                  </a:lnTo>
                  <a:lnTo>
                    <a:pt x="163071" y="289892"/>
                  </a:lnTo>
                  <a:lnTo>
                    <a:pt x="191930" y="255437"/>
                  </a:lnTo>
                  <a:lnTo>
                    <a:pt x="222742" y="222757"/>
                  </a:lnTo>
                  <a:lnTo>
                    <a:pt x="255417" y="191942"/>
                  </a:lnTo>
                  <a:lnTo>
                    <a:pt x="289868" y="163081"/>
                  </a:lnTo>
                  <a:lnTo>
                    <a:pt x="326004" y="136261"/>
                  </a:lnTo>
                  <a:lnTo>
                    <a:pt x="363736" y="111574"/>
                  </a:lnTo>
                  <a:lnTo>
                    <a:pt x="402976" y="89107"/>
                  </a:lnTo>
                  <a:lnTo>
                    <a:pt x="443635" y="68950"/>
                  </a:lnTo>
                  <a:lnTo>
                    <a:pt x="485623" y="51191"/>
                  </a:lnTo>
                  <a:lnTo>
                    <a:pt x="528851" y="35920"/>
                  </a:lnTo>
                  <a:lnTo>
                    <a:pt x="573230" y="23226"/>
                  </a:lnTo>
                  <a:lnTo>
                    <a:pt x="618671" y="13198"/>
                  </a:lnTo>
                  <a:lnTo>
                    <a:pt x="665085" y="5925"/>
                  </a:lnTo>
                  <a:lnTo>
                    <a:pt x="712383" y="1496"/>
                  </a:lnTo>
                  <a:lnTo>
                    <a:pt x="760476" y="0"/>
                  </a:lnTo>
                  <a:lnTo>
                    <a:pt x="808568" y="1496"/>
                  </a:lnTo>
                  <a:lnTo>
                    <a:pt x="855866" y="5925"/>
                  </a:lnTo>
                  <a:lnTo>
                    <a:pt x="902280" y="13198"/>
                  </a:lnTo>
                  <a:lnTo>
                    <a:pt x="947721" y="23226"/>
                  </a:lnTo>
                  <a:lnTo>
                    <a:pt x="992100" y="35920"/>
                  </a:lnTo>
                  <a:lnTo>
                    <a:pt x="1035328" y="51191"/>
                  </a:lnTo>
                  <a:lnTo>
                    <a:pt x="1077316" y="68950"/>
                  </a:lnTo>
                  <a:lnTo>
                    <a:pt x="1117975" y="89107"/>
                  </a:lnTo>
                  <a:lnTo>
                    <a:pt x="1157215" y="111574"/>
                  </a:lnTo>
                  <a:lnTo>
                    <a:pt x="1194947" y="136261"/>
                  </a:lnTo>
                  <a:lnTo>
                    <a:pt x="1231083" y="163081"/>
                  </a:lnTo>
                  <a:lnTo>
                    <a:pt x="1265534" y="191942"/>
                  </a:lnTo>
                  <a:lnTo>
                    <a:pt x="1298209" y="222757"/>
                  </a:lnTo>
                  <a:lnTo>
                    <a:pt x="1329021" y="255437"/>
                  </a:lnTo>
                  <a:lnTo>
                    <a:pt x="1357880" y="289892"/>
                  </a:lnTo>
                  <a:lnTo>
                    <a:pt x="1384697" y="326033"/>
                  </a:lnTo>
                  <a:lnTo>
                    <a:pt x="1409382" y="363772"/>
                  </a:lnTo>
                  <a:lnTo>
                    <a:pt x="1431848" y="403019"/>
                  </a:lnTo>
                  <a:lnTo>
                    <a:pt x="1452004" y="443685"/>
                  </a:lnTo>
                  <a:lnTo>
                    <a:pt x="1469762" y="485681"/>
                  </a:lnTo>
                  <a:lnTo>
                    <a:pt x="1485032" y="528918"/>
                  </a:lnTo>
                  <a:lnTo>
                    <a:pt x="1497725" y="573307"/>
                  </a:lnTo>
                  <a:lnTo>
                    <a:pt x="1507753" y="618759"/>
                  </a:lnTo>
                  <a:lnTo>
                    <a:pt x="1515026" y="665185"/>
                  </a:lnTo>
                  <a:lnTo>
                    <a:pt x="1519455" y="712496"/>
                  </a:lnTo>
                  <a:lnTo>
                    <a:pt x="1520952" y="760602"/>
                  </a:lnTo>
                  <a:lnTo>
                    <a:pt x="1519455" y="808695"/>
                  </a:lnTo>
                  <a:lnTo>
                    <a:pt x="1515026" y="855993"/>
                  </a:lnTo>
                  <a:lnTo>
                    <a:pt x="1507753" y="902407"/>
                  </a:lnTo>
                  <a:lnTo>
                    <a:pt x="1497725" y="947848"/>
                  </a:lnTo>
                  <a:lnTo>
                    <a:pt x="1485032" y="992227"/>
                  </a:lnTo>
                  <a:lnTo>
                    <a:pt x="1469762" y="1035455"/>
                  </a:lnTo>
                  <a:lnTo>
                    <a:pt x="1452004" y="1077443"/>
                  </a:lnTo>
                  <a:lnTo>
                    <a:pt x="1431848" y="1118102"/>
                  </a:lnTo>
                  <a:lnTo>
                    <a:pt x="1409382" y="1157342"/>
                  </a:lnTo>
                  <a:lnTo>
                    <a:pt x="1384697" y="1195074"/>
                  </a:lnTo>
                  <a:lnTo>
                    <a:pt x="1357880" y="1231210"/>
                  </a:lnTo>
                  <a:lnTo>
                    <a:pt x="1329021" y="1265661"/>
                  </a:lnTo>
                  <a:lnTo>
                    <a:pt x="1298209" y="1298336"/>
                  </a:lnTo>
                  <a:lnTo>
                    <a:pt x="1265534" y="1329148"/>
                  </a:lnTo>
                  <a:lnTo>
                    <a:pt x="1231083" y="1358007"/>
                  </a:lnTo>
                  <a:lnTo>
                    <a:pt x="1194947" y="1384824"/>
                  </a:lnTo>
                  <a:lnTo>
                    <a:pt x="1157215" y="1409509"/>
                  </a:lnTo>
                  <a:lnTo>
                    <a:pt x="1117975" y="1431975"/>
                  </a:lnTo>
                  <a:lnTo>
                    <a:pt x="1077316" y="1452131"/>
                  </a:lnTo>
                  <a:lnTo>
                    <a:pt x="1035328" y="1469889"/>
                  </a:lnTo>
                  <a:lnTo>
                    <a:pt x="992100" y="1485159"/>
                  </a:lnTo>
                  <a:lnTo>
                    <a:pt x="947721" y="1497852"/>
                  </a:lnTo>
                  <a:lnTo>
                    <a:pt x="902280" y="1507880"/>
                  </a:lnTo>
                  <a:lnTo>
                    <a:pt x="855866" y="1515153"/>
                  </a:lnTo>
                  <a:lnTo>
                    <a:pt x="808568" y="1519582"/>
                  </a:lnTo>
                  <a:lnTo>
                    <a:pt x="760476" y="1521078"/>
                  </a:lnTo>
                  <a:lnTo>
                    <a:pt x="712383" y="1519582"/>
                  </a:lnTo>
                  <a:lnTo>
                    <a:pt x="665085" y="1515153"/>
                  </a:lnTo>
                  <a:lnTo>
                    <a:pt x="618671" y="1507880"/>
                  </a:lnTo>
                  <a:lnTo>
                    <a:pt x="573230" y="1497852"/>
                  </a:lnTo>
                  <a:lnTo>
                    <a:pt x="528851" y="1485159"/>
                  </a:lnTo>
                  <a:lnTo>
                    <a:pt x="485623" y="1469889"/>
                  </a:lnTo>
                  <a:lnTo>
                    <a:pt x="443635" y="1452131"/>
                  </a:lnTo>
                  <a:lnTo>
                    <a:pt x="402976" y="1431975"/>
                  </a:lnTo>
                  <a:lnTo>
                    <a:pt x="363736" y="1409509"/>
                  </a:lnTo>
                  <a:lnTo>
                    <a:pt x="326004" y="1384824"/>
                  </a:lnTo>
                  <a:lnTo>
                    <a:pt x="289868" y="1358007"/>
                  </a:lnTo>
                  <a:lnTo>
                    <a:pt x="255417" y="1329148"/>
                  </a:lnTo>
                  <a:lnTo>
                    <a:pt x="222742" y="1298336"/>
                  </a:lnTo>
                  <a:lnTo>
                    <a:pt x="191930" y="1265661"/>
                  </a:lnTo>
                  <a:lnTo>
                    <a:pt x="163071" y="1231210"/>
                  </a:lnTo>
                  <a:lnTo>
                    <a:pt x="136254" y="1195074"/>
                  </a:lnTo>
                  <a:lnTo>
                    <a:pt x="111569" y="1157342"/>
                  </a:lnTo>
                  <a:lnTo>
                    <a:pt x="89103" y="1118102"/>
                  </a:lnTo>
                  <a:lnTo>
                    <a:pt x="68947" y="1077443"/>
                  </a:lnTo>
                  <a:lnTo>
                    <a:pt x="51189" y="1035455"/>
                  </a:lnTo>
                  <a:lnTo>
                    <a:pt x="35919" y="992227"/>
                  </a:lnTo>
                  <a:lnTo>
                    <a:pt x="23226" y="947848"/>
                  </a:lnTo>
                  <a:lnTo>
                    <a:pt x="13198" y="902407"/>
                  </a:lnTo>
                  <a:lnTo>
                    <a:pt x="5925" y="855993"/>
                  </a:lnTo>
                  <a:lnTo>
                    <a:pt x="1496" y="808695"/>
                  </a:lnTo>
                  <a:lnTo>
                    <a:pt x="0" y="760602"/>
                  </a:lnTo>
                  <a:close/>
                </a:path>
              </a:pathLst>
            </a:custGeom>
            <a:ln w="3175">
              <a:solidFill>
                <a:srgbClr val="7C3E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 descr="$PPTXTitle"/>
          <p:cNvSpPr txBox="1">
            <a:spLocks noGrp="1"/>
          </p:cNvSpPr>
          <p:nvPr>
            <p:ph type="title"/>
          </p:nvPr>
        </p:nvSpPr>
        <p:spPr>
          <a:xfrm>
            <a:off x="2162301" y="2151075"/>
            <a:ext cx="390842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63925" algn="l"/>
              </a:tabLst>
            </a:pPr>
            <a:r>
              <a:rPr sz="6000" b="0" spc="-50" dirty="0">
                <a:solidFill>
                  <a:srgbClr val="FFFFFF"/>
                </a:solidFill>
                <a:latin typeface="CVS Health Sans"/>
                <a:cs typeface="CVS Health Sans"/>
              </a:rPr>
              <a:t>1</a:t>
            </a:r>
            <a:r>
              <a:rPr sz="6000" b="0" dirty="0">
                <a:solidFill>
                  <a:srgbClr val="FFFFFF"/>
                </a:solidFill>
                <a:latin typeface="CVS Health Sans"/>
                <a:cs typeface="CVS Health Sans"/>
              </a:rPr>
              <a:t>	</a:t>
            </a:r>
            <a:r>
              <a:rPr sz="6000" b="0" spc="-50" dirty="0">
                <a:solidFill>
                  <a:srgbClr val="FFFFFF"/>
                </a:solidFill>
                <a:latin typeface="CVS Health Sans"/>
                <a:cs typeface="CVS Health Sans"/>
              </a:rPr>
              <a:t>2</a:t>
            </a:r>
            <a:endParaRPr sz="6000">
              <a:latin typeface="CVS Health Sans"/>
              <a:cs typeface="CVS Health San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7508303" y="2561272"/>
            <a:ext cx="165100" cy="307340"/>
            <a:chOff x="7508303" y="2561272"/>
            <a:chExt cx="165100" cy="307340"/>
          </a:xfrm>
        </p:grpSpPr>
        <p:sp>
          <p:nvSpPr>
            <p:cNvPr id="22" name="object 22"/>
            <p:cNvSpPr/>
            <p:nvPr/>
          </p:nvSpPr>
          <p:spPr>
            <a:xfrm>
              <a:off x="7509891" y="2562860"/>
              <a:ext cx="161925" cy="304165"/>
            </a:xfrm>
            <a:custGeom>
              <a:avLst/>
              <a:gdLst/>
              <a:ahLst/>
              <a:cxnLst/>
              <a:rect l="l" t="t" r="r" b="b"/>
              <a:pathLst>
                <a:path w="161925" h="304164">
                  <a:moveTo>
                    <a:pt x="16255" y="0"/>
                  </a:moveTo>
                  <a:lnTo>
                    <a:pt x="0" y="0"/>
                  </a:lnTo>
                  <a:lnTo>
                    <a:pt x="145668" y="152145"/>
                  </a:lnTo>
                  <a:lnTo>
                    <a:pt x="0" y="304164"/>
                  </a:lnTo>
                  <a:lnTo>
                    <a:pt x="16255" y="304164"/>
                  </a:lnTo>
                  <a:lnTo>
                    <a:pt x="161925" y="152145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D6CED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509891" y="2562860"/>
              <a:ext cx="161925" cy="304165"/>
            </a:xfrm>
            <a:custGeom>
              <a:avLst/>
              <a:gdLst/>
              <a:ahLst/>
              <a:cxnLst/>
              <a:rect l="l" t="t" r="r" b="b"/>
              <a:pathLst>
                <a:path w="161925" h="304164">
                  <a:moveTo>
                    <a:pt x="0" y="0"/>
                  </a:moveTo>
                  <a:lnTo>
                    <a:pt x="16255" y="0"/>
                  </a:lnTo>
                  <a:lnTo>
                    <a:pt x="161925" y="152145"/>
                  </a:lnTo>
                  <a:lnTo>
                    <a:pt x="16255" y="304164"/>
                  </a:lnTo>
                  <a:lnTo>
                    <a:pt x="0" y="304164"/>
                  </a:lnTo>
                  <a:lnTo>
                    <a:pt x="145668" y="15214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6CE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4257357" y="3607371"/>
            <a:ext cx="3169920" cy="1969135"/>
            <a:chOff x="4257357" y="3607371"/>
            <a:chExt cx="3169920" cy="1969135"/>
          </a:xfrm>
        </p:grpSpPr>
        <p:sp>
          <p:nvSpPr>
            <p:cNvPr id="25" name="object 25"/>
            <p:cNvSpPr/>
            <p:nvPr/>
          </p:nvSpPr>
          <p:spPr>
            <a:xfrm>
              <a:off x="4258945" y="3608959"/>
              <a:ext cx="3166745" cy="1965960"/>
            </a:xfrm>
            <a:custGeom>
              <a:avLst/>
              <a:gdLst/>
              <a:ahLst/>
              <a:cxnLst/>
              <a:rect l="l" t="t" r="r" b="b"/>
              <a:pathLst>
                <a:path w="3166745" h="1965960">
                  <a:moveTo>
                    <a:pt x="3166490" y="393192"/>
                  </a:moveTo>
                  <a:lnTo>
                    <a:pt x="0" y="393192"/>
                  </a:lnTo>
                  <a:lnTo>
                    <a:pt x="0" y="1965579"/>
                  </a:lnTo>
                  <a:lnTo>
                    <a:pt x="3166490" y="1965579"/>
                  </a:lnTo>
                  <a:lnTo>
                    <a:pt x="3166490" y="393192"/>
                  </a:lnTo>
                  <a:close/>
                </a:path>
                <a:path w="3166745" h="1965960">
                  <a:moveTo>
                    <a:pt x="1583308" y="0"/>
                  </a:moveTo>
                  <a:lnTo>
                    <a:pt x="1190116" y="393192"/>
                  </a:lnTo>
                  <a:lnTo>
                    <a:pt x="1976374" y="393192"/>
                  </a:lnTo>
                  <a:lnTo>
                    <a:pt x="1583308" y="0"/>
                  </a:lnTo>
                  <a:close/>
                </a:path>
              </a:pathLst>
            </a:custGeom>
            <a:solidFill>
              <a:srgbClr val="D6CED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258945" y="3608959"/>
              <a:ext cx="3166745" cy="1965960"/>
            </a:xfrm>
            <a:custGeom>
              <a:avLst/>
              <a:gdLst/>
              <a:ahLst/>
              <a:cxnLst/>
              <a:rect l="l" t="t" r="r" b="b"/>
              <a:pathLst>
                <a:path w="3166745" h="1965960">
                  <a:moveTo>
                    <a:pt x="0" y="393192"/>
                  </a:moveTo>
                  <a:lnTo>
                    <a:pt x="1190116" y="393192"/>
                  </a:lnTo>
                  <a:lnTo>
                    <a:pt x="1583308" y="0"/>
                  </a:lnTo>
                  <a:lnTo>
                    <a:pt x="1976374" y="393192"/>
                  </a:lnTo>
                  <a:lnTo>
                    <a:pt x="3166490" y="393192"/>
                  </a:lnTo>
                  <a:lnTo>
                    <a:pt x="3166490" y="1965579"/>
                  </a:lnTo>
                  <a:lnTo>
                    <a:pt x="0" y="1965579"/>
                  </a:lnTo>
                  <a:lnTo>
                    <a:pt x="0" y="393192"/>
                  </a:lnTo>
                  <a:close/>
                </a:path>
              </a:pathLst>
            </a:custGeom>
            <a:ln w="3175">
              <a:solidFill>
                <a:srgbClr val="D6CE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496561" y="4132579"/>
            <a:ext cx="2553970" cy="10985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ct val="97000"/>
              </a:lnSpc>
              <a:spcBef>
                <a:spcPts val="165"/>
              </a:spcBef>
            </a:pPr>
            <a:r>
              <a:rPr sz="1800" dirty="0">
                <a:latin typeface="CVS Health Sans"/>
                <a:cs typeface="CVS Health Sans"/>
              </a:rPr>
              <a:t>Use</a:t>
            </a:r>
            <a:r>
              <a:rPr sz="1800" spc="-25" dirty="0">
                <a:latin typeface="CVS Health Sans"/>
                <a:cs typeface="CVS Health Sans"/>
              </a:rPr>
              <a:t> </a:t>
            </a:r>
            <a:r>
              <a:rPr sz="1800" dirty="0">
                <a:latin typeface="CVS Health Sans"/>
                <a:cs typeface="CVS Health Sans"/>
              </a:rPr>
              <a:t>online</a:t>
            </a:r>
            <a:r>
              <a:rPr sz="1800" spc="-15" dirty="0">
                <a:latin typeface="CVS Health Sans"/>
                <a:cs typeface="CVS Health Sans"/>
              </a:rPr>
              <a:t> </a:t>
            </a:r>
            <a:r>
              <a:rPr sz="1800" spc="-10" dirty="0">
                <a:latin typeface="CVS Health Sans"/>
                <a:cs typeface="CVS Health Sans"/>
              </a:rPr>
              <a:t>appearances </a:t>
            </a:r>
            <a:r>
              <a:rPr sz="1800" dirty="0">
                <a:latin typeface="CVS Health Sans"/>
                <a:cs typeface="CVS Health Sans"/>
              </a:rPr>
              <a:t>when</a:t>
            </a:r>
            <a:r>
              <a:rPr sz="1800" spc="-35" dirty="0">
                <a:latin typeface="CVS Health Sans"/>
                <a:cs typeface="CVS Health Sans"/>
              </a:rPr>
              <a:t> </a:t>
            </a:r>
            <a:r>
              <a:rPr sz="1800" spc="-10" dirty="0">
                <a:latin typeface="CVS Health Sans"/>
                <a:cs typeface="CVS Health Sans"/>
              </a:rPr>
              <a:t>appropriate </a:t>
            </a:r>
            <a:r>
              <a:rPr sz="1800" spc="-25" dirty="0">
                <a:latin typeface="CVS Health Sans"/>
                <a:cs typeface="CVS Health Sans"/>
              </a:rPr>
              <a:t>to </a:t>
            </a:r>
            <a:r>
              <a:rPr sz="1800" dirty="0">
                <a:latin typeface="CVS Health Sans"/>
                <a:cs typeface="CVS Health Sans"/>
              </a:rPr>
              <a:t>reduce</a:t>
            </a:r>
            <a:r>
              <a:rPr sz="1800" spc="-60" dirty="0">
                <a:latin typeface="CVS Health Sans"/>
                <a:cs typeface="CVS Health Sans"/>
              </a:rPr>
              <a:t> </a:t>
            </a:r>
            <a:r>
              <a:rPr sz="1800" dirty="0">
                <a:latin typeface="CVS Health Sans"/>
                <a:cs typeface="CVS Health Sans"/>
              </a:rPr>
              <a:t>barriers</a:t>
            </a:r>
            <a:r>
              <a:rPr sz="1800" spc="-35" dirty="0">
                <a:latin typeface="CVS Health Sans"/>
                <a:cs typeface="CVS Health Sans"/>
              </a:rPr>
              <a:t> </a:t>
            </a:r>
            <a:r>
              <a:rPr sz="1800" spc="-25" dirty="0">
                <a:latin typeface="CVS Health Sans"/>
                <a:cs typeface="CVS Health Sans"/>
              </a:rPr>
              <a:t>and </a:t>
            </a:r>
            <a:r>
              <a:rPr sz="1800" spc="-10" dirty="0">
                <a:latin typeface="CVS Health Sans"/>
                <a:cs typeface="CVS Health Sans"/>
              </a:rPr>
              <a:t>intimidation</a:t>
            </a:r>
            <a:endParaRPr sz="1800">
              <a:latin typeface="CVS Health Sans"/>
              <a:cs typeface="CVS Health San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7777353" y="1917890"/>
            <a:ext cx="2346960" cy="1526540"/>
            <a:chOff x="7777353" y="1917890"/>
            <a:chExt cx="2346960" cy="1526540"/>
          </a:xfrm>
        </p:grpSpPr>
        <p:sp>
          <p:nvSpPr>
            <p:cNvPr id="29" name="object 29"/>
            <p:cNvSpPr/>
            <p:nvPr/>
          </p:nvSpPr>
          <p:spPr>
            <a:xfrm>
              <a:off x="7777353" y="2681151"/>
              <a:ext cx="1583690" cy="635"/>
            </a:xfrm>
            <a:custGeom>
              <a:avLst/>
              <a:gdLst/>
              <a:ahLst/>
              <a:cxnLst/>
              <a:rect l="l" t="t" r="r" b="b"/>
              <a:pathLst>
                <a:path w="1583690" h="635">
                  <a:moveTo>
                    <a:pt x="1583308" y="0"/>
                  </a:moveTo>
                  <a:lnTo>
                    <a:pt x="0" y="72"/>
                  </a:lnTo>
                  <a:lnTo>
                    <a:pt x="1583308" y="0"/>
                  </a:lnTo>
                  <a:close/>
                </a:path>
              </a:pathLst>
            </a:custGeom>
            <a:solidFill>
              <a:srgbClr val="D6CED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77353" y="2681151"/>
              <a:ext cx="1583690" cy="635"/>
            </a:xfrm>
            <a:custGeom>
              <a:avLst/>
              <a:gdLst/>
              <a:ahLst/>
              <a:cxnLst/>
              <a:rect l="l" t="t" r="r" b="b"/>
              <a:pathLst>
                <a:path w="1583690" h="635">
                  <a:moveTo>
                    <a:pt x="0" y="72"/>
                  </a:moveTo>
                  <a:lnTo>
                    <a:pt x="1583308" y="7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D6CE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598916" y="1919477"/>
              <a:ext cx="1523365" cy="1523365"/>
            </a:xfrm>
            <a:custGeom>
              <a:avLst/>
              <a:gdLst/>
              <a:ahLst/>
              <a:cxnLst/>
              <a:rect l="l" t="t" r="r" b="b"/>
              <a:pathLst>
                <a:path w="1523365" h="1523364">
                  <a:moveTo>
                    <a:pt x="761618" y="0"/>
                  </a:moveTo>
                  <a:lnTo>
                    <a:pt x="713453" y="1498"/>
                  </a:lnTo>
                  <a:lnTo>
                    <a:pt x="666084" y="5934"/>
                  </a:lnTo>
                  <a:lnTo>
                    <a:pt x="619600" y="13218"/>
                  </a:lnTo>
                  <a:lnTo>
                    <a:pt x="574090" y="23261"/>
                  </a:lnTo>
                  <a:lnTo>
                    <a:pt x="529644" y="35974"/>
                  </a:lnTo>
                  <a:lnTo>
                    <a:pt x="486351" y="51267"/>
                  </a:lnTo>
                  <a:lnTo>
                    <a:pt x="444300" y="69053"/>
                  </a:lnTo>
                  <a:lnTo>
                    <a:pt x="403580" y="89240"/>
                  </a:lnTo>
                  <a:lnTo>
                    <a:pt x="364281" y="111741"/>
                  </a:lnTo>
                  <a:lnTo>
                    <a:pt x="326492" y="136465"/>
                  </a:lnTo>
                  <a:lnTo>
                    <a:pt x="290302" y="163325"/>
                  </a:lnTo>
                  <a:lnTo>
                    <a:pt x="255800" y="192230"/>
                  </a:lnTo>
                  <a:lnTo>
                    <a:pt x="223075" y="223091"/>
                  </a:lnTo>
                  <a:lnTo>
                    <a:pt x="192217" y="255819"/>
                  </a:lnTo>
                  <a:lnTo>
                    <a:pt x="163315" y="290326"/>
                  </a:lnTo>
                  <a:lnTo>
                    <a:pt x="136458" y="326522"/>
                  </a:lnTo>
                  <a:lnTo>
                    <a:pt x="111735" y="364317"/>
                  </a:lnTo>
                  <a:lnTo>
                    <a:pt x="89236" y="403623"/>
                  </a:lnTo>
                  <a:lnTo>
                    <a:pt x="69050" y="444350"/>
                  </a:lnTo>
                  <a:lnTo>
                    <a:pt x="51266" y="486409"/>
                  </a:lnTo>
                  <a:lnTo>
                    <a:pt x="35973" y="529711"/>
                  </a:lnTo>
                  <a:lnTo>
                    <a:pt x="23260" y="574167"/>
                  </a:lnTo>
                  <a:lnTo>
                    <a:pt x="13218" y="619688"/>
                  </a:lnTo>
                  <a:lnTo>
                    <a:pt x="5934" y="666184"/>
                  </a:lnTo>
                  <a:lnTo>
                    <a:pt x="1498" y="713566"/>
                  </a:lnTo>
                  <a:lnTo>
                    <a:pt x="0" y="761746"/>
                  </a:lnTo>
                  <a:lnTo>
                    <a:pt x="1498" y="809911"/>
                  </a:lnTo>
                  <a:lnTo>
                    <a:pt x="5934" y="857280"/>
                  </a:lnTo>
                  <a:lnTo>
                    <a:pt x="13218" y="903764"/>
                  </a:lnTo>
                  <a:lnTo>
                    <a:pt x="23260" y="949274"/>
                  </a:lnTo>
                  <a:lnTo>
                    <a:pt x="35973" y="993720"/>
                  </a:lnTo>
                  <a:lnTo>
                    <a:pt x="51266" y="1037013"/>
                  </a:lnTo>
                  <a:lnTo>
                    <a:pt x="69050" y="1079064"/>
                  </a:lnTo>
                  <a:lnTo>
                    <a:pt x="89236" y="1119784"/>
                  </a:lnTo>
                  <a:lnTo>
                    <a:pt x="111735" y="1159083"/>
                  </a:lnTo>
                  <a:lnTo>
                    <a:pt x="136458" y="1196872"/>
                  </a:lnTo>
                  <a:lnTo>
                    <a:pt x="163315" y="1233062"/>
                  </a:lnTo>
                  <a:lnTo>
                    <a:pt x="192217" y="1267564"/>
                  </a:lnTo>
                  <a:lnTo>
                    <a:pt x="223075" y="1300289"/>
                  </a:lnTo>
                  <a:lnTo>
                    <a:pt x="255800" y="1331147"/>
                  </a:lnTo>
                  <a:lnTo>
                    <a:pt x="290302" y="1360049"/>
                  </a:lnTo>
                  <a:lnTo>
                    <a:pt x="326492" y="1386906"/>
                  </a:lnTo>
                  <a:lnTo>
                    <a:pt x="364281" y="1411629"/>
                  </a:lnTo>
                  <a:lnTo>
                    <a:pt x="403580" y="1434128"/>
                  </a:lnTo>
                  <a:lnTo>
                    <a:pt x="444300" y="1454314"/>
                  </a:lnTo>
                  <a:lnTo>
                    <a:pt x="486351" y="1472098"/>
                  </a:lnTo>
                  <a:lnTo>
                    <a:pt x="529644" y="1487391"/>
                  </a:lnTo>
                  <a:lnTo>
                    <a:pt x="574090" y="1500104"/>
                  </a:lnTo>
                  <a:lnTo>
                    <a:pt x="619600" y="1510146"/>
                  </a:lnTo>
                  <a:lnTo>
                    <a:pt x="666084" y="1517430"/>
                  </a:lnTo>
                  <a:lnTo>
                    <a:pt x="713453" y="1521866"/>
                  </a:lnTo>
                  <a:lnTo>
                    <a:pt x="761618" y="1523364"/>
                  </a:lnTo>
                  <a:lnTo>
                    <a:pt x="809784" y="1521866"/>
                  </a:lnTo>
                  <a:lnTo>
                    <a:pt x="857153" y="1517430"/>
                  </a:lnTo>
                  <a:lnTo>
                    <a:pt x="903637" y="1510146"/>
                  </a:lnTo>
                  <a:lnTo>
                    <a:pt x="949147" y="1500104"/>
                  </a:lnTo>
                  <a:lnTo>
                    <a:pt x="993593" y="1487391"/>
                  </a:lnTo>
                  <a:lnTo>
                    <a:pt x="1036886" y="1472098"/>
                  </a:lnTo>
                  <a:lnTo>
                    <a:pt x="1078937" y="1454314"/>
                  </a:lnTo>
                  <a:lnTo>
                    <a:pt x="1119657" y="1434128"/>
                  </a:lnTo>
                  <a:lnTo>
                    <a:pt x="1158956" y="1411629"/>
                  </a:lnTo>
                  <a:lnTo>
                    <a:pt x="1196745" y="1386906"/>
                  </a:lnTo>
                  <a:lnTo>
                    <a:pt x="1232935" y="1360049"/>
                  </a:lnTo>
                  <a:lnTo>
                    <a:pt x="1267437" y="1331147"/>
                  </a:lnTo>
                  <a:lnTo>
                    <a:pt x="1300162" y="1300289"/>
                  </a:lnTo>
                  <a:lnTo>
                    <a:pt x="1331020" y="1267564"/>
                  </a:lnTo>
                  <a:lnTo>
                    <a:pt x="1359922" y="1233062"/>
                  </a:lnTo>
                  <a:lnTo>
                    <a:pt x="1386779" y="1196872"/>
                  </a:lnTo>
                  <a:lnTo>
                    <a:pt x="1411502" y="1159083"/>
                  </a:lnTo>
                  <a:lnTo>
                    <a:pt x="1434001" y="1119784"/>
                  </a:lnTo>
                  <a:lnTo>
                    <a:pt x="1454187" y="1079064"/>
                  </a:lnTo>
                  <a:lnTo>
                    <a:pt x="1471971" y="1037013"/>
                  </a:lnTo>
                  <a:lnTo>
                    <a:pt x="1487264" y="993720"/>
                  </a:lnTo>
                  <a:lnTo>
                    <a:pt x="1499977" y="949274"/>
                  </a:lnTo>
                  <a:lnTo>
                    <a:pt x="1510019" y="903764"/>
                  </a:lnTo>
                  <a:lnTo>
                    <a:pt x="1517303" y="857280"/>
                  </a:lnTo>
                  <a:lnTo>
                    <a:pt x="1521739" y="809911"/>
                  </a:lnTo>
                  <a:lnTo>
                    <a:pt x="1523237" y="761746"/>
                  </a:lnTo>
                  <a:lnTo>
                    <a:pt x="1521739" y="713566"/>
                  </a:lnTo>
                  <a:lnTo>
                    <a:pt x="1517303" y="666184"/>
                  </a:lnTo>
                  <a:lnTo>
                    <a:pt x="1510019" y="619688"/>
                  </a:lnTo>
                  <a:lnTo>
                    <a:pt x="1499977" y="574167"/>
                  </a:lnTo>
                  <a:lnTo>
                    <a:pt x="1487264" y="529711"/>
                  </a:lnTo>
                  <a:lnTo>
                    <a:pt x="1471971" y="486409"/>
                  </a:lnTo>
                  <a:lnTo>
                    <a:pt x="1454187" y="444350"/>
                  </a:lnTo>
                  <a:lnTo>
                    <a:pt x="1434001" y="403623"/>
                  </a:lnTo>
                  <a:lnTo>
                    <a:pt x="1411502" y="364317"/>
                  </a:lnTo>
                  <a:lnTo>
                    <a:pt x="1386779" y="326522"/>
                  </a:lnTo>
                  <a:lnTo>
                    <a:pt x="1359922" y="290326"/>
                  </a:lnTo>
                  <a:lnTo>
                    <a:pt x="1331020" y="255819"/>
                  </a:lnTo>
                  <a:lnTo>
                    <a:pt x="1300162" y="223091"/>
                  </a:lnTo>
                  <a:lnTo>
                    <a:pt x="1267437" y="192230"/>
                  </a:lnTo>
                  <a:lnTo>
                    <a:pt x="1232935" y="163325"/>
                  </a:lnTo>
                  <a:lnTo>
                    <a:pt x="1196745" y="136465"/>
                  </a:lnTo>
                  <a:lnTo>
                    <a:pt x="1158956" y="111741"/>
                  </a:lnTo>
                  <a:lnTo>
                    <a:pt x="1119657" y="89240"/>
                  </a:lnTo>
                  <a:lnTo>
                    <a:pt x="1078937" y="69053"/>
                  </a:lnTo>
                  <a:lnTo>
                    <a:pt x="1036886" y="51267"/>
                  </a:lnTo>
                  <a:lnTo>
                    <a:pt x="993593" y="35974"/>
                  </a:lnTo>
                  <a:lnTo>
                    <a:pt x="949147" y="23261"/>
                  </a:lnTo>
                  <a:lnTo>
                    <a:pt x="903637" y="13218"/>
                  </a:lnTo>
                  <a:lnTo>
                    <a:pt x="857153" y="5934"/>
                  </a:lnTo>
                  <a:lnTo>
                    <a:pt x="809784" y="1498"/>
                  </a:lnTo>
                  <a:lnTo>
                    <a:pt x="761618" y="0"/>
                  </a:lnTo>
                  <a:close/>
                </a:path>
              </a:pathLst>
            </a:custGeom>
            <a:solidFill>
              <a:srgbClr val="7C3E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598916" y="1919477"/>
              <a:ext cx="1523365" cy="1523365"/>
            </a:xfrm>
            <a:custGeom>
              <a:avLst/>
              <a:gdLst/>
              <a:ahLst/>
              <a:cxnLst/>
              <a:rect l="l" t="t" r="r" b="b"/>
              <a:pathLst>
                <a:path w="1523365" h="1523364">
                  <a:moveTo>
                    <a:pt x="0" y="761746"/>
                  </a:moveTo>
                  <a:lnTo>
                    <a:pt x="1498" y="713566"/>
                  </a:lnTo>
                  <a:lnTo>
                    <a:pt x="5934" y="666184"/>
                  </a:lnTo>
                  <a:lnTo>
                    <a:pt x="13218" y="619688"/>
                  </a:lnTo>
                  <a:lnTo>
                    <a:pt x="23260" y="574167"/>
                  </a:lnTo>
                  <a:lnTo>
                    <a:pt x="35973" y="529711"/>
                  </a:lnTo>
                  <a:lnTo>
                    <a:pt x="51266" y="486409"/>
                  </a:lnTo>
                  <a:lnTo>
                    <a:pt x="69050" y="444350"/>
                  </a:lnTo>
                  <a:lnTo>
                    <a:pt x="89236" y="403623"/>
                  </a:lnTo>
                  <a:lnTo>
                    <a:pt x="111735" y="364317"/>
                  </a:lnTo>
                  <a:lnTo>
                    <a:pt x="136458" y="326522"/>
                  </a:lnTo>
                  <a:lnTo>
                    <a:pt x="163315" y="290326"/>
                  </a:lnTo>
                  <a:lnTo>
                    <a:pt x="192217" y="255819"/>
                  </a:lnTo>
                  <a:lnTo>
                    <a:pt x="223075" y="223091"/>
                  </a:lnTo>
                  <a:lnTo>
                    <a:pt x="255800" y="192230"/>
                  </a:lnTo>
                  <a:lnTo>
                    <a:pt x="290302" y="163325"/>
                  </a:lnTo>
                  <a:lnTo>
                    <a:pt x="326492" y="136465"/>
                  </a:lnTo>
                  <a:lnTo>
                    <a:pt x="364281" y="111741"/>
                  </a:lnTo>
                  <a:lnTo>
                    <a:pt x="403580" y="89240"/>
                  </a:lnTo>
                  <a:lnTo>
                    <a:pt x="444300" y="69053"/>
                  </a:lnTo>
                  <a:lnTo>
                    <a:pt x="486351" y="51267"/>
                  </a:lnTo>
                  <a:lnTo>
                    <a:pt x="529644" y="35974"/>
                  </a:lnTo>
                  <a:lnTo>
                    <a:pt x="574090" y="23261"/>
                  </a:lnTo>
                  <a:lnTo>
                    <a:pt x="619600" y="13218"/>
                  </a:lnTo>
                  <a:lnTo>
                    <a:pt x="666084" y="5934"/>
                  </a:lnTo>
                  <a:lnTo>
                    <a:pt x="713453" y="1498"/>
                  </a:lnTo>
                  <a:lnTo>
                    <a:pt x="761618" y="0"/>
                  </a:lnTo>
                  <a:lnTo>
                    <a:pt x="809784" y="1498"/>
                  </a:lnTo>
                  <a:lnTo>
                    <a:pt x="857153" y="5934"/>
                  </a:lnTo>
                  <a:lnTo>
                    <a:pt x="903637" y="13218"/>
                  </a:lnTo>
                  <a:lnTo>
                    <a:pt x="949147" y="23261"/>
                  </a:lnTo>
                  <a:lnTo>
                    <a:pt x="993593" y="35974"/>
                  </a:lnTo>
                  <a:lnTo>
                    <a:pt x="1036886" y="51267"/>
                  </a:lnTo>
                  <a:lnTo>
                    <a:pt x="1078937" y="69053"/>
                  </a:lnTo>
                  <a:lnTo>
                    <a:pt x="1119657" y="89240"/>
                  </a:lnTo>
                  <a:lnTo>
                    <a:pt x="1158956" y="111741"/>
                  </a:lnTo>
                  <a:lnTo>
                    <a:pt x="1196745" y="136465"/>
                  </a:lnTo>
                  <a:lnTo>
                    <a:pt x="1232935" y="163325"/>
                  </a:lnTo>
                  <a:lnTo>
                    <a:pt x="1267437" y="192230"/>
                  </a:lnTo>
                  <a:lnTo>
                    <a:pt x="1300162" y="223091"/>
                  </a:lnTo>
                  <a:lnTo>
                    <a:pt x="1331020" y="255819"/>
                  </a:lnTo>
                  <a:lnTo>
                    <a:pt x="1359922" y="290326"/>
                  </a:lnTo>
                  <a:lnTo>
                    <a:pt x="1386779" y="326522"/>
                  </a:lnTo>
                  <a:lnTo>
                    <a:pt x="1411502" y="364317"/>
                  </a:lnTo>
                  <a:lnTo>
                    <a:pt x="1434001" y="403623"/>
                  </a:lnTo>
                  <a:lnTo>
                    <a:pt x="1454187" y="444350"/>
                  </a:lnTo>
                  <a:lnTo>
                    <a:pt x="1471971" y="486409"/>
                  </a:lnTo>
                  <a:lnTo>
                    <a:pt x="1487264" y="529711"/>
                  </a:lnTo>
                  <a:lnTo>
                    <a:pt x="1499977" y="574167"/>
                  </a:lnTo>
                  <a:lnTo>
                    <a:pt x="1510019" y="619688"/>
                  </a:lnTo>
                  <a:lnTo>
                    <a:pt x="1517303" y="666184"/>
                  </a:lnTo>
                  <a:lnTo>
                    <a:pt x="1521739" y="713566"/>
                  </a:lnTo>
                  <a:lnTo>
                    <a:pt x="1523237" y="761746"/>
                  </a:lnTo>
                  <a:lnTo>
                    <a:pt x="1521739" y="809911"/>
                  </a:lnTo>
                  <a:lnTo>
                    <a:pt x="1517303" y="857280"/>
                  </a:lnTo>
                  <a:lnTo>
                    <a:pt x="1510019" y="903764"/>
                  </a:lnTo>
                  <a:lnTo>
                    <a:pt x="1499977" y="949274"/>
                  </a:lnTo>
                  <a:lnTo>
                    <a:pt x="1487264" y="993720"/>
                  </a:lnTo>
                  <a:lnTo>
                    <a:pt x="1471971" y="1037013"/>
                  </a:lnTo>
                  <a:lnTo>
                    <a:pt x="1454187" y="1079064"/>
                  </a:lnTo>
                  <a:lnTo>
                    <a:pt x="1434001" y="1119784"/>
                  </a:lnTo>
                  <a:lnTo>
                    <a:pt x="1411502" y="1159083"/>
                  </a:lnTo>
                  <a:lnTo>
                    <a:pt x="1386779" y="1196872"/>
                  </a:lnTo>
                  <a:lnTo>
                    <a:pt x="1359922" y="1233062"/>
                  </a:lnTo>
                  <a:lnTo>
                    <a:pt x="1331020" y="1267564"/>
                  </a:lnTo>
                  <a:lnTo>
                    <a:pt x="1300162" y="1300289"/>
                  </a:lnTo>
                  <a:lnTo>
                    <a:pt x="1267437" y="1331147"/>
                  </a:lnTo>
                  <a:lnTo>
                    <a:pt x="1232935" y="1360049"/>
                  </a:lnTo>
                  <a:lnTo>
                    <a:pt x="1196745" y="1386906"/>
                  </a:lnTo>
                  <a:lnTo>
                    <a:pt x="1158956" y="1411629"/>
                  </a:lnTo>
                  <a:lnTo>
                    <a:pt x="1119657" y="1434128"/>
                  </a:lnTo>
                  <a:lnTo>
                    <a:pt x="1078937" y="1454314"/>
                  </a:lnTo>
                  <a:lnTo>
                    <a:pt x="1036886" y="1472098"/>
                  </a:lnTo>
                  <a:lnTo>
                    <a:pt x="993593" y="1487391"/>
                  </a:lnTo>
                  <a:lnTo>
                    <a:pt x="949147" y="1500104"/>
                  </a:lnTo>
                  <a:lnTo>
                    <a:pt x="903637" y="1510146"/>
                  </a:lnTo>
                  <a:lnTo>
                    <a:pt x="857153" y="1517430"/>
                  </a:lnTo>
                  <a:lnTo>
                    <a:pt x="809784" y="1521866"/>
                  </a:lnTo>
                  <a:lnTo>
                    <a:pt x="761618" y="1523364"/>
                  </a:lnTo>
                  <a:lnTo>
                    <a:pt x="713453" y="1521866"/>
                  </a:lnTo>
                  <a:lnTo>
                    <a:pt x="666084" y="1517430"/>
                  </a:lnTo>
                  <a:lnTo>
                    <a:pt x="619600" y="1510146"/>
                  </a:lnTo>
                  <a:lnTo>
                    <a:pt x="574090" y="1500104"/>
                  </a:lnTo>
                  <a:lnTo>
                    <a:pt x="529644" y="1487391"/>
                  </a:lnTo>
                  <a:lnTo>
                    <a:pt x="486351" y="1472098"/>
                  </a:lnTo>
                  <a:lnTo>
                    <a:pt x="444300" y="1454314"/>
                  </a:lnTo>
                  <a:lnTo>
                    <a:pt x="403580" y="1434128"/>
                  </a:lnTo>
                  <a:lnTo>
                    <a:pt x="364281" y="1411629"/>
                  </a:lnTo>
                  <a:lnTo>
                    <a:pt x="326492" y="1386906"/>
                  </a:lnTo>
                  <a:lnTo>
                    <a:pt x="290302" y="1360049"/>
                  </a:lnTo>
                  <a:lnTo>
                    <a:pt x="255800" y="1331147"/>
                  </a:lnTo>
                  <a:lnTo>
                    <a:pt x="223075" y="1300289"/>
                  </a:lnTo>
                  <a:lnTo>
                    <a:pt x="192217" y="1267564"/>
                  </a:lnTo>
                  <a:lnTo>
                    <a:pt x="163315" y="1233062"/>
                  </a:lnTo>
                  <a:lnTo>
                    <a:pt x="136458" y="1196872"/>
                  </a:lnTo>
                  <a:lnTo>
                    <a:pt x="111735" y="1159083"/>
                  </a:lnTo>
                  <a:lnTo>
                    <a:pt x="89236" y="1119784"/>
                  </a:lnTo>
                  <a:lnTo>
                    <a:pt x="69050" y="1079064"/>
                  </a:lnTo>
                  <a:lnTo>
                    <a:pt x="51266" y="1037013"/>
                  </a:lnTo>
                  <a:lnTo>
                    <a:pt x="35973" y="993720"/>
                  </a:lnTo>
                  <a:lnTo>
                    <a:pt x="23260" y="949274"/>
                  </a:lnTo>
                  <a:lnTo>
                    <a:pt x="13218" y="903764"/>
                  </a:lnTo>
                  <a:lnTo>
                    <a:pt x="5934" y="857280"/>
                  </a:lnTo>
                  <a:lnTo>
                    <a:pt x="1498" y="809911"/>
                  </a:lnTo>
                  <a:lnTo>
                    <a:pt x="0" y="761746"/>
                  </a:lnTo>
                  <a:close/>
                </a:path>
              </a:pathLst>
            </a:custGeom>
            <a:ln w="3175">
              <a:solidFill>
                <a:srgbClr val="7C3E9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9128506" y="2151379"/>
            <a:ext cx="46482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spc="-50" dirty="0">
                <a:solidFill>
                  <a:srgbClr val="FFFFFF"/>
                </a:solidFill>
                <a:latin typeface="CVS Health Sans"/>
                <a:cs typeface="CVS Health Sans"/>
              </a:rPr>
              <a:t>3</a:t>
            </a:r>
            <a:endParaRPr sz="6000">
              <a:latin typeface="CVS Health Sans"/>
              <a:cs typeface="CVS Health Sans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7775765" y="3607371"/>
            <a:ext cx="3169920" cy="1969135"/>
            <a:chOff x="7775765" y="3607371"/>
            <a:chExt cx="3169920" cy="1969135"/>
          </a:xfrm>
        </p:grpSpPr>
        <p:sp>
          <p:nvSpPr>
            <p:cNvPr id="35" name="object 35"/>
            <p:cNvSpPr/>
            <p:nvPr/>
          </p:nvSpPr>
          <p:spPr>
            <a:xfrm>
              <a:off x="7777353" y="3608959"/>
              <a:ext cx="3166745" cy="1965960"/>
            </a:xfrm>
            <a:custGeom>
              <a:avLst/>
              <a:gdLst/>
              <a:ahLst/>
              <a:cxnLst/>
              <a:rect l="l" t="t" r="r" b="b"/>
              <a:pathLst>
                <a:path w="3166745" h="1965960">
                  <a:moveTo>
                    <a:pt x="3166491" y="393192"/>
                  </a:moveTo>
                  <a:lnTo>
                    <a:pt x="0" y="393192"/>
                  </a:lnTo>
                  <a:lnTo>
                    <a:pt x="0" y="1965579"/>
                  </a:lnTo>
                  <a:lnTo>
                    <a:pt x="3166491" y="1965579"/>
                  </a:lnTo>
                  <a:lnTo>
                    <a:pt x="3166491" y="393192"/>
                  </a:lnTo>
                  <a:close/>
                </a:path>
                <a:path w="3166745" h="1965960">
                  <a:moveTo>
                    <a:pt x="1583181" y="0"/>
                  </a:moveTo>
                  <a:lnTo>
                    <a:pt x="1190117" y="393192"/>
                  </a:lnTo>
                  <a:lnTo>
                    <a:pt x="1976374" y="393192"/>
                  </a:lnTo>
                  <a:lnTo>
                    <a:pt x="1583181" y="0"/>
                  </a:lnTo>
                  <a:close/>
                </a:path>
              </a:pathLst>
            </a:custGeom>
            <a:solidFill>
              <a:srgbClr val="D6CEDD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777353" y="3608959"/>
              <a:ext cx="3166745" cy="1965960"/>
            </a:xfrm>
            <a:custGeom>
              <a:avLst/>
              <a:gdLst/>
              <a:ahLst/>
              <a:cxnLst/>
              <a:rect l="l" t="t" r="r" b="b"/>
              <a:pathLst>
                <a:path w="3166745" h="1965960">
                  <a:moveTo>
                    <a:pt x="0" y="393192"/>
                  </a:moveTo>
                  <a:lnTo>
                    <a:pt x="1190117" y="393192"/>
                  </a:lnTo>
                  <a:lnTo>
                    <a:pt x="1583181" y="0"/>
                  </a:lnTo>
                  <a:lnTo>
                    <a:pt x="1976374" y="393192"/>
                  </a:lnTo>
                  <a:lnTo>
                    <a:pt x="3166491" y="393192"/>
                  </a:lnTo>
                  <a:lnTo>
                    <a:pt x="3166491" y="1965579"/>
                  </a:lnTo>
                  <a:lnTo>
                    <a:pt x="0" y="1965579"/>
                  </a:lnTo>
                  <a:lnTo>
                    <a:pt x="0" y="393192"/>
                  </a:lnTo>
                  <a:close/>
                </a:path>
              </a:pathLst>
            </a:custGeom>
            <a:ln w="3175">
              <a:solidFill>
                <a:srgbClr val="D6CED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8015478" y="4132579"/>
            <a:ext cx="2446655" cy="83185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12700" marR="5080">
              <a:lnSpc>
                <a:spcPct val="96900"/>
              </a:lnSpc>
              <a:spcBef>
                <a:spcPts val="165"/>
              </a:spcBef>
            </a:pPr>
            <a:r>
              <a:rPr sz="1800" dirty="0">
                <a:latin typeface="CVS Health Sans"/>
                <a:cs typeface="CVS Health Sans"/>
              </a:rPr>
              <a:t>Provide</a:t>
            </a:r>
            <a:r>
              <a:rPr sz="1800" spc="-70" dirty="0">
                <a:latin typeface="CVS Health Sans"/>
                <a:cs typeface="CVS Health Sans"/>
              </a:rPr>
              <a:t> </a:t>
            </a:r>
            <a:r>
              <a:rPr sz="1800" dirty="0">
                <a:latin typeface="CVS Health Sans"/>
                <a:cs typeface="CVS Health Sans"/>
              </a:rPr>
              <a:t>clear</a:t>
            </a:r>
            <a:r>
              <a:rPr sz="1800" spc="-45" dirty="0">
                <a:latin typeface="CVS Health Sans"/>
                <a:cs typeface="CVS Health Sans"/>
              </a:rPr>
              <a:t> </a:t>
            </a:r>
            <a:r>
              <a:rPr sz="1800" spc="-10" dirty="0">
                <a:latin typeface="CVS Health Sans"/>
                <a:cs typeface="CVS Health Sans"/>
              </a:rPr>
              <a:t>signage </a:t>
            </a:r>
            <a:r>
              <a:rPr sz="1800" dirty="0">
                <a:latin typeface="CVS Health Sans"/>
                <a:cs typeface="CVS Health Sans"/>
              </a:rPr>
              <a:t>and</a:t>
            </a:r>
            <a:r>
              <a:rPr sz="1800" spc="-35" dirty="0">
                <a:latin typeface="CVS Health Sans"/>
                <a:cs typeface="CVS Health Sans"/>
              </a:rPr>
              <a:t> </a:t>
            </a:r>
            <a:r>
              <a:rPr sz="1800" dirty="0">
                <a:latin typeface="CVS Health Sans"/>
                <a:cs typeface="CVS Health Sans"/>
              </a:rPr>
              <a:t>simple</a:t>
            </a:r>
            <a:r>
              <a:rPr sz="1800" spc="-30" dirty="0">
                <a:latin typeface="CVS Health Sans"/>
                <a:cs typeface="CVS Health Sans"/>
              </a:rPr>
              <a:t> </a:t>
            </a:r>
            <a:r>
              <a:rPr sz="1800" spc="-10" dirty="0">
                <a:latin typeface="CVS Health Sans"/>
                <a:cs typeface="CVS Health Sans"/>
              </a:rPr>
              <a:t>courthouse rules</a:t>
            </a:r>
            <a:endParaRPr sz="1800">
              <a:latin typeface="CVS Health Sans"/>
              <a:cs typeface="CVS Health Sans"/>
            </a:endParaRP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35"/>
              </a:lnSpc>
              <a:tabLst>
                <a:tab pos="339725" algn="l"/>
              </a:tabLst>
            </a:pPr>
            <a:fld id="{81D60167-4931-47E6-BA6A-407CBD079E47}" type="slidenum">
              <a:rPr sz="1000" b="0" spc="-25" dirty="0">
                <a:latin typeface="CVS Health Sans Medium"/>
                <a:cs typeface="CVS Health Sans Medium"/>
              </a:rPr>
              <a:t>19</a:t>
            </a:fld>
            <a:r>
              <a:rPr sz="1000" b="0" dirty="0">
                <a:latin typeface="CVS Health Sans Medium"/>
                <a:cs typeface="CVS Health Sans Medium"/>
              </a:rPr>
              <a:t>	</a:t>
            </a:r>
            <a:r>
              <a:rPr sz="1200" baseline="3472" dirty="0"/>
              <a:t>©2026</a:t>
            </a:r>
            <a:r>
              <a:rPr sz="1200" spc="-15" baseline="3472" dirty="0"/>
              <a:t> </a:t>
            </a:r>
            <a:r>
              <a:rPr sz="1200" baseline="3472" dirty="0"/>
              <a:t>Aetna</a:t>
            </a:r>
            <a:r>
              <a:rPr sz="1200" spc="-7" baseline="3472" dirty="0"/>
              <a:t> </a:t>
            </a:r>
            <a:r>
              <a:rPr sz="1200" baseline="3472" dirty="0"/>
              <a:t>Inc.</a:t>
            </a:r>
            <a:r>
              <a:rPr sz="1200" spc="37" baseline="3472" dirty="0"/>
              <a:t> </a:t>
            </a:r>
            <a:r>
              <a:rPr sz="1200" spc="-15" baseline="3472" dirty="0"/>
              <a:t>Confidential </a:t>
            </a:r>
            <a:r>
              <a:rPr sz="1200" baseline="3472" dirty="0"/>
              <a:t>and</a:t>
            </a:r>
            <a:r>
              <a:rPr sz="1200" spc="7" baseline="3472" dirty="0"/>
              <a:t> </a:t>
            </a:r>
            <a:r>
              <a:rPr sz="1200" spc="-15" baseline="3472" dirty="0"/>
              <a:t>proprietary.</a:t>
            </a:r>
            <a:endParaRPr sz="1200" baseline="3472">
              <a:latin typeface="CVS Health Sans Medium"/>
              <a:cs typeface="CVS Health Sans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825" cy="6858000"/>
          </a:xfrm>
          <a:custGeom>
            <a:avLst/>
            <a:gdLst/>
            <a:ahLst/>
            <a:cxnLst/>
            <a:rect l="l" t="t" r="r" b="b"/>
            <a:pathLst>
              <a:path w="12188825" h="6858000">
                <a:moveTo>
                  <a:pt x="12188825" y="0"/>
                </a:moveTo>
                <a:lnTo>
                  <a:pt x="0" y="0"/>
                </a:lnTo>
                <a:lnTo>
                  <a:pt x="0" y="6858000"/>
                </a:lnTo>
                <a:lnTo>
                  <a:pt x="12188825" y="6858000"/>
                </a:lnTo>
                <a:lnTo>
                  <a:pt x="12188825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688685" y="6356357"/>
            <a:ext cx="927735" cy="179070"/>
          </a:xfrm>
          <a:custGeom>
            <a:avLst/>
            <a:gdLst/>
            <a:ahLst/>
            <a:cxnLst/>
            <a:rect l="l" t="t" r="r" b="b"/>
            <a:pathLst>
              <a:path w="927734" h="179070">
                <a:moveTo>
                  <a:pt x="891927" y="61191"/>
                </a:moveTo>
                <a:lnTo>
                  <a:pt x="823798" y="61191"/>
                </a:lnTo>
                <a:lnTo>
                  <a:pt x="836494" y="62750"/>
                </a:lnTo>
                <a:lnTo>
                  <a:pt x="844556" y="67638"/>
                </a:lnTo>
                <a:lnTo>
                  <a:pt x="848799" y="76170"/>
                </a:lnTo>
                <a:lnTo>
                  <a:pt x="850032" y="88663"/>
                </a:lnTo>
                <a:lnTo>
                  <a:pt x="850032" y="91539"/>
                </a:lnTo>
                <a:lnTo>
                  <a:pt x="843155" y="91539"/>
                </a:lnTo>
                <a:lnTo>
                  <a:pt x="810526" y="94290"/>
                </a:lnTo>
                <a:lnTo>
                  <a:pt x="787663" y="102387"/>
                </a:lnTo>
                <a:lnTo>
                  <a:pt x="774208" y="115598"/>
                </a:lnTo>
                <a:lnTo>
                  <a:pt x="769803" y="133690"/>
                </a:lnTo>
                <a:lnTo>
                  <a:pt x="772706" y="152567"/>
                </a:lnTo>
                <a:lnTo>
                  <a:pt x="782172" y="166587"/>
                </a:lnTo>
                <a:lnTo>
                  <a:pt x="799393" y="175345"/>
                </a:lnTo>
                <a:lnTo>
                  <a:pt x="799596" y="175345"/>
                </a:lnTo>
                <a:lnTo>
                  <a:pt x="825327" y="178320"/>
                </a:lnTo>
                <a:lnTo>
                  <a:pt x="841615" y="177856"/>
                </a:lnTo>
                <a:lnTo>
                  <a:pt x="876294" y="175810"/>
                </a:lnTo>
                <a:lnTo>
                  <a:pt x="895878" y="175345"/>
                </a:lnTo>
                <a:lnTo>
                  <a:pt x="894914" y="166587"/>
                </a:lnTo>
                <a:lnTo>
                  <a:pt x="894819" y="165720"/>
                </a:lnTo>
                <a:lnTo>
                  <a:pt x="894127" y="156067"/>
                </a:lnTo>
                <a:lnTo>
                  <a:pt x="894009" y="152567"/>
                </a:lnTo>
                <a:lnTo>
                  <a:pt x="893976" y="151593"/>
                </a:lnTo>
                <a:lnTo>
                  <a:pt x="836024" y="151593"/>
                </a:lnTo>
                <a:lnTo>
                  <a:pt x="826174" y="150623"/>
                </a:lnTo>
                <a:lnTo>
                  <a:pt x="819405" y="147557"/>
                </a:lnTo>
                <a:lnTo>
                  <a:pt x="815551" y="142226"/>
                </a:lnTo>
                <a:lnTo>
                  <a:pt x="814247" y="134185"/>
                </a:lnTo>
                <a:lnTo>
                  <a:pt x="815788" y="126356"/>
                </a:lnTo>
                <a:lnTo>
                  <a:pt x="815860" y="125990"/>
                </a:lnTo>
                <a:lnTo>
                  <a:pt x="820976" y="120096"/>
                </a:lnTo>
                <a:lnTo>
                  <a:pt x="830007" y="116536"/>
                </a:lnTo>
                <a:lnTo>
                  <a:pt x="843368" y="115342"/>
                </a:lnTo>
                <a:lnTo>
                  <a:pt x="894457" y="115342"/>
                </a:lnTo>
                <a:lnTo>
                  <a:pt x="894891" y="102387"/>
                </a:lnTo>
                <a:lnTo>
                  <a:pt x="894950" y="100599"/>
                </a:lnTo>
                <a:lnTo>
                  <a:pt x="895075" y="91539"/>
                </a:lnTo>
                <a:lnTo>
                  <a:pt x="895156" y="85638"/>
                </a:lnTo>
                <a:lnTo>
                  <a:pt x="892133" y="62750"/>
                </a:lnTo>
                <a:lnTo>
                  <a:pt x="892043" y="62070"/>
                </a:lnTo>
                <a:lnTo>
                  <a:pt x="891927" y="61191"/>
                </a:lnTo>
                <a:close/>
              </a:path>
              <a:path w="927734" h="179070">
                <a:moveTo>
                  <a:pt x="894457" y="115342"/>
                </a:moveTo>
                <a:lnTo>
                  <a:pt x="849311" y="115342"/>
                </a:lnTo>
                <a:lnTo>
                  <a:pt x="849293" y="142226"/>
                </a:lnTo>
                <a:lnTo>
                  <a:pt x="849483" y="146395"/>
                </a:lnTo>
                <a:lnTo>
                  <a:pt x="849536" y="147557"/>
                </a:lnTo>
                <a:lnTo>
                  <a:pt x="849650" y="150055"/>
                </a:lnTo>
                <a:lnTo>
                  <a:pt x="845151" y="151039"/>
                </a:lnTo>
                <a:lnTo>
                  <a:pt x="839750" y="151593"/>
                </a:lnTo>
                <a:lnTo>
                  <a:pt x="893976" y="151593"/>
                </a:lnTo>
                <a:lnTo>
                  <a:pt x="893900" y="133690"/>
                </a:lnTo>
                <a:lnTo>
                  <a:pt x="894046" y="126356"/>
                </a:lnTo>
                <a:lnTo>
                  <a:pt x="894412" y="116536"/>
                </a:lnTo>
                <a:lnTo>
                  <a:pt x="894457" y="115342"/>
                </a:lnTo>
                <a:close/>
              </a:path>
              <a:path w="927734" h="179070">
                <a:moveTo>
                  <a:pt x="834708" y="32777"/>
                </a:moveTo>
                <a:lnTo>
                  <a:pt x="821485" y="32994"/>
                </a:lnTo>
                <a:lnTo>
                  <a:pt x="808358" y="34355"/>
                </a:lnTo>
                <a:lnTo>
                  <a:pt x="795405" y="36849"/>
                </a:lnTo>
                <a:lnTo>
                  <a:pt x="782707" y="40464"/>
                </a:lnTo>
                <a:lnTo>
                  <a:pt x="784448" y="71407"/>
                </a:lnTo>
                <a:lnTo>
                  <a:pt x="793784" y="67204"/>
                </a:lnTo>
                <a:lnTo>
                  <a:pt x="803518" y="64083"/>
                </a:lnTo>
                <a:lnTo>
                  <a:pt x="813555" y="62070"/>
                </a:lnTo>
                <a:lnTo>
                  <a:pt x="823798" y="61191"/>
                </a:lnTo>
                <a:lnTo>
                  <a:pt x="891927" y="61191"/>
                </a:lnTo>
                <a:lnTo>
                  <a:pt x="891901" y="60999"/>
                </a:lnTo>
                <a:lnTo>
                  <a:pt x="881440" y="44648"/>
                </a:lnTo>
                <a:lnTo>
                  <a:pt x="862724" y="35577"/>
                </a:lnTo>
                <a:lnTo>
                  <a:pt x="834708" y="32777"/>
                </a:lnTo>
                <a:close/>
              </a:path>
              <a:path w="927734" h="179070">
                <a:moveTo>
                  <a:pt x="443473" y="115755"/>
                </a:moveTo>
                <a:lnTo>
                  <a:pt x="346645" y="115755"/>
                </a:lnTo>
                <a:lnTo>
                  <a:pt x="353733" y="115918"/>
                </a:lnTo>
                <a:lnTo>
                  <a:pt x="365124" y="116356"/>
                </a:lnTo>
                <a:lnTo>
                  <a:pt x="364595" y="116356"/>
                </a:lnTo>
                <a:lnTo>
                  <a:pt x="371570" y="145214"/>
                </a:lnTo>
                <a:lnTo>
                  <a:pt x="386627" y="164460"/>
                </a:lnTo>
                <a:lnTo>
                  <a:pt x="410670" y="175345"/>
                </a:lnTo>
                <a:lnTo>
                  <a:pt x="411861" y="175345"/>
                </a:lnTo>
                <a:lnTo>
                  <a:pt x="443239" y="178519"/>
                </a:lnTo>
                <a:lnTo>
                  <a:pt x="452864" y="178320"/>
                </a:lnTo>
                <a:lnTo>
                  <a:pt x="454837" y="178320"/>
                </a:lnTo>
                <a:lnTo>
                  <a:pt x="467207" y="176923"/>
                </a:lnTo>
                <a:lnTo>
                  <a:pt x="478955" y="174490"/>
                </a:lnTo>
                <a:lnTo>
                  <a:pt x="490443" y="170982"/>
                </a:lnTo>
                <a:lnTo>
                  <a:pt x="489434" y="152567"/>
                </a:lnTo>
                <a:lnTo>
                  <a:pt x="489309" y="150276"/>
                </a:lnTo>
                <a:lnTo>
                  <a:pt x="489289" y="149907"/>
                </a:lnTo>
                <a:lnTo>
                  <a:pt x="450413" y="149907"/>
                </a:lnTo>
                <a:lnTo>
                  <a:pt x="434046" y="147636"/>
                </a:lnTo>
                <a:lnTo>
                  <a:pt x="422127" y="141153"/>
                </a:lnTo>
                <a:lnTo>
                  <a:pt x="414840" y="130952"/>
                </a:lnTo>
                <a:lnTo>
                  <a:pt x="412370" y="117524"/>
                </a:lnTo>
                <a:lnTo>
                  <a:pt x="412370" y="116582"/>
                </a:lnTo>
                <a:lnTo>
                  <a:pt x="434062" y="116582"/>
                </a:lnTo>
                <a:lnTo>
                  <a:pt x="443473" y="115755"/>
                </a:lnTo>
                <a:close/>
              </a:path>
              <a:path w="927734" h="179070">
                <a:moveTo>
                  <a:pt x="353230" y="91763"/>
                </a:moveTo>
                <a:lnTo>
                  <a:pt x="284465" y="91763"/>
                </a:lnTo>
                <a:lnTo>
                  <a:pt x="254503" y="94290"/>
                </a:lnTo>
                <a:lnTo>
                  <a:pt x="231637" y="102387"/>
                </a:lnTo>
                <a:lnTo>
                  <a:pt x="218583" y="115193"/>
                </a:lnTo>
                <a:lnTo>
                  <a:pt x="218132" y="115755"/>
                </a:lnTo>
                <a:lnTo>
                  <a:pt x="213758" y="133690"/>
                </a:lnTo>
                <a:lnTo>
                  <a:pt x="216660" y="152567"/>
                </a:lnTo>
                <a:lnTo>
                  <a:pt x="226123" y="166587"/>
                </a:lnTo>
                <a:lnTo>
                  <a:pt x="243345" y="175345"/>
                </a:lnTo>
                <a:lnTo>
                  <a:pt x="243548" y="175345"/>
                </a:lnTo>
                <a:lnTo>
                  <a:pt x="269282" y="178320"/>
                </a:lnTo>
                <a:lnTo>
                  <a:pt x="285571" y="177856"/>
                </a:lnTo>
                <a:lnTo>
                  <a:pt x="320270" y="175810"/>
                </a:lnTo>
                <a:lnTo>
                  <a:pt x="339884" y="175345"/>
                </a:lnTo>
                <a:lnTo>
                  <a:pt x="337923" y="151459"/>
                </a:lnTo>
                <a:lnTo>
                  <a:pt x="279979" y="151459"/>
                </a:lnTo>
                <a:lnTo>
                  <a:pt x="279979" y="151245"/>
                </a:lnTo>
                <a:lnTo>
                  <a:pt x="270125" y="150276"/>
                </a:lnTo>
                <a:lnTo>
                  <a:pt x="263347" y="147210"/>
                </a:lnTo>
                <a:lnTo>
                  <a:pt x="259434" y="141810"/>
                </a:lnTo>
                <a:lnTo>
                  <a:pt x="258177" y="133838"/>
                </a:lnTo>
                <a:lnTo>
                  <a:pt x="259793" y="125674"/>
                </a:lnTo>
                <a:lnTo>
                  <a:pt x="264914" y="119848"/>
                </a:lnTo>
                <a:lnTo>
                  <a:pt x="273951" y="116356"/>
                </a:lnTo>
                <a:lnTo>
                  <a:pt x="287314" y="115193"/>
                </a:lnTo>
                <a:lnTo>
                  <a:pt x="449868" y="115193"/>
                </a:lnTo>
                <a:lnTo>
                  <a:pt x="459739" y="114326"/>
                </a:lnTo>
                <a:lnTo>
                  <a:pt x="480637" y="106534"/>
                </a:lnTo>
                <a:lnTo>
                  <a:pt x="493047" y="93523"/>
                </a:lnTo>
                <a:lnTo>
                  <a:pt x="415579" y="93523"/>
                </a:lnTo>
                <a:lnTo>
                  <a:pt x="413279" y="93302"/>
                </a:lnTo>
                <a:lnTo>
                  <a:pt x="411963" y="93302"/>
                </a:lnTo>
                <a:lnTo>
                  <a:pt x="411977" y="92334"/>
                </a:lnTo>
                <a:lnTo>
                  <a:pt x="366896" y="92334"/>
                </a:lnTo>
                <a:lnTo>
                  <a:pt x="359291" y="91952"/>
                </a:lnTo>
                <a:lnTo>
                  <a:pt x="353230" y="91763"/>
                </a:lnTo>
                <a:close/>
              </a:path>
              <a:path w="927734" h="179070">
                <a:moveTo>
                  <a:pt x="449868" y="115193"/>
                </a:moveTo>
                <a:lnTo>
                  <a:pt x="293274" y="115193"/>
                </a:lnTo>
                <a:lnTo>
                  <a:pt x="293344" y="144255"/>
                </a:lnTo>
                <a:lnTo>
                  <a:pt x="293467" y="147210"/>
                </a:lnTo>
                <a:lnTo>
                  <a:pt x="293580" y="149907"/>
                </a:lnTo>
                <a:lnTo>
                  <a:pt x="289127" y="150943"/>
                </a:lnTo>
                <a:lnTo>
                  <a:pt x="284559" y="151459"/>
                </a:lnTo>
                <a:lnTo>
                  <a:pt x="337923" y="151459"/>
                </a:lnTo>
                <a:lnTo>
                  <a:pt x="337847" y="149245"/>
                </a:lnTo>
                <a:lnTo>
                  <a:pt x="337795" y="130714"/>
                </a:lnTo>
                <a:lnTo>
                  <a:pt x="338247" y="119848"/>
                </a:lnTo>
                <a:lnTo>
                  <a:pt x="338372" y="116582"/>
                </a:lnTo>
                <a:lnTo>
                  <a:pt x="338404" y="115755"/>
                </a:lnTo>
                <a:lnTo>
                  <a:pt x="443473" y="115755"/>
                </a:lnTo>
                <a:lnTo>
                  <a:pt x="449868" y="115193"/>
                </a:lnTo>
                <a:close/>
              </a:path>
              <a:path w="927734" h="179070">
                <a:moveTo>
                  <a:pt x="488745" y="139989"/>
                </a:moveTo>
                <a:lnTo>
                  <a:pt x="479705" y="144255"/>
                </a:lnTo>
                <a:lnTo>
                  <a:pt x="470232" y="147351"/>
                </a:lnTo>
                <a:lnTo>
                  <a:pt x="460432" y="149245"/>
                </a:lnTo>
                <a:lnTo>
                  <a:pt x="450413" y="149907"/>
                </a:lnTo>
                <a:lnTo>
                  <a:pt x="489289" y="149907"/>
                </a:lnTo>
                <a:lnTo>
                  <a:pt x="489164" y="147636"/>
                </a:lnTo>
                <a:lnTo>
                  <a:pt x="489092" y="146322"/>
                </a:lnTo>
                <a:lnTo>
                  <a:pt x="488979" y="144255"/>
                </a:lnTo>
                <a:lnTo>
                  <a:pt x="488860" y="142077"/>
                </a:lnTo>
                <a:lnTo>
                  <a:pt x="488745" y="139989"/>
                </a:lnTo>
                <a:close/>
              </a:path>
              <a:path w="927734" h="179070">
                <a:moveTo>
                  <a:pt x="434062" y="116582"/>
                </a:moveTo>
                <a:lnTo>
                  <a:pt x="416751" y="116582"/>
                </a:lnTo>
                <a:lnTo>
                  <a:pt x="425496" y="116879"/>
                </a:lnTo>
                <a:lnTo>
                  <a:pt x="430674" y="116879"/>
                </a:lnTo>
                <a:lnTo>
                  <a:pt x="434062" y="116582"/>
                </a:lnTo>
                <a:close/>
              </a:path>
              <a:path w="927734" h="179070">
                <a:moveTo>
                  <a:pt x="494240" y="58811"/>
                </a:moveTo>
                <a:lnTo>
                  <a:pt x="446805" y="58811"/>
                </a:lnTo>
                <a:lnTo>
                  <a:pt x="453682" y="64083"/>
                </a:lnTo>
                <a:lnTo>
                  <a:pt x="453682" y="73688"/>
                </a:lnTo>
                <a:lnTo>
                  <a:pt x="451935" y="82519"/>
                </a:lnTo>
                <a:lnTo>
                  <a:pt x="446646" y="88701"/>
                </a:lnTo>
                <a:lnTo>
                  <a:pt x="437743" y="92334"/>
                </a:lnTo>
                <a:lnTo>
                  <a:pt x="425156" y="93523"/>
                </a:lnTo>
                <a:lnTo>
                  <a:pt x="493047" y="93523"/>
                </a:lnTo>
                <a:lnTo>
                  <a:pt x="493258" y="93302"/>
                </a:lnTo>
                <a:lnTo>
                  <a:pt x="497490" y="74432"/>
                </a:lnTo>
                <a:lnTo>
                  <a:pt x="494240" y="58811"/>
                </a:lnTo>
                <a:close/>
              </a:path>
              <a:path w="927734" h="179070">
                <a:moveTo>
                  <a:pt x="438188" y="32728"/>
                </a:moveTo>
                <a:lnTo>
                  <a:pt x="406603" y="36663"/>
                </a:lnTo>
                <a:lnTo>
                  <a:pt x="384754" y="48181"/>
                </a:lnTo>
                <a:lnTo>
                  <a:pt x="371298" y="66848"/>
                </a:lnTo>
                <a:lnTo>
                  <a:pt x="365014" y="91763"/>
                </a:lnTo>
                <a:lnTo>
                  <a:pt x="364966" y="91952"/>
                </a:lnTo>
                <a:lnTo>
                  <a:pt x="364869" y="92334"/>
                </a:lnTo>
                <a:lnTo>
                  <a:pt x="411977" y="92334"/>
                </a:lnTo>
                <a:lnTo>
                  <a:pt x="413236" y="79020"/>
                </a:lnTo>
                <a:lnTo>
                  <a:pt x="417413" y="68357"/>
                </a:lnTo>
                <a:lnTo>
                  <a:pt x="425029" y="61339"/>
                </a:lnTo>
                <a:lnTo>
                  <a:pt x="436617" y="58811"/>
                </a:lnTo>
                <a:lnTo>
                  <a:pt x="494240" y="58811"/>
                </a:lnTo>
                <a:lnTo>
                  <a:pt x="493937" y="57351"/>
                </a:lnTo>
                <a:lnTo>
                  <a:pt x="483165" y="44300"/>
                </a:lnTo>
                <a:lnTo>
                  <a:pt x="483316" y="44300"/>
                </a:lnTo>
                <a:lnTo>
                  <a:pt x="464592" y="35722"/>
                </a:lnTo>
                <a:lnTo>
                  <a:pt x="438188" y="32728"/>
                </a:lnTo>
                <a:close/>
              </a:path>
              <a:path w="927734" h="179070">
                <a:moveTo>
                  <a:pt x="335925" y="61191"/>
                </a:moveTo>
                <a:lnTo>
                  <a:pt x="267957" y="61191"/>
                </a:lnTo>
                <a:lnTo>
                  <a:pt x="280652" y="62750"/>
                </a:lnTo>
                <a:lnTo>
                  <a:pt x="288715" y="67638"/>
                </a:lnTo>
                <a:lnTo>
                  <a:pt x="292957" y="76170"/>
                </a:lnTo>
                <a:lnTo>
                  <a:pt x="294191" y="88701"/>
                </a:lnTo>
                <a:lnTo>
                  <a:pt x="294191" y="91763"/>
                </a:lnTo>
                <a:lnTo>
                  <a:pt x="339119" y="91763"/>
                </a:lnTo>
                <a:lnTo>
                  <a:pt x="339119" y="85291"/>
                </a:lnTo>
                <a:lnTo>
                  <a:pt x="336131" y="62750"/>
                </a:lnTo>
                <a:lnTo>
                  <a:pt x="336041" y="62070"/>
                </a:lnTo>
                <a:lnTo>
                  <a:pt x="335925" y="61191"/>
                </a:lnTo>
                <a:close/>
              </a:path>
              <a:path w="927734" h="179070">
                <a:moveTo>
                  <a:pt x="278604" y="32430"/>
                </a:moveTo>
                <a:lnTo>
                  <a:pt x="260624" y="32728"/>
                </a:lnTo>
                <a:lnTo>
                  <a:pt x="264618" y="32728"/>
                </a:lnTo>
                <a:lnTo>
                  <a:pt x="252247" y="34011"/>
                </a:lnTo>
                <a:lnTo>
                  <a:pt x="239294" y="36504"/>
                </a:lnTo>
                <a:lnTo>
                  <a:pt x="226594" y="40116"/>
                </a:lnTo>
                <a:lnTo>
                  <a:pt x="228581" y="71407"/>
                </a:lnTo>
                <a:lnTo>
                  <a:pt x="237921" y="67204"/>
                </a:lnTo>
                <a:lnTo>
                  <a:pt x="247663" y="64083"/>
                </a:lnTo>
                <a:lnTo>
                  <a:pt x="257708" y="62070"/>
                </a:lnTo>
                <a:lnTo>
                  <a:pt x="267957" y="61191"/>
                </a:lnTo>
                <a:lnTo>
                  <a:pt x="335925" y="61191"/>
                </a:lnTo>
                <a:lnTo>
                  <a:pt x="335853" y="60651"/>
                </a:lnTo>
                <a:lnTo>
                  <a:pt x="325366" y="44300"/>
                </a:lnTo>
                <a:lnTo>
                  <a:pt x="306626" y="35230"/>
                </a:lnTo>
                <a:lnTo>
                  <a:pt x="278604" y="32430"/>
                </a:lnTo>
                <a:close/>
              </a:path>
              <a:path w="927734" h="179070">
                <a:moveTo>
                  <a:pt x="691059" y="32877"/>
                </a:moveTo>
                <a:lnTo>
                  <a:pt x="673356" y="33543"/>
                </a:lnTo>
                <a:lnTo>
                  <a:pt x="639543" y="36475"/>
                </a:lnTo>
                <a:lnTo>
                  <a:pt x="620169" y="37141"/>
                </a:lnTo>
                <a:lnTo>
                  <a:pt x="621082" y="56488"/>
                </a:lnTo>
                <a:lnTo>
                  <a:pt x="621554" y="76291"/>
                </a:lnTo>
                <a:lnTo>
                  <a:pt x="621617" y="83655"/>
                </a:lnTo>
                <a:lnTo>
                  <a:pt x="621697" y="110978"/>
                </a:lnTo>
                <a:lnTo>
                  <a:pt x="621522" y="127578"/>
                </a:lnTo>
                <a:lnTo>
                  <a:pt x="621200" y="146261"/>
                </a:lnTo>
                <a:lnTo>
                  <a:pt x="620746" y="163419"/>
                </a:lnTo>
                <a:lnTo>
                  <a:pt x="620169" y="175444"/>
                </a:lnTo>
                <a:lnTo>
                  <a:pt x="668136" y="175444"/>
                </a:lnTo>
                <a:lnTo>
                  <a:pt x="667372" y="163726"/>
                </a:lnTo>
                <a:lnTo>
                  <a:pt x="666730" y="147116"/>
                </a:lnTo>
                <a:lnTo>
                  <a:pt x="666304" y="128554"/>
                </a:lnTo>
                <a:lnTo>
                  <a:pt x="666378" y="83655"/>
                </a:lnTo>
                <a:lnTo>
                  <a:pt x="678367" y="61200"/>
                </a:lnTo>
                <a:lnTo>
                  <a:pt x="748380" y="61200"/>
                </a:lnTo>
                <a:lnTo>
                  <a:pt x="748342" y="60930"/>
                </a:lnTo>
                <a:lnTo>
                  <a:pt x="738029" y="45119"/>
                </a:lnTo>
                <a:lnTo>
                  <a:pt x="719344" y="35880"/>
                </a:lnTo>
                <a:lnTo>
                  <a:pt x="691059" y="32877"/>
                </a:lnTo>
                <a:close/>
              </a:path>
              <a:path w="927734" h="179070">
                <a:moveTo>
                  <a:pt x="748380" y="61200"/>
                </a:moveTo>
                <a:lnTo>
                  <a:pt x="684324" y="61200"/>
                </a:lnTo>
                <a:lnTo>
                  <a:pt x="694834" y="62722"/>
                </a:lnTo>
                <a:lnTo>
                  <a:pt x="701693" y="67669"/>
                </a:lnTo>
                <a:lnTo>
                  <a:pt x="705284" y="76291"/>
                </a:lnTo>
                <a:lnTo>
                  <a:pt x="705399" y="76568"/>
                </a:lnTo>
                <a:lnTo>
                  <a:pt x="706511" y="89953"/>
                </a:lnTo>
                <a:lnTo>
                  <a:pt x="706629" y="128554"/>
                </a:lnTo>
                <a:lnTo>
                  <a:pt x="706320" y="146261"/>
                </a:lnTo>
                <a:lnTo>
                  <a:pt x="705834" y="163419"/>
                </a:lnTo>
                <a:lnTo>
                  <a:pt x="705237" y="175444"/>
                </a:lnTo>
                <a:lnTo>
                  <a:pt x="753248" y="175444"/>
                </a:lnTo>
                <a:lnTo>
                  <a:pt x="752483" y="163726"/>
                </a:lnTo>
                <a:lnTo>
                  <a:pt x="751847" y="147116"/>
                </a:lnTo>
                <a:lnTo>
                  <a:pt x="751433" y="128554"/>
                </a:lnTo>
                <a:lnTo>
                  <a:pt x="751507" y="83655"/>
                </a:lnTo>
                <a:lnTo>
                  <a:pt x="748380" y="61200"/>
                </a:lnTo>
                <a:close/>
              </a:path>
              <a:path w="927734" h="179070">
                <a:moveTo>
                  <a:pt x="570503" y="0"/>
                </a:moveTo>
                <a:lnTo>
                  <a:pt x="543505" y="0"/>
                </a:lnTo>
                <a:lnTo>
                  <a:pt x="539951" y="17306"/>
                </a:lnTo>
                <a:lnTo>
                  <a:pt x="533604" y="30149"/>
                </a:lnTo>
                <a:lnTo>
                  <a:pt x="523292" y="38827"/>
                </a:lnTo>
                <a:lnTo>
                  <a:pt x="507847" y="43637"/>
                </a:lnTo>
                <a:lnTo>
                  <a:pt x="507847" y="66993"/>
                </a:lnTo>
                <a:lnTo>
                  <a:pt x="524190" y="66993"/>
                </a:lnTo>
                <a:lnTo>
                  <a:pt x="523970" y="80219"/>
                </a:lnTo>
                <a:lnTo>
                  <a:pt x="523734" y="96672"/>
                </a:lnTo>
                <a:lnTo>
                  <a:pt x="523546" y="114984"/>
                </a:lnTo>
                <a:lnTo>
                  <a:pt x="523498" y="133977"/>
                </a:lnTo>
                <a:lnTo>
                  <a:pt x="526589" y="154131"/>
                </a:lnTo>
                <a:lnTo>
                  <a:pt x="535822" y="167987"/>
                </a:lnTo>
                <a:lnTo>
                  <a:pt x="550976" y="175902"/>
                </a:lnTo>
                <a:lnTo>
                  <a:pt x="571861" y="178420"/>
                </a:lnTo>
                <a:lnTo>
                  <a:pt x="578091" y="178420"/>
                </a:lnTo>
                <a:lnTo>
                  <a:pt x="587238" y="177744"/>
                </a:lnTo>
                <a:lnTo>
                  <a:pt x="594867" y="176722"/>
                </a:lnTo>
                <a:lnTo>
                  <a:pt x="602425" y="175246"/>
                </a:lnTo>
                <a:lnTo>
                  <a:pt x="600636" y="147594"/>
                </a:lnTo>
                <a:lnTo>
                  <a:pt x="587491" y="147594"/>
                </a:lnTo>
                <a:lnTo>
                  <a:pt x="578138" y="146366"/>
                </a:lnTo>
                <a:lnTo>
                  <a:pt x="572264" y="142133"/>
                </a:lnTo>
                <a:lnTo>
                  <a:pt x="569160" y="133977"/>
                </a:lnTo>
                <a:lnTo>
                  <a:pt x="568253" y="120995"/>
                </a:lnTo>
                <a:lnTo>
                  <a:pt x="568253" y="66795"/>
                </a:lnTo>
                <a:lnTo>
                  <a:pt x="597373" y="66795"/>
                </a:lnTo>
                <a:lnTo>
                  <a:pt x="597373" y="37042"/>
                </a:lnTo>
                <a:lnTo>
                  <a:pt x="568720" y="37042"/>
                </a:lnTo>
                <a:lnTo>
                  <a:pt x="568836" y="30149"/>
                </a:lnTo>
                <a:lnTo>
                  <a:pt x="568867" y="28290"/>
                </a:lnTo>
                <a:lnTo>
                  <a:pt x="569261" y="18577"/>
                </a:lnTo>
                <a:lnTo>
                  <a:pt x="569830" y="8835"/>
                </a:lnTo>
                <a:lnTo>
                  <a:pt x="570503" y="0"/>
                </a:lnTo>
                <a:close/>
              </a:path>
              <a:path w="927734" h="179070">
                <a:moveTo>
                  <a:pt x="600430" y="144402"/>
                </a:moveTo>
                <a:lnTo>
                  <a:pt x="600090" y="144402"/>
                </a:lnTo>
                <a:lnTo>
                  <a:pt x="596185" y="146501"/>
                </a:lnTo>
                <a:lnTo>
                  <a:pt x="591812" y="147594"/>
                </a:lnTo>
                <a:lnTo>
                  <a:pt x="600636" y="147594"/>
                </a:lnTo>
                <a:lnTo>
                  <a:pt x="600557" y="146366"/>
                </a:lnTo>
                <a:lnTo>
                  <a:pt x="600430" y="144402"/>
                </a:lnTo>
                <a:close/>
              </a:path>
              <a:path w="927734" h="179070">
                <a:moveTo>
                  <a:pt x="61579" y="20060"/>
                </a:moveTo>
                <a:lnTo>
                  <a:pt x="49067" y="20060"/>
                </a:lnTo>
                <a:lnTo>
                  <a:pt x="44947" y="21716"/>
                </a:lnTo>
                <a:lnTo>
                  <a:pt x="43353" y="22376"/>
                </a:lnTo>
                <a:lnTo>
                  <a:pt x="39036" y="26628"/>
                </a:lnTo>
                <a:lnTo>
                  <a:pt x="6658" y="58167"/>
                </a:lnTo>
                <a:lnTo>
                  <a:pt x="1655" y="65532"/>
                </a:lnTo>
                <a:lnTo>
                  <a:pt x="0" y="73911"/>
                </a:lnTo>
                <a:lnTo>
                  <a:pt x="1698" y="82290"/>
                </a:lnTo>
                <a:lnTo>
                  <a:pt x="6740" y="89655"/>
                </a:lnTo>
                <a:lnTo>
                  <a:pt x="98075" y="178618"/>
                </a:lnTo>
                <a:lnTo>
                  <a:pt x="189663" y="89655"/>
                </a:lnTo>
                <a:lnTo>
                  <a:pt x="194687" y="82290"/>
                </a:lnTo>
                <a:lnTo>
                  <a:pt x="196362" y="73911"/>
                </a:lnTo>
                <a:lnTo>
                  <a:pt x="194687" y="65532"/>
                </a:lnTo>
                <a:lnTo>
                  <a:pt x="189663" y="58167"/>
                </a:lnTo>
                <a:lnTo>
                  <a:pt x="183865" y="52513"/>
                </a:lnTo>
                <a:lnTo>
                  <a:pt x="98278" y="52513"/>
                </a:lnTo>
                <a:lnTo>
                  <a:pt x="67333" y="22376"/>
                </a:lnTo>
                <a:lnTo>
                  <a:pt x="61579" y="20060"/>
                </a:lnTo>
                <a:close/>
              </a:path>
              <a:path w="927734" h="179070">
                <a:moveTo>
                  <a:pt x="141020" y="20060"/>
                </a:moveTo>
                <a:lnTo>
                  <a:pt x="132418" y="21716"/>
                </a:lnTo>
                <a:lnTo>
                  <a:pt x="124869" y="26628"/>
                </a:lnTo>
                <a:lnTo>
                  <a:pt x="98278" y="52513"/>
                </a:lnTo>
                <a:lnTo>
                  <a:pt x="183865" y="52513"/>
                </a:lnTo>
                <a:lnTo>
                  <a:pt x="157317" y="26628"/>
                </a:lnTo>
                <a:lnTo>
                  <a:pt x="149715" y="21716"/>
                </a:lnTo>
                <a:lnTo>
                  <a:pt x="149917" y="21716"/>
                </a:lnTo>
                <a:lnTo>
                  <a:pt x="141020" y="20060"/>
                </a:lnTo>
                <a:close/>
              </a:path>
              <a:path w="927734" h="179070">
                <a:moveTo>
                  <a:pt x="920668" y="27513"/>
                </a:moveTo>
                <a:lnTo>
                  <a:pt x="905344" y="27843"/>
                </a:lnTo>
                <a:lnTo>
                  <a:pt x="899231" y="34034"/>
                </a:lnTo>
                <a:lnTo>
                  <a:pt x="899329" y="38331"/>
                </a:lnTo>
                <a:lnTo>
                  <a:pt x="899421" y="42402"/>
                </a:lnTo>
                <a:lnTo>
                  <a:pt x="899523" y="46885"/>
                </a:lnTo>
                <a:lnTo>
                  <a:pt x="899580" y="48993"/>
                </a:lnTo>
                <a:lnTo>
                  <a:pt x="905938" y="54910"/>
                </a:lnTo>
                <a:lnTo>
                  <a:pt x="912972" y="54910"/>
                </a:lnTo>
                <a:lnTo>
                  <a:pt x="921857" y="54505"/>
                </a:lnTo>
                <a:lnTo>
                  <a:pt x="923171" y="53100"/>
                </a:lnTo>
                <a:lnTo>
                  <a:pt x="918418" y="53100"/>
                </a:lnTo>
                <a:lnTo>
                  <a:pt x="906660" y="51976"/>
                </a:lnTo>
                <a:lnTo>
                  <a:pt x="902330" y="46885"/>
                </a:lnTo>
                <a:lnTo>
                  <a:pt x="902713" y="43191"/>
                </a:lnTo>
                <a:lnTo>
                  <a:pt x="902839" y="34736"/>
                </a:lnTo>
                <a:lnTo>
                  <a:pt x="907636" y="29996"/>
                </a:lnTo>
                <a:lnTo>
                  <a:pt x="923337" y="29996"/>
                </a:lnTo>
                <a:lnTo>
                  <a:pt x="920668" y="27513"/>
                </a:lnTo>
                <a:close/>
              </a:path>
              <a:path w="927734" h="179070">
                <a:moveTo>
                  <a:pt x="923337" y="29996"/>
                </a:moveTo>
                <a:lnTo>
                  <a:pt x="913573" y="29996"/>
                </a:lnTo>
                <a:lnTo>
                  <a:pt x="913396" y="30162"/>
                </a:lnTo>
                <a:lnTo>
                  <a:pt x="913919" y="30162"/>
                </a:lnTo>
                <a:lnTo>
                  <a:pt x="919904" y="30434"/>
                </a:lnTo>
                <a:lnTo>
                  <a:pt x="924489" y="35360"/>
                </a:lnTo>
                <a:lnTo>
                  <a:pt x="924456" y="36001"/>
                </a:lnTo>
                <a:lnTo>
                  <a:pt x="924336" y="38331"/>
                </a:lnTo>
                <a:lnTo>
                  <a:pt x="924227" y="40468"/>
                </a:lnTo>
                <a:lnTo>
                  <a:pt x="924191" y="43191"/>
                </a:lnTo>
                <a:lnTo>
                  <a:pt x="923687" y="48427"/>
                </a:lnTo>
                <a:lnTo>
                  <a:pt x="923542" y="48993"/>
                </a:lnTo>
                <a:lnTo>
                  <a:pt x="918418" y="53100"/>
                </a:lnTo>
                <a:lnTo>
                  <a:pt x="923171" y="53100"/>
                </a:lnTo>
                <a:lnTo>
                  <a:pt x="927545" y="48427"/>
                </a:lnTo>
                <a:lnTo>
                  <a:pt x="927308" y="43191"/>
                </a:lnTo>
                <a:lnTo>
                  <a:pt x="927195" y="40468"/>
                </a:lnTo>
                <a:lnTo>
                  <a:pt x="927079" y="35360"/>
                </a:lnTo>
                <a:lnTo>
                  <a:pt x="927036" y="33439"/>
                </a:lnTo>
                <a:lnTo>
                  <a:pt x="923337" y="29996"/>
                </a:lnTo>
                <a:close/>
              </a:path>
              <a:path w="927734" h="179070">
                <a:moveTo>
                  <a:pt x="917934" y="34034"/>
                </a:moveTo>
                <a:lnTo>
                  <a:pt x="908315" y="34034"/>
                </a:lnTo>
                <a:lnTo>
                  <a:pt x="908315" y="48993"/>
                </a:lnTo>
                <a:lnTo>
                  <a:pt x="910862" y="48993"/>
                </a:lnTo>
                <a:lnTo>
                  <a:pt x="910862" y="42596"/>
                </a:lnTo>
                <a:lnTo>
                  <a:pt x="915954" y="42596"/>
                </a:lnTo>
                <a:lnTo>
                  <a:pt x="915829" y="42402"/>
                </a:lnTo>
                <a:lnTo>
                  <a:pt x="918098" y="42402"/>
                </a:lnTo>
                <a:lnTo>
                  <a:pt x="919487" y="40914"/>
                </a:lnTo>
                <a:lnTo>
                  <a:pt x="910862" y="40914"/>
                </a:lnTo>
                <a:lnTo>
                  <a:pt x="910862" y="36001"/>
                </a:lnTo>
                <a:lnTo>
                  <a:pt x="915404" y="36001"/>
                </a:lnTo>
                <a:lnTo>
                  <a:pt x="917230" y="35703"/>
                </a:lnTo>
                <a:lnTo>
                  <a:pt x="919777" y="35703"/>
                </a:lnTo>
                <a:lnTo>
                  <a:pt x="919777" y="35360"/>
                </a:lnTo>
                <a:lnTo>
                  <a:pt x="919932" y="35360"/>
                </a:lnTo>
                <a:lnTo>
                  <a:pt x="917934" y="34034"/>
                </a:lnTo>
                <a:close/>
              </a:path>
              <a:path w="927734" h="179070">
                <a:moveTo>
                  <a:pt x="915954" y="42596"/>
                </a:moveTo>
                <a:lnTo>
                  <a:pt x="913197" y="42596"/>
                </a:lnTo>
                <a:lnTo>
                  <a:pt x="917187" y="48993"/>
                </a:lnTo>
                <a:lnTo>
                  <a:pt x="920074" y="48993"/>
                </a:lnTo>
                <a:lnTo>
                  <a:pt x="915954" y="42596"/>
                </a:lnTo>
                <a:close/>
              </a:path>
              <a:path w="927734" h="179070">
                <a:moveTo>
                  <a:pt x="919777" y="35703"/>
                </a:moveTo>
                <a:lnTo>
                  <a:pt x="917230" y="35703"/>
                </a:lnTo>
                <a:lnTo>
                  <a:pt x="917230" y="40468"/>
                </a:lnTo>
                <a:lnTo>
                  <a:pt x="913015" y="40468"/>
                </a:lnTo>
                <a:lnTo>
                  <a:pt x="910214" y="40914"/>
                </a:lnTo>
                <a:lnTo>
                  <a:pt x="919487" y="40914"/>
                </a:lnTo>
                <a:lnTo>
                  <a:pt x="919904" y="40468"/>
                </a:lnTo>
                <a:lnTo>
                  <a:pt x="919777" y="38331"/>
                </a:lnTo>
                <a:lnTo>
                  <a:pt x="919777" y="35703"/>
                </a:lnTo>
                <a:close/>
              </a:path>
            </a:pathLst>
          </a:custGeom>
          <a:solidFill>
            <a:srgbClr val="7C3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7210170" y="1147648"/>
            <a:ext cx="15741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/>
              <a:t>Agenda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7221981" y="1886966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573" y="0"/>
                </a:lnTo>
              </a:path>
            </a:pathLst>
          </a:custGeom>
          <a:ln w="25400">
            <a:solidFill>
              <a:srgbClr val="7C3E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033641" y="2639695"/>
            <a:ext cx="345122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Why</a:t>
            </a:r>
            <a:r>
              <a:rPr sz="1500" spc="-2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Court</a:t>
            </a:r>
            <a:r>
              <a:rPr sz="1500" spc="-3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Professionals</a:t>
            </a:r>
            <a:r>
              <a:rPr sz="1500" spc="-4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Should</a:t>
            </a:r>
            <a:r>
              <a:rPr sz="1500" spc="29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spc="-25" dirty="0">
                <a:solidFill>
                  <a:srgbClr val="3E3E3E"/>
                </a:solidFill>
                <a:latin typeface="CVS Health Sans"/>
                <a:cs typeface="CVS Health Sans"/>
              </a:rPr>
              <a:t>Be </a:t>
            </a:r>
            <a:r>
              <a:rPr sz="1500" spc="-20" dirty="0">
                <a:solidFill>
                  <a:srgbClr val="3E3E3E"/>
                </a:solidFill>
                <a:latin typeface="CVS Health Sans"/>
                <a:cs typeface="CVS Health Sans"/>
              </a:rPr>
              <a:t>Aware</a:t>
            </a:r>
            <a:r>
              <a:rPr sz="1500" spc="-3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of</a:t>
            </a:r>
            <a:r>
              <a:rPr sz="1500" spc="-2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Brain</a:t>
            </a:r>
            <a:r>
              <a:rPr sz="1500" spc="-1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Science</a:t>
            </a:r>
            <a:r>
              <a:rPr sz="1500" spc="-3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&amp;</a:t>
            </a:r>
            <a:r>
              <a:rPr sz="1500" spc="-2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spc="-10" dirty="0">
                <a:solidFill>
                  <a:srgbClr val="3E3E3E"/>
                </a:solidFill>
                <a:latin typeface="CVS Health Sans"/>
                <a:cs typeface="CVS Health Sans"/>
              </a:rPr>
              <a:t>Trauma</a:t>
            </a:r>
            <a:endParaRPr sz="1500">
              <a:latin typeface="CVS Health Sans"/>
              <a:cs typeface="CVS Health Sans"/>
            </a:endParaRPr>
          </a:p>
          <a:p>
            <a:pPr marL="299085" indent="-286385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299085" algn="l"/>
              </a:tabLst>
            </a:pPr>
            <a:r>
              <a:rPr sz="1500" spc="-10" dirty="0">
                <a:solidFill>
                  <a:srgbClr val="3E3E3E"/>
                </a:solidFill>
                <a:latin typeface="CVS Health Sans"/>
                <a:cs typeface="CVS Health Sans"/>
              </a:rPr>
              <a:t>Trauma</a:t>
            </a:r>
            <a:r>
              <a:rPr sz="1500" spc="-2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in</a:t>
            </a:r>
            <a:r>
              <a:rPr sz="1500" spc="-1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the</a:t>
            </a:r>
            <a:r>
              <a:rPr sz="1500" spc="-4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spc="-10" dirty="0">
                <a:solidFill>
                  <a:srgbClr val="3E3E3E"/>
                </a:solidFill>
                <a:latin typeface="CVS Health Sans"/>
                <a:cs typeface="CVS Health Sans"/>
              </a:rPr>
              <a:t>Courtroom</a:t>
            </a:r>
            <a:endParaRPr sz="1500">
              <a:latin typeface="CVS Health Sans"/>
              <a:cs typeface="CVS Health Sans"/>
            </a:endParaRPr>
          </a:p>
          <a:p>
            <a:pPr marL="299085" indent="-286385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299085" algn="l"/>
              </a:tabLst>
            </a:pPr>
            <a:r>
              <a:rPr sz="1500" spc="-10" dirty="0">
                <a:solidFill>
                  <a:srgbClr val="3E3E3E"/>
                </a:solidFill>
                <a:latin typeface="CVS Health Sans"/>
                <a:cs typeface="CVS Health Sans"/>
              </a:rPr>
              <a:t>De-escalation</a:t>
            </a:r>
            <a:endParaRPr sz="1500">
              <a:latin typeface="CVS Health Sans"/>
              <a:cs typeface="CVS Health Sans"/>
            </a:endParaRPr>
          </a:p>
          <a:p>
            <a:pPr marL="299085" indent="-286385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299085" algn="l"/>
              </a:tabLst>
            </a:pPr>
            <a:r>
              <a:rPr sz="1500" spc="-10" dirty="0">
                <a:solidFill>
                  <a:srgbClr val="3E3E3E"/>
                </a:solidFill>
                <a:latin typeface="CVS Health Sans"/>
                <a:cs typeface="CVS Health Sans"/>
              </a:rPr>
              <a:t>Questions</a:t>
            </a:r>
            <a:endParaRPr sz="1500">
              <a:latin typeface="CVS Health Sans"/>
              <a:cs typeface="CVS Health Sans"/>
            </a:endParaRPr>
          </a:p>
        </p:txBody>
      </p:sp>
      <p:pic>
        <p:nvPicPr>
          <p:cNvPr id="7" name="object 7" descr="Empty American Style Courtroom. Supreme Court of Law and Justice Trial Stand. Courthouse Before Civil Case Hearing Starts. Grand Wooden Interior with Judge's Bench, Defendant's and Plaintiff's Tables.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3946" y="1024127"/>
            <a:ext cx="5804916" cy="444398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45083" y="6422511"/>
            <a:ext cx="9906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5"/>
              </a:lnSpc>
            </a:pPr>
            <a:r>
              <a:rPr sz="1000" b="0" spc="-50" dirty="0">
                <a:solidFill>
                  <a:srgbClr val="3E3E3E"/>
                </a:solidFill>
                <a:latin typeface="CVS Health Sans Medium"/>
                <a:cs typeface="CVS Health Sans Medium"/>
              </a:rPr>
              <a:t>2</a:t>
            </a:r>
            <a:endParaRPr sz="1000">
              <a:latin typeface="CVS Health Sans Medium"/>
              <a:cs typeface="CVS Health Sans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6836" y="6437203"/>
            <a:ext cx="222313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©2026</a:t>
            </a:r>
            <a:r>
              <a:rPr sz="800" spc="-1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Aetna</a:t>
            </a:r>
            <a:r>
              <a:rPr sz="800" spc="-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Inc.</a:t>
            </a:r>
            <a:r>
              <a:rPr sz="800" spc="2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spc="-10" dirty="0">
                <a:solidFill>
                  <a:srgbClr val="3E3E3E"/>
                </a:solidFill>
                <a:latin typeface="CVS Health Sans"/>
                <a:cs typeface="CVS Health Sans"/>
              </a:rPr>
              <a:t>Confidential </a:t>
            </a: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and</a:t>
            </a:r>
            <a:r>
              <a:rPr sz="800" spc="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spc="-10" dirty="0">
                <a:solidFill>
                  <a:srgbClr val="3E3E3E"/>
                </a:solidFill>
                <a:latin typeface="CVS Health Sans"/>
                <a:cs typeface="CVS Health Sans"/>
              </a:rPr>
              <a:t>proprietary.</a:t>
            </a:r>
            <a:endParaRPr sz="800">
              <a:latin typeface="CVS Health Sans"/>
              <a:cs typeface="CVS Health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209852" y="2387345"/>
            <a:ext cx="2660650" cy="13919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spc="-10" dirty="0"/>
              <a:t>Assessments Before Treatments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5049265" y="838835"/>
            <a:ext cx="5685790" cy="1525270"/>
            <a:chOff x="5049265" y="838835"/>
            <a:chExt cx="5685790" cy="1525270"/>
          </a:xfrm>
        </p:grpSpPr>
        <p:sp>
          <p:nvSpPr>
            <p:cNvPr id="4" name="object 4"/>
            <p:cNvSpPr/>
            <p:nvPr/>
          </p:nvSpPr>
          <p:spPr>
            <a:xfrm>
              <a:off x="5049265" y="838835"/>
              <a:ext cx="5685790" cy="1525270"/>
            </a:xfrm>
            <a:custGeom>
              <a:avLst/>
              <a:gdLst/>
              <a:ahLst/>
              <a:cxnLst/>
              <a:rect l="l" t="t" r="r" b="b"/>
              <a:pathLst>
                <a:path w="5685790" h="1525270">
                  <a:moveTo>
                    <a:pt x="5533263" y="0"/>
                  </a:moveTo>
                  <a:lnTo>
                    <a:pt x="152526" y="0"/>
                  </a:lnTo>
                  <a:lnTo>
                    <a:pt x="104331" y="7779"/>
                  </a:lnTo>
                  <a:lnTo>
                    <a:pt x="62462" y="29439"/>
                  </a:lnTo>
                  <a:lnTo>
                    <a:pt x="29439" y="62462"/>
                  </a:lnTo>
                  <a:lnTo>
                    <a:pt x="7779" y="104331"/>
                  </a:lnTo>
                  <a:lnTo>
                    <a:pt x="0" y="152526"/>
                  </a:lnTo>
                  <a:lnTo>
                    <a:pt x="0" y="1372489"/>
                  </a:lnTo>
                  <a:lnTo>
                    <a:pt x="7779" y="1420684"/>
                  </a:lnTo>
                  <a:lnTo>
                    <a:pt x="29439" y="1462553"/>
                  </a:lnTo>
                  <a:lnTo>
                    <a:pt x="62462" y="1495576"/>
                  </a:lnTo>
                  <a:lnTo>
                    <a:pt x="104331" y="1517236"/>
                  </a:lnTo>
                  <a:lnTo>
                    <a:pt x="152526" y="1525015"/>
                  </a:lnTo>
                  <a:lnTo>
                    <a:pt x="5533263" y="1525015"/>
                  </a:lnTo>
                  <a:lnTo>
                    <a:pt x="5581458" y="1517236"/>
                  </a:lnTo>
                  <a:lnTo>
                    <a:pt x="5623327" y="1495576"/>
                  </a:lnTo>
                  <a:lnTo>
                    <a:pt x="5656350" y="1462553"/>
                  </a:lnTo>
                  <a:lnTo>
                    <a:pt x="5678010" y="1420684"/>
                  </a:lnTo>
                  <a:lnTo>
                    <a:pt x="5685790" y="1372489"/>
                  </a:lnTo>
                  <a:lnTo>
                    <a:pt x="5685790" y="152526"/>
                  </a:lnTo>
                  <a:lnTo>
                    <a:pt x="5678010" y="104331"/>
                  </a:lnTo>
                  <a:lnTo>
                    <a:pt x="5656350" y="62462"/>
                  </a:lnTo>
                  <a:lnTo>
                    <a:pt x="5623327" y="29439"/>
                  </a:lnTo>
                  <a:lnTo>
                    <a:pt x="5581458" y="7779"/>
                  </a:lnTo>
                  <a:lnTo>
                    <a:pt x="553326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38049" y="1257792"/>
              <a:ext cx="587375" cy="690880"/>
            </a:xfrm>
            <a:custGeom>
              <a:avLst/>
              <a:gdLst/>
              <a:ahLst/>
              <a:cxnLst/>
              <a:rect l="l" t="t" r="r" b="b"/>
              <a:pathLst>
                <a:path w="587375" h="690880">
                  <a:moveTo>
                    <a:pt x="259239" y="0"/>
                  </a:moveTo>
                  <a:lnTo>
                    <a:pt x="213632" y="3810"/>
                  </a:lnTo>
                  <a:lnTo>
                    <a:pt x="169082" y="16510"/>
                  </a:lnTo>
                  <a:lnTo>
                    <a:pt x="126642" y="36830"/>
                  </a:lnTo>
                  <a:lnTo>
                    <a:pt x="88502" y="63500"/>
                  </a:lnTo>
                  <a:lnTo>
                    <a:pt x="56481" y="96520"/>
                  </a:lnTo>
                  <a:lnTo>
                    <a:pt x="31082" y="134620"/>
                  </a:lnTo>
                  <a:lnTo>
                    <a:pt x="12810" y="176530"/>
                  </a:lnTo>
                  <a:lnTo>
                    <a:pt x="2168" y="220980"/>
                  </a:lnTo>
                  <a:lnTo>
                    <a:pt x="0" y="261620"/>
                  </a:lnTo>
                  <a:lnTo>
                    <a:pt x="122" y="273050"/>
                  </a:lnTo>
                  <a:lnTo>
                    <a:pt x="4042" y="316230"/>
                  </a:lnTo>
                  <a:lnTo>
                    <a:pt x="16882" y="361950"/>
                  </a:lnTo>
                  <a:lnTo>
                    <a:pt x="37724" y="405130"/>
                  </a:lnTo>
                  <a:lnTo>
                    <a:pt x="66113" y="443230"/>
                  </a:lnTo>
                  <a:lnTo>
                    <a:pt x="101592" y="474980"/>
                  </a:lnTo>
                  <a:lnTo>
                    <a:pt x="101592" y="690880"/>
                  </a:lnTo>
                  <a:lnTo>
                    <a:pt x="374559" y="690880"/>
                  </a:lnTo>
                  <a:lnTo>
                    <a:pt x="374559" y="589280"/>
                  </a:lnTo>
                  <a:lnTo>
                    <a:pt x="416886" y="589280"/>
                  </a:lnTo>
                  <a:lnTo>
                    <a:pt x="456406" y="580390"/>
                  </a:lnTo>
                  <a:lnTo>
                    <a:pt x="489447" y="558800"/>
                  </a:lnTo>
                  <a:lnTo>
                    <a:pt x="511259" y="524510"/>
                  </a:lnTo>
                  <a:lnTo>
                    <a:pt x="518817" y="486410"/>
                  </a:lnTo>
                  <a:lnTo>
                    <a:pt x="518817" y="434340"/>
                  </a:lnTo>
                  <a:lnTo>
                    <a:pt x="556825" y="434340"/>
                  </a:lnTo>
                  <a:lnTo>
                    <a:pt x="572590" y="427990"/>
                  </a:lnTo>
                  <a:lnTo>
                    <a:pt x="583820" y="415290"/>
                  </a:lnTo>
                  <a:lnTo>
                    <a:pt x="585385" y="406400"/>
                  </a:lnTo>
                  <a:lnTo>
                    <a:pt x="163787" y="406400"/>
                  </a:lnTo>
                  <a:lnTo>
                    <a:pt x="158874" y="368300"/>
                  </a:lnTo>
                  <a:lnTo>
                    <a:pt x="147806" y="347980"/>
                  </a:lnTo>
                  <a:lnTo>
                    <a:pt x="136090" y="339090"/>
                  </a:lnTo>
                  <a:lnTo>
                    <a:pt x="129234" y="336550"/>
                  </a:lnTo>
                  <a:lnTo>
                    <a:pt x="116357" y="331470"/>
                  </a:lnTo>
                  <a:lnTo>
                    <a:pt x="100080" y="320040"/>
                  </a:lnTo>
                  <a:lnTo>
                    <a:pt x="84774" y="303530"/>
                  </a:lnTo>
                  <a:lnTo>
                    <a:pt x="74813" y="279400"/>
                  </a:lnTo>
                  <a:lnTo>
                    <a:pt x="73949" y="278130"/>
                  </a:lnTo>
                  <a:lnTo>
                    <a:pt x="73949" y="273050"/>
                  </a:lnTo>
                  <a:lnTo>
                    <a:pt x="65851" y="256540"/>
                  </a:lnTo>
                  <a:lnTo>
                    <a:pt x="63583" y="238760"/>
                  </a:lnTo>
                  <a:lnTo>
                    <a:pt x="67147" y="219710"/>
                  </a:lnTo>
                  <a:lnTo>
                    <a:pt x="76541" y="204470"/>
                  </a:lnTo>
                  <a:lnTo>
                    <a:pt x="74813" y="198120"/>
                  </a:lnTo>
                  <a:lnTo>
                    <a:pt x="73949" y="191770"/>
                  </a:lnTo>
                  <a:lnTo>
                    <a:pt x="73949" y="185420"/>
                  </a:lnTo>
                  <a:lnTo>
                    <a:pt x="77486" y="166370"/>
                  </a:lnTo>
                  <a:lnTo>
                    <a:pt x="87338" y="148590"/>
                  </a:lnTo>
                  <a:lnTo>
                    <a:pt x="102374" y="135890"/>
                  </a:lnTo>
                  <a:lnTo>
                    <a:pt x="121459" y="128270"/>
                  </a:lnTo>
                  <a:lnTo>
                    <a:pt x="130354" y="111760"/>
                  </a:lnTo>
                  <a:lnTo>
                    <a:pt x="143379" y="99060"/>
                  </a:lnTo>
                  <a:lnTo>
                    <a:pt x="159481" y="91440"/>
                  </a:lnTo>
                  <a:lnTo>
                    <a:pt x="177608" y="88900"/>
                  </a:lnTo>
                  <a:lnTo>
                    <a:pt x="193870" y="88900"/>
                  </a:lnTo>
                  <a:lnTo>
                    <a:pt x="199973" y="82550"/>
                  </a:lnTo>
                  <a:lnTo>
                    <a:pt x="209893" y="76200"/>
                  </a:lnTo>
                  <a:lnTo>
                    <a:pt x="220947" y="72390"/>
                  </a:lnTo>
                  <a:lnTo>
                    <a:pt x="232892" y="69850"/>
                  </a:lnTo>
                  <a:lnTo>
                    <a:pt x="436133" y="69850"/>
                  </a:lnTo>
                  <a:lnTo>
                    <a:pt x="429975" y="63500"/>
                  </a:lnTo>
                  <a:lnTo>
                    <a:pt x="391835" y="36830"/>
                  </a:lnTo>
                  <a:lnTo>
                    <a:pt x="349396" y="16510"/>
                  </a:lnTo>
                  <a:lnTo>
                    <a:pt x="304845" y="3810"/>
                  </a:lnTo>
                  <a:lnTo>
                    <a:pt x="259239" y="0"/>
                  </a:lnTo>
                  <a:close/>
                </a:path>
                <a:path w="587375" h="690880">
                  <a:moveTo>
                    <a:pt x="186286" y="280670"/>
                  </a:moveTo>
                  <a:lnTo>
                    <a:pt x="157740" y="280670"/>
                  </a:lnTo>
                  <a:lnTo>
                    <a:pt x="162923" y="285750"/>
                  </a:lnTo>
                  <a:lnTo>
                    <a:pt x="179470" y="295910"/>
                  </a:lnTo>
                  <a:lnTo>
                    <a:pt x="185166" y="300990"/>
                  </a:lnTo>
                  <a:lnTo>
                    <a:pt x="203401" y="342900"/>
                  </a:lnTo>
                  <a:lnTo>
                    <a:pt x="203522" y="406400"/>
                  </a:lnTo>
                  <a:lnTo>
                    <a:pt x="219071" y="406400"/>
                  </a:lnTo>
                  <a:lnTo>
                    <a:pt x="219004" y="340360"/>
                  </a:lnTo>
                  <a:lnTo>
                    <a:pt x="206978" y="299720"/>
                  </a:lnTo>
                  <a:lnTo>
                    <a:pt x="188028" y="281940"/>
                  </a:lnTo>
                  <a:lnTo>
                    <a:pt x="186286" y="280670"/>
                  </a:lnTo>
                  <a:close/>
                </a:path>
                <a:path w="587375" h="690880">
                  <a:moveTo>
                    <a:pt x="441060" y="74930"/>
                  </a:moveTo>
                  <a:lnTo>
                    <a:pt x="315576" y="74930"/>
                  </a:lnTo>
                  <a:lnTo>
                    <a:pt x="328776" y="77470"/>
                  </a:lnTo>
                  <a:lnTo>
                    <a:pt x="341518" y="83820"/>
                  </a:lnTo>
                  <a:lnTo>
                    <a:pt x="352316" y="91440"/>
                  </a:lnTo>
                  <a:lnTo>
                    <a:pt x="360846" y="101600"/>
                  </a:lnTo>
                  <a:lnTo>
                    <a:pt x="366785" y="114300"/>
                  </a:lnTo>
                  <a:lnTo>
                    <a:pt x="370240" y="114300"/>
                  </a:lnTo>
                  <a:lnTo>
                    <a:pt x="393280" y="118110"/>
                  </a:lnTo>
                  <a:lnTo>
                    <a:pt x="412027" y="130810"/>
                  </a:lnTo>
                  <a:lnTo>
                    <a:pt x="424782" y="149860"/>
                  </a:lnTo>
                  <a:lnTo>
                    <a:pt x="429843" y="172720"/>
                  </a:lnTo>
                  <a:lnTo>
                    <a:pt x="429843" y="175260"/>
                  </a:lnTo>
                  <a:lnTo>
                    <a:pt x="443057" y="185420"/>
                  </a:lnTo>
                  <a:lnTo>
                    <a:pt x="452627" y="199390"/>
                  </a:lnTo>
                  <a:lnTo>
                    <a:pt x="458147" y="214630"/>
                  </a:lnTo>
                  <a:lnTo>
                    <a:pt x="458475" y="219710"/>
                  </a:lnTo>
                  <a:lnTo>
                    <a:pt x="458557" y="220980"/>
                  </a:lnTo>
                  <a:lnTo>
                    <a:pt x="458639" y="222250"/>
                  </a:lnTo>
                  <a:lnTo>
                    <a:pt x="458721" y="223520"/>
                  </a:lnTo>
                  <a:lnTo>
                    <a:pt x="458803" y="224790"/>
                  </a:lnTo>
                  <a:lnTo>
                    <a:pt x="458885" y="226060"/>
                  </a:lnTo>
                  <a:lnTo>
                    <a:pt x="458967" y="227330"/>
                  </a:lnTo>
                  <a:lnTo>
                    <a:pt x="459049" y="228600"/>
                  </a:lnTo>
                  <a:lnTo>
                    <a:pt x="459131" y="229870"/>
                  </a:lnTo>
                  <a:lnTo>
                    <a:pt x="459213" y="231140"/>
                  </a:lnTo>
                  <a:lnTo>
                    <a:pt x="450548" y="251460"/>
                  </a:lnTo>
                  <a:lnTo>
                    <a:pt x="435890" y="269240"/>
                  </a:lnTo>
                  <a:lnTo>
                    <a:pt x="416697" y="279400"/>
                  </a:lnTo>
                  <a:lnTo>
                    <a:pt x="394427" y="283210"/>
                  </a:lnTo>
                  <a:lnTo>
                    <a:pt x="317547" y="283210"/>
                  </a:lnTo>
                  <a:lnTo>
                    <a:pt x="294386" y="288290"/>
                  </a:lnTo>
                  <a:lnTo>
                    <a:pt x="275435" y="300990"/>
                  </a:lnTo>
                  <a:lnTo>
                    <a:pt x="262640" y="318770"/>
                  </a:lnTo>
                  <a:lnTo>
                    <a:pt x="257943" y="342900"/>
                  </a:lnTo>
                  <a:lnTo>
                    <a:pt x="257943" y="406400"/>
                  </a:lnTo>
                  <a:lnTo>
                    <a:pt x="585385" y="406400"/>
                  </a:lnTo>
                  <a:lnTo>
                    <a:pt x="586951" y="397510"/>
                  </a:lnTo>
                  <a:lnTo>
                    <a:pt x="578421" y="374650"/>
                  </a:lnTo>
                  <a:lnTo>
                    <a:pt x="518817" y="271780"/>
                  </a:lnTo>
                  <a:lnTo>
                    <a:pt x="518749" y="266700"/>
                  </a:lnTo>
                  <a:lnTo>
                    <a:pt x="517123" y="236220"/>
                  </a:lnTo>
                  <a:lnTo>
                    <a:pt x="517055" y="234950"/>
                  </a:lnTo>
                  <a:lnTo>
                    <a:pt x="516987" y="233680"/>
                  </a:lnTo>
                  <a:lnTo>
                    <a:pt x="516919" y="232410"/>
                  </a:lnTo>
                  <a:lnTo>
                    <a:pt x="516852" y="231140"/>
                  </a:lnTo>
                  <a:lnTo>
                    <a:pt x="516784" y="229870"/>
                  </a:lnTo>
                  <a:lnTo>
                    <a:pt x="516716" y="228600"/>
                  </a:lnTo>
                  <a:lnTo>
                    <a:pt x="516648" y="227330"/>
                  </a:lnTo>
                  <a:lnTo>
                    <a:pt x="516581" y="226060"/>
                  </a:lnTo>
                  <a:lnTo>
                    <a:pt x="516513" y="224790"/>
                  </a:lnTo>
                  <a:lnTo>
                    <a:pt x="516445" y="223520"/>
                  </a:lnTo>
                  <a:lnTo>
                    <a:pt x="516377" y="222250"/>
                  </a:lnTo>
                  <a:lnTo>
                    <a:pt x="516310" y="220980"/>
                  </a:lnTo>
                  <a:lnTo>
                    <a:pt x="505668" y="176530"/>
                  </a:lnTo>
                  <a:lnTo>
                    <a:pt x="487396" y="134620"/>
                  </a:lnTo>
                  <a:lnTo>
                    <a:pt x="461997" y="96520"/>
                  </a:lnTo>
                  <a:lnTo>
                    <a:pt x="441060" y="74930"/>
                  </a:lnTo>
                  <a:close/>
                </a:path>
                <a:path w="587375" h="690880">
                  <a:moveTo>
                    <a:pt x="113685" y="168910"/>
                  </a:moveTo>
                  <a:lnTo>
                    <a:pt x="110230" y="168910"/>
                  </a:lnTo>
                  <a:lnTo>
                    <a:pt x="105047" y="175260"/>
                  </a:lnTo>
                  <a:lnTo>
                    <a:pt x="103319" y="177800"/>
                  </a:lnTo>
                  <a:lnTo>
                    <a:pt x="105047" y="181610"/>
                  </a:lnTo>
                  <a:lnTo>
                    <a:pt x="106531" y="189230"/>
                  </a:lnTo>
                  <a:lnTo>
                    <a:pt x="129490" y="226060"/>
                  </a:lnTo>
                  <a:lnTo>
                    <a:pt x="136144" y="229870"/>
                  </a:lnTo>
                  <a:lnTo>
                    <a:pt x="137413" y="238760"/>
                  </a:lnTo>
                  <a:lnTo>
                    <a:pt x="139816" y="247650"/>
                  </a:lnTo>
                  <a:lnTo>
                    <a:pt x="143190" y="256540"/>
                  </a:lnTo>
                  <a:lnTo>
                    <a:pt x="147374" y="265430"/>
                  </a:lnTo>
                  <a:lnTo>
                    <a:pt x="142529" y="270510"/>
                  </a:lnTo>
                  <a:lnTo>
                    <a:pt x="137116" y="275590"/>
                  </a:lnTo>
                  <a:lnTo>
                    <a:pt x="131218" y="280670"/>
                  </a:lnTo>
                  <a:lnTo>
                    <a:pt x="124915" y="284480"/>
                  </a:lnTo>
                  <a:lnTo>
                    <a:pt x="122323" y="285750"/>
                  </a:lnTo>
                  <a:lnTo>
                    <a:pt x="120596" y="289560"/>
                  </a:lnTo>
                  <a:lnTo>
                    <a:pt x="119732" y="293370"/>
                  </a:lnTo>
                  <a:lnTo>
                    <a:pt x="119732" y="295910"/>
                  </a:lnTo>
                  <a:lnTo>
                    <a:pt x="121459" y="299720"/>
                  </a:lnTo>
                  <a:lnTo>
                    <a:pt x="128370" y="303530"/>
                  </a:lnTo>
                  <a:lnTo>
                    <a:pt x="131825" y="303530"/>
                  </a:lnTo>
                  <a:lnTo>
                    <a:pt x="134417" y="300990"/>
                  </a:lnTo>
                  <a:lnTo>
                    <a:pt x="140733" y="295910"/>
                  </a:lnTo>
                  <a:lnTo>
                    <a:pt x="146726" y="292100"/>
                  </a:lnTo>
                  <a:lnTo>
                    <a:pt x="152395" y="287020"/>
                  </a:lnTo>
                  <a:lnTo>
                    <a:pt x="157740" y="280670"/>
                  </a:lnTo>
                  <a:lnTo>
                    <a:pt x="186286" y="280670"/>
                  </a:lnTo>
                  <a:lnTo>
                    <a:pt x="167242" y="266700"/>
                  </a:lnTo>
                  <a:lnTo>
                    <a:pt x="159468" y="256540"/>
                  </a:lnTo>
                  <a:lnTo>
                    <a:pt x="156012" y="247650"/>
                  </a:lnTo>
                  <a:lnTo>
                    <a:pt x="163922" y="245110"/>
                  </a:lnTo>
                  <a:lnTo>
                    <a:pt x="171993" y="243840"/>
                  </a:lnTo>
                  <a:lnTo>
                    <a:pt x="193157" y="243840"/>
                  </a:lnTo>
                  <a:lnTo>
                    <a:pt x="197476" y="240030"/>
                  </a:lnTo>
                  <a:lnTo>
                    <a:pt x="197476" y="234950"/>
                  </a:lnTo>
                  <a:lnTo>
                    <a:pt x="198339" y="229870"/>
                  </a:lnTo>
                  <a:lnTo>
                    <a:pt x="197188" y="228600"/>
                  </a:lnTo>
                  <a:lnTo>
                    <a:pt x="150829" y="228600"/>
                  </a:lnTo>
                  <a:lnTo>
                    <a:pt x="150829" y="224790"/>
                  </a:lnTo>
                  <a:lnTo>
                    <a:pt x="149965" y="223520"/>
                  </a:lnTo>
                  <a:lnTo>
                    <a:pt x="149102" y="215900"/>
                  </a:lnTo>
                  <a:lnTo>
                    <a:pt x="151117" y="207010"/>
                  </a:lnTo>
                  <a:lnTo>
                    <a:pt x="134417" y="207010"/>
                  </a:lnTo>
                  <a:lnTo>
                    <a:pt x="130961" y="204470"/>
                  </a:lnTo>
                  <a:lnTo>
                    <a:pt x="130098" y="201930"/>
                  </a:lnTo>
                  <a:lnTo>
                    <a:pt x="126642" y="194310"/>
                  </a:lnTo>
                  <a:lnTo>
                    <a:pt x="124051" y="185420"/>
                  </a:lnTo>
                  <a:lnTo>
                    <a:pt x="123187" y="177800"/>
                  </a:lnTo>
                  <a:lnTo>
                    <a:pt x="122323" y="175260"/>
                  </a:lnTo>
                  <a:lnTo>
                    <a:pt x="119732" y="171450"/>
                  </a:lnTo>
                  <a:lnTo>
                    <a:pt x="117140" y="170180"/>
                  </a:lnTo>
                  <a:lnTo>
                    <a:pt x="113685" y="168910"/>
                  </a:lnTo>
                  <a:close/>
                </a:path>
                <a:path w="587375" h="690880">
                  <a:moveTo>
                    <a:pt x="321405" y="175260"/>
                  </a:moveTo>
                  <a:lnTo>
                    <a:pt x="292496" y="175260"/>
                  </a:lnTo>
                  <a:lnTo>
                    <a:pt x="301553" y="185420"/>
                  </a:lnTo>
                  <a:lnTo>
                    <a:pt x="311824" y="193040"/>
                  </a:lnTo>
                  <a:lnTo>
                    <a:pt x="323229" y="199390"/>
                  </a:lnTo>
                  <a:lnTo>
                    <a:pt x="335687" y="203200"/>
                  </a:lnTo>
                  <a:lnTo>
                    <a:pt x="351911" y="212090"/>
                  </a:lnTo>
                  <a:lnTo>
                    <a:pt x="365705" y="223520"/>
                  </a:lnTo>
                  <a:lnTo>
                    <a:pt x="375288" y="236220"/>
                  </a:lnTo>
                  <a:lnTo>
                    <a:pt x="378878" y="252730"/>
                  </a:lnTo>
                  <a:lnTo>
                    <a:pt x="378878" y="256540"/>
                  </a:lnTo>
                  <a:lnTo>
                    <a:pt x="380606" y="261620"/>
                  </a:lnTo>
                  <a:lnTo>
                    <a:pt x="383197" y="262890"/>
                  </a:lnTo>
                  <a:lnTo>
                    <a:pt x="386652" y="264160"/>
                  </a:lnTo>
                  <a:lnTo>
                    <a:pt x="390108" y="264160"/>
                  </a:lnTo>
                  <a:lnTo>
                    <a:pt x="397018" y="261620"/>
                  </a:lnTo>
                  <a:lnTo>
                    <a:pt x="398746" y="256540"/>
                  </a:lnTo>
                  <a:lnTo>
                    <a:pt x="397882" y="252730"/>
                  </a:lnTo>
                  <a:lnTo>
                    <a:pt x="396303" y="240030"/>
                  </a:lnTo>
                  <a:lnTo>
                    <a:pt x="391727" y="226060"/>
                  </a:lnTo>
                  <a:lnTo>
                    <a:pt x="384398" y="215900"/>
                  </a:lnTo>
                  <a:lnTo>
                    <a:pt x="374559" y="205740"/>
                  </a:lnTo>
                  <a:lnTo>
                    <a:pt x="383292" y="204470"/>
                  </a:lnTo>
                  <a:lnTo>
                    <a:pt x="391295" y="200660"/>
                  </a:lnTo>
                  <a:lnTo>
                    <a:pt x="398489" y="195580"/>
                  </a:lnTo>
                  <a:lnTo>
                    <a:pt x="404793" y="190500"/>
                  </a:lnTo>
                  <a:lnTo>
                    <a:pt x="408248" y="185420"/>
                  </a:lnTo>
                  <a:lnTo>
                    <a:pt x="345904" y="185420"/>
                  </a:lnTo>
                  <a:lnTo>
                    <a:pt x="334067" y="181610"/>
                  </a:lnTo>
                  <a:lnTo>
                    <a:pt x="323040" y="176530"/>
                  </a:lnTo>
                  <a:lnTo>
                    <a:pt x="321405" y="175260"/>
                  </a:lnTo>
                  <a:close/>
                </a:path>
                <a:path w="587375" h="690880">
                  <a:moveTo>
                    <a:pt x="320729" y="165100"/>
                  </a:moveTo>
                  <a:lnTo>
                    <a:pt x="206978" y="165100"/>
                  </a:lnTo>
                  <a:lnTo>
                    <a:pt x="211297" y="166370"/>
                  </a:lnTo>
                  <a:lnTo>
                    <a:pt x="218207" y="167640"/>
                  </a:lnTo>
                  <a:lnTo>
                    <a:pt x="222526" y="168910"/>
                  </a:lnTo>
                  <a:lnTo>
                    <a:pt x="227709" y="168910"/>
                  </a:lnTo>
                  <a:lnTo>
                    <a:pt x="233365" y="177800"/>
                  </a:lnTo>
                  <a:lnTo>
                    <a:pt x="237319" y="186690"/>
                  </a:lnTo>
                  <a:lnTo>
                    <a:pt x="239492" y="195580"/>
                  </a:lnTo>
                  <a:lnTo>
                    <a:pt x="239570" y="198120"/>
                  </a:lnTo>
                  <a:lnTo>
                    <a:pt x="239686" y="201930"/>
                  </a:lnTo>
                  <a:lnTo>
                    <a:pt x="222526" y="240030"/>
                  </a:lnTo>
                  <a:lnTo>
                    <a:pt x="219071" y="242570"/>
                  </a:lnTo>
                  <a:lnTo>
                    <a:pt x="218207" y="248920"/>
                  </a:lnTo>
                  <a:lnTo>
                    <a:pt x="225118" y="256540"/>
                  </a:lnTo>
                  <a:lnTo>
                    <a:pt x="230301" y="257810"/>
                  </a:lnTo>
                  <a:lnTo>
                    <a:pt x="234620" y="254000"/>
                  </a:lnTo>
                  <a:lnTo>
                    <a:pt x="240667" y="248920"/>
                  </a:lnTo>
                  <a:lnTo>
                    <a:pt x="245850" y="242570"/>
                  </a:lnTo>
                  <a:lnTo>
                    <a:pt x="249305" y="236220"/>
                  </a:lnTo>
                  <a:lnTo>
                    <a:pt x="250169" y="236220"/>
                  </a:lnTo>
                  <a:lnTo>
                    <a:pt x="292496" y="223520"/>
                  </a:lnTo>
                  <a:lnTo>
                    <a:pt x="297247" y="215900"/>
                  </a:lnTo>
                  <a:lnTo>
                    <a:pt x="257079" y="215900"/>
                  </a:lnTo>
                  <a:lnTo>
                    <a:pt x="257943" y="213360"/>
                  </a:lnTo>
                  <a:lnTo>
                    <a:pt x="258807" y="209550"/>
                  </a:lnTo>
                  <a:lnTo>
                    <a:pt x="258738" y="196850"/>
                  </a:lnTo>
                  <a:lnTo>
                    <a:pt x="258622" y="195580"/>
                  </a:lnTo>
                  <a:lnTo>
                    <a:pt x="258506" y="194310"/>
                  </a:lnTo>
                  <a:lnTo>
                    <a:pt x="258390" y="193040"/>
                  </a:lnTo>
                  <a:lnTo>
                    <a:pt x="258275" y="191770"/>
                  </a:lnTo>
                  <a:lnTo>
                    <a:pt x="258159" y="190500"/>
                  </a:lnTo>
                  <a:lnTo>
                    <a:pt x="256377" y="182880"/>
                  </a:lnTo>
                  <a:lnTo>
                    <a:pt x="253624" y="175260"/>
                  </a:lnTo>
                  <a:lnTo>
                    <a:pt x="321405" y="175260"/>
                  </a:lnTo>
                  <a:lnTo>
                    <a:pt x="313228" y="168910"/>
                  </a:lnTo>
                  <a:lnTo>
                    <a:pt x="320729" y="165100"/>
                  </a:lnTo>
                  <a:close/>
                </a:path>
                <a:path w="587375" h="690880">
                  <a:moveTo>
                    <a:pt x="190565" y="223520"/>
                  </a:moveTo>
                  <a:lnTo>
                    <a:pt x="170697" y="223520"/>
                  </a:lnTo>
                  <a:lnTo>
                    <a:pt x="150829" y="228600"/>
                  </a:lnTo>
                  <a:lnTo>
                    <a:pt x="197188" y="228600"/>
                  </a:lnTo>
                  <a:lnTo>
                    <a:pt x="194884" y="226060"/>
                  </a:lnTo>
                  <a:lnTo>
                    <a:pt x="190565" y="223520"/>
                  </a:lnTo>
                  <a:close/>
                </a:path>
                <a:path w="587375" h="690880">
                  <a:moveTo>
                    <a:pt x="286449" y="204470"/>
                  </a:moveTo>
                  <a:lnTo>
                    <a:pt x="282130" y="207010"/>
                  </a:lnTo>
                  <a:lnTo>
                    <a:pt x="276272" y="210820"/>
                  </a:lnTo>
                  <a:lnTo>
                    <a:pt x="270253" y="213360"/>
                  </a:lnTo>
                  <a:lnTo>
                    <a:pt x="263909" y="214630"/>
                  </a:lnTo>
                  <a:lnTo>
                    <a:pt x="257079" y="215900"/>
                  </a:lnTo>
                  <a:lnTo>
                    <a:pt x="297247" y="215900"/>
                  </a:lnTo>
                  <a:lnTo>
                    <a:pt x="297679" y="214630"/>
                  </a:lnTo>
                  <a:lnTo>
                    <a:pt x="296815" y="212090"/>
                  </a:lnTo>
                  <a:lnTo>
                    <a:pt x="295087" y="209550"/>
                  </a:lnTo>
                  <a:lnTo>
                    <a:pt x="291632" y="205740"/>
                  </a:lnTo>
                  <a:lnTo>
                    <a:pt x="286449" y="204470"/>
                  </a:lnTo>
                  <a:close/>
                </a:path>
                <a:path w="587375" h="690880">
                  <a:moveTo>
                    <a:pt x="157740" y="124460"/>
                  </a:moveTo>
                  <a:lnTo>
                    <a:pt x="154285" y="125730"/>
                  </a:lnTo>
                  <a:lnTo>
                    <a:pt x="149102" y="130810"/>
                  </a:lnTo>
                  <a:lnTo>
                    <a:pt x="148238" y="134620"/>
                  </a:lnTo>
                  <a:lnTo>
                    <a:pt x="149965" y="142240"/>
                  </a:lnTo>
                  <a:lnTo>
                    <a:pt x="152557" y="144780"/>
                  </a:lnTo>
                  <a:lnTo>
                    <a:pt x="156876" y="144780"/>
                  </a:lnTo>
                  <a:lnTo>
                    <a:pt x="163787" y="147320"/>
                  </a:lnTo>
                  <a:lnTo>
                    <a:pt x="168970" y="152400"/>
                  </a:lnTo>
                  <a:lnTo>
                    <a:pt x="172425" y="158750"/>
                  </a:lnTo>
                  <a:lnTo>
                    <a:pt x="160817" y="165100"/>
                  </a:lnTo>
                  <a:lnTo>
                    <a:pt x="150829" y="173990"/>
                  </a:lnTo>
                  <a:lnTo>
                    <a:pt x="142785" y="184150"/>
                  </a:lnTo>
                  <a:lnTo>
                    <a:pt x="135281" y="199390"/>
                  </a:lnTo>
                  <a:lnTo>
                    <a:pt x="134417" y="203200"/>
                  </a:lnTo>
                  <a:lnTo>
                    <a:pt x="134417" y="207010"/>
                  </a:lnTo>
                  <a:lnTo>
                    <a:pt x="151117" y="207010"/>
                  </a:lnTo>
                  <a:lnTo>
                    <a:pt x="152557" y="200660"/>
                  </a:lnTo>
                  <a:lnTo>
                    <a:pt x="159508" y="189230"/>
                  </a:lnTo>
                  <a:lnTo>
                    <a:pt x="169293" y="180340"/>
                  </a:lnTo>
                  <a:lnTo>
                    <a:pt x="180861" y="173990"/>
                  </a:lnTo>
                  <a:lnTo>
                    <a:pt x="193157" y="168910"/>
                  </a:lnTo>
                  <a:lnTo>
                    <a:pt x="195748" y="167640"/>
                  </a:lnTo>
                  <a:lnTo>
                    <a:pt x="199203" y="166370"/>
                  </a:lnTo>
                  <a:lnTo>
                    <a:pt x="203522" y="166370"/>
                  </a:lnTo>
                  <a:lnTo>
                    <a:pt x="206114" y="165100"/>
                  </a:lnTo>
                  <a:lnTo>
                    <a:pt x="320729" y="165100"/>
                  </a:lnTo>
                  <a:lnTo>
                    <a:pt x="323229" y="163830"/>
                  </a:lnTo>
                  <a:lnTo>
                    <a:pt x="332340" y="157480"/>
                  </a:lnTo>
                  <a:lnTo>
                    <a:pt x="269038" y="157480"/>
                  </a:lnTo>
                  <a:lnTo>
                    <a:pt x="235484" y="152400"/>
                  </a:lnTo>
                  <a:lnTo>
                    <a:pt x="237909" y="149860"/>
                  </a:lnTo>
                  <a:lnTo>
                    <a:pt x="190565" y="149860"/>
                  </a:lnTo>
                  <a:lnTo>
                    <a:pt x="185612" y="142240"/>
                  </a:lnTo>
                  <a:lnTo>
                    <a:pt x="178796" y="134620"/>
                  </a:lnTo>
                  <a:lnTo>
                    <a:pt x="170522" y="129540"/>
                  </a:lnTo>
                  <a:lnTo>
                    <a:pt x="161195" y="125730"/>
                  </a:lnTo>
                  <a:lnTo>
                    <a:pt x="157740" y="124460"/>
                  </a:lnTo>
                  <a:close/>
                </a:path>
                <a:path w="587375" h="690880">
                  <a:moveTo>
                    <a:pt x="399610" y="172720"/>
                  </a:moveTo>
                  <a:lnTo>
                    <a:pt x="393563" y="173990"/>
                  </a:lnTo>
                  <a:lnTo>
                    <a:pt x="390108" y="177800"/>
                  </a:lnTo>
                  <a:lnTo>
                    <a:pt x="385600" y="180340"/>
                  </a:lnTo>
                  <a:lnTo>
                    <a:pt x="378662" y="184150"/>
                  </a:lnTo>
                  <a:lnTo>
                    <a:pt x="369457" y="185420"/>
                  </a:lnTo>
                  <a:lnTo>
                    <a:pt x="408248" y="185420"/>
                  </a:lnTo>
                  <a:lnTo>
                    <a:pt x="407384" y="180340"/>
                  </a:lnTo>
                  <a:lnTo>
                    <a:pt x="403929" y="176530"/>
                  </a:lnTo>
                  <a:lnTo>
                    <a:pt x="399610" y="172720"/>
                  </a:lnTo>
                  <a:close/>
                </a:path>
                <a:path w="587375" h="690880">
                  <a:moveTo>
                    <a:pt x="292496" y="175260"/>
                  </a:moveTo>
                  <a:lnTo>
                    <a:pt x="253624" y="175260"/>
                  </a:lnTo>
                  <a:lnTo>
                    <a:pt x="267445" y="177800"/>
                  </a:lnTo>
                  <a:lnTo>
                    <a:pt x="280402" y="177800"/>
                  </a:lnTo>
                  <a:lnTo>
                    <a:pt x="292496" y="175260"/>
                  </a:lnTo>
                  <a:close/>
                </a:path>
                <a:path w="587375" h="690880">
                  <a:moveTo>
                    <a:pt x="339142" y="123190"/>
                  </a:moveTo>
                  <a:lnTo>
                    <a:pt x="333096" y="125730"/>
                  </a:lnTo>
                  <a:lnTo>
                    <a:pt x="330504" y="129540"/>
                  </a:lnTo>
                  <a:lnTo>
                    <a:pt x="316386" y="146050"/>
                  </a:lnTo>
                  <a:lnTo>
                    <a:pt x="295951" y="154940"/>
                  </a:lnTo>
                  <a:lnTo>
                    <a:pt x="269038" y="157480"/>
                  </a:lnTo>
                  <a:lnTo>
                    <a:pt x="332340" y="157480"/>
                  </a:lnTo>
                  <a:lnTo>
                    <a:pt x="340317" y="149860"/>
                  </a:lnTo>
                  <a:lnTo>
                    <a:pt x="346917" y="139700"/>
                  </a:lnTo>
                  <a:lnTo>
                    <a:pt x="349508" y="135890"/>
                  </a:lnTo>
                  <a:lnTo>
                    <a:pt x="347780" y="129540"/>
                  </a:lnTo>
                  <a:lnTo>
                    <a:pt x="343461" y="125730"/>
                  </a:lnTo>
                  <a:lnTo>
                    <a:pt x="339142" y="123190"/>
                  </a:lnTo>
                  <a:close/>
                </a:path>
                <a:path w="587375" h="690880">
                  <a:moveTo>
                    <a:pt x="241531" y="102870"/>
                  </a:moveTo>
                  <a:lnTo>
                    <a:pt x="238075" y="102870"/>
                  </a:lnTo>
                  <a:lnTo>
                    <a:pt x="234620" y="105410"/>
                  </a:lnTo>
                  <a:lnTo>
                    <a:pt x="231165" y="106680"/>
                  </a:lnTo>
                  <a:lnTo>
                    <a:pt x="230301" y="111760"/>
                  </a:lnTo>
                  <a:lnTo>
                    <a:pt x="230301" y="115570"/>
                  </a:lnTo>
                  <a:lnTo>
                    <a:pt x="228600" y="128270"/>
                  </a:lnTo>
                  <a:lnTo>
                    <a:pt x="222526" y="137160"/>
                  </a:lnTo>
                  <a:lnTo>
                    <a:pt x="212566" y="143510"/>
                  </a:lnTo>
                  <a:lnTo>
                    <a:pt x="196612" y="148590"/>
                  </a:lnTo>
                  <a:lnTo>
                    <a:pt x="193157" y="149860"/>
                  </a:lnTo>
                  <a:lnTo>
                    <a:pt x="237909" y="149860"/>
                  </a:lnTo>
                  <a:lnTo>
                    <a:pt x="242759" y="144780"/>
                  </a:lnTo>
                  <a:lnTo>
                    <a:pt x="247685" y="134620"/>
                  </a:lnTo>
                  <a:lnTo>
                    <a:pt x="250182" y="124460"/>
                  </a:lnTo>
                  <a:lnTo>
                    <a:pt x="250169" y="109220"/>
                  </a:lnTo>
                  <a:lnTo>
                    <a:pt x="248441" y="106680"/>
                  </a:lnTo>
                  <a:lnTo>
                    <a:pt x="241531" y="102870"/>
                  </a:lnTo>
                  <a:close/>
                </a:path>
                <a:path w="587375" h="690880">
                  <a:moveTo>
                    <a:pt x="193870" y="88900"/>
                  </a:moveTo>
                  <a:lnTo>
                    <a:pt x="181927" y="88900"/>
                  </a:lnTo>
                  <a:lnTo>
                    <a:pt x="187110" y="90170"/>
                  </a:lnTo>
                  <a:lnTo>
                    <a:pt x="191429" y="91440"/>
                  </a:lnTo>
                  <a:lnTo>
                    <a:pt x="193870" y="88900"/>
                  </a:lnTo>
                  <a:close/>
                </a:path>
                <a:path w="587375" h="690880">
                  <a:moveTo>
                    <a:pt x="436133" y="69850"/>
                  </a:moveTo>
                  <a:lnTo>
                    <a:pt x="232892" y="69850"/>
                  </a:lnTo>
                  <a:lnTo>
                    <a:pt x="244999" y="71120"/>
                  </a:lnTo>
                  <a:lnTo>
                    <a:pt x="256539" y="73660"/>
                  </a:lnTo>
                  <a:lnTo>
                    <a:pt x="267270" y="78740"/>
                  </a:lnTo>
                  <a:lnTo>
                    <a:pt x="276947" y="85090"/>
                  </a:lnTo>
                  <a:lnTo>
                    <a:pt x="289176" y="78740"/>
                  </a:lnTo>
                  <a:lnTo>
                    <a:pt x="302214" y="76200"/>
                  </a:lnTo>
                  <a:lnTo>
                    <a:pt x="315576" y="74930"/>
                  </a:lnTo>
                  <a:lnTo>
                    <a:pt x="441060" y="74930"/>
                  </a:lnTo>
                  <a:lnTo>
                    <a:pt x="436133" y="6985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960234" y="1004697"/>
            <a:ext cx="3475354" cy="11455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ct val="97000"/>
              </a:lnSpc>
              <a:spcBef>
                <a:spcPts val="185"/>
              </a:spcBef>
            </a:pPr>
            <a:r>
              <a:rPr sz="2500" spc="-20" dirty="0">
                <a:latin typeface="CVS Health Sans"/>
                <a:cs typeface="CVS Health Sans"/>
              </a:rPr>
              <a:t>Trauma</a:t>
            </a:r>
            <a:r>
              <a:rPr sz="2500" spc="-65" dirty="0">
                <a:latin typeface="CVS Health Sans"/>
                <a:cs typeface="CVS Health Sans"/>
              </a:rPr>
              <a:t> </a:t>
            </a:r>
            <a:r>
              <a:rPr sz="2500" dirty="0">
                <a:latin typeface="CVS Health Sans"/>
                <a:cs typeface="CVS Health Sans"/>
              </a:rPr>
              <a:t>can</a:t>
            </a:r>
            <a:r>
              <a:rPr sz="2500" spc="-60" dirty="0">
                <a:latin typeface="CVS Health Sans"/>
                <a:cs typeface="CVS Health Sans"/>
              </a:rPr>
              <a:t> </a:t>
            </a:r>
            <a:r>
              <a:rPr sz="2500" spc="-10" dirty="0">
                <a:latin typeface="CVS Health Sans"/>
                <a:cs typeface="CVS Health Sans"/>
              </a:rPr>
              <a:t>mimic </a:t>
            </a:r>
            <a:r>
              <a:rPr sz="2500" dirty="0">
                <a:latin typeface="CVS Health Sans"/>
                <a:cs typeface="CVS Health Sans"/>
              </a:rPr>
              <a:t>ADHD,</a:t>
            </a:r>
            <a:r>
              <a:rPr sz="2500" spc="-105" dirty="0">
                <a:latin typeface="CVS Health Sans"/>
                <a:cs typeface="CVS Health Sans"/>
              </a:rPr>
              <a:t> </a:t>
            </a:r>
            <a:r>
              <a:rPr sz="2500" dirty="0">
                <a:latin typeface="CVS Health Sans"/>
                <a:cs typeface="CVS Health Sans"/>
              </a:rPr>
              <a:t>bipolar</a:t>
            </a:r>
            <a:r>
              <a:rPr sz="2500" spc="-100" dirty="0">
                <a:latin typeface="CVS Health Sans"/>
                <a:cs typeface="CVS Health Sans"/>
              </a:rPr>
              <a:t> </a:t>
            </a:r>
            <a:r>
              <a:rPr sz="2500" spc="-10" dirty="0">
                <a:latin typeface="CVS Health Sans"/>
                <a:cs typeface="CVS Health Sans"/>
              </a:rPr>
              <a:t>disorder, </a:t>
            </a:r>
            <a:r>
              <a:rPr sz="2500" dirty="0">
                <a:latin typeface="CVS Health Sans"/>
                <a:cs typeface="CVS Health Sans"/>
              </a:rPr>
              <a:t>or</a:t>
            </a:r>
            <a:r>
              <a:rPr sz="2500" spc="-60" dirty="0">
                <a:latin typeface="CVS Health Sans"/>
                <a:cs typeface="CVS Health Sans"/>
              </a:rPr>
              <a:t> </a:t>
            </a:r>
            <a:r>
              <a:rPr sz="2500" dirty="0">
                <a:latin typeface="CVS Health Sans"/>
                <a:cs typeface="CVS Health Sans"/>
              </a:rPr>
              <a:t>conduct</a:t>
            </a:r>
            <a:r>
              <a:rPr sz="2500" spc="-60" dirty="0">
                <a:latin typeface="CVS Health Sans"/>
                <a:cs typeface="CVS Health Sans"/>
              </a:rPr>
              <a:t> </a:t>
            </a:r>
            <a:r>
              <a:rPr sz="2500" spc="-10" dirty="0">
                <a:latin typeface="CVS Health Sans"/>
                <a:cs typeface="CVS Health Sans"/>
              </a:rPr>
              <a:t>disorder</a:t>
            </a:r>
            <a:endParaRPr sz="2500">
              <a:latin typeface="CVS Health Sans"/>
              <a:cs typeface="CVS Health San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049265" y="2745104"/>
            <a:ext cx="5685790" cy="1525270"/>
            <a:chOff x="5049265" y="2745104"/>
            <a:chExt cx="5685790" cy="1525270"/>
          </a:xfrm>
        </p:grpSpPr>
        <p:sp>
          <p:nvSpPr>
            <p:cNvPr id="8" name="object 8"/>
            <p:cNvSpPr/>
            <p:nvPr/>
          </p:nvSpPr>
          <p:spPr>
            <a:xfrm>
              <a:off x="5049265" y="2745104"/>
              <a:ext cx="5685790" cy="1525270"/>
            </a:xfrm>
            <a:custGeom>
              <a:avLst/>
              <a:gdLst/>
              <a:ahLst/>
              <a:cxnLst/>
              <a:rect l="l" t="t" r="r" b="b"/>
              <a:pathLst>
                <a:path w="5685790" h="1525270">
                  <a:moveTo>
                    <a:pt x="5533263" y="0"/>
                  </a:moveTo>
                  <a:lnTo>
                    <a:pt x="152526" y="0"/>
                  </a:lnTo>
                  <a:lnTo>
                    <a:pt x="104331" y="7767"/>
                  </a:lnTo>
                  <a:lnTo>
                    <a:pt x="62462" y="29403"/>
                  </a:lnTo>
                  <a:lnTo>
                    <a:pt x="29439" y="62407"/>
                  </a:lnTo>
                  <a:lnTo>
                    <a:pt x="7779" y="104282"/>
                  </a:lnTo>
                  <a:lnTo>
                    <a:pt x="0" y="152527"/>
                  </a:lnTo>
                  <a:lnTo>
                    <a:pt x="0" y="1372489"/>
                  </a:lnTo>
                  <a:lnTo>
                    <a:pt x="7779" y="1420684"/>
                  </a:lnTo>
                  <a:lnTo>
                    <a:pt x="29439" y="1462553"/>
                  </a:lnTo>
                  <a:lnTo>
                    <a:pt x="62462" y="1495576"/>
                  </a:lnTo>
                  <a:lnTo>
                    <a:pt x="104331" y="1517236"/>
                  </a:lnTo>
                  <a:lnTo>
                    <a:pt x="152526" y="1525016"/>
                  </a:lnTo>
                  <a:lnTo>
                    <a:pt x="5533263" y="1525016"/>
                  </a:lnTo>
                  <a:lnTo>
                    <a:pt x="5581458" y="1517236"/>
                  </a:lnTo>
                  <a:lnTo>
                    <a:pt x="5623327" y="1495576"/>
                  </a:lnTo>
                  <a:lnTo>
                    <a:pt x="5656350" y="1462553"/>
                  </a:lnTo>
                  <a:lnTo>
                    <a:pt x="5678010" y="1420684"/>
                  </a:lnTo>
                  <a:lnTo>
                    <a:pt x="5685790" y="1372489"/>
                  </a:lnTo>
                  <a:lnTo>
                    <a:pt x="5685790" y="152527"/>
                  </a:lnTo>
                  <a:lnTo>
                    <a:pt x="5678010" y="104282"/>
                  </a:lnTo>
                  <a:lnTo>
                    <a:pt x="5656350" y="62407"/>
                  </a:lnTo>
                  <a:lnTo>
                    <a:pt x="5623327" y="29403"/>
                  </a:lnTo>
                  <a:lnTo>
                    <a:pt x="5581458" y="7767"/>
                  </a:lnTo>
                  <a:lnTo>
                    <a:pt x="553326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89536" y="3163506"/>
              <a:ext cx="483870" cy="691515"/>
            </a:xfrm>
            <a:custGeom>
              <a:avLst/>
              <a:gdLst/>
              <a:ahLst/>
              <a:cxnLst/>
              <a:rect l="l" t="t" r="r" b="b"/>
              <a:pathLst>
                <a:path w="483870" h="691514">
                  <a:moveTo>
                    <a:pt x="380072" y="276580"/>
                  </a:moveTo>
                  <a:lnTo>
                    <a:pt x="107111" y="276580"/>
                  </a:lnTo>
                  <a:lnTo>
                    <a:pt x="103657" y="280035"/>
                  </a:lnTo>
                  <a:lnTo>
                    <a:pt x="103657" y="285229"/>
                  </a:lnTo>
                  <a:lnTo>
                    <a:pt x="103657" y="411416"/>
                  </a:lnTo>
                  <a:lnTo>
                    <a:pt x="107111" y="414870"/>
                  </a:lnTo>
                  <a:lnTo>
                    <a:pt x="380072" y="414870"/>
                  </a:lnTo>
                  <a:lnTo>
                    <a:pt x="380072" y="276580"/>
                  </a:lnTo>
                  <a:close/>
                </a:path>
                <a:path w="483870" h="691514">
                  <a:moveTo>
                    <a:pt x="380072" y="172859"/>
                  </a:moveTo>
                  <a:lnTo>
                    <a:pt x="377355" y="159435"/>
                  </a:lnTo>
                  <a:lnTo>
                    <a:pt x="369925" y="148450"/>
                  </a:lnTo>
                  <a:lnTo>
                    <a:pt x="358940" y="141020"/>
                  </a:lnTo>
                  <a:lnTo>
                    <a:pt x="345528" y="138290"/>
                  </a:lnTo>
                  <a:lnTo>
                    <a:pt x="312699" y="138290"/>
                  </a:lnTo>
                  <a:lnTo>
                    <a:pt x="310972" y="136563"/>
                  </a:lnTo>
                  <a:lnTo>
                    <a:pt x="310972" y="105448"/>
                  </a:lnTo>
                  <a:lnTo>
                    <a:pt x="312699" y="103720"/>
                  </a:lnTo>
                  <a:lnTo>
                    <a:pt x="342074" y="103720"/>
                  </a:lnTo>
                  <a:lnTo>
                    <a:pt x="345528" y="100266"/>
                  </a:lnTo>
                  <a:lnTo>
                    <a:pt x="345528" y="34582"/>
                  </a:lnTo>
                  <a:lnTo>
                    <a:pt x="342798" y="21158"/>
                  </a:lnTo>
                  <a:lnTo>
                    <a:pt x="335381" y="10160"/>
                  </a:lnTo>
                  <a:lnTo>
                    <a:pt x="324383" y="2730"/>
                  </a:lnTo>
                  <a:lnTo>
                    <a:pt x="310972" y="0"/>
                  </a:lnTo>
                  <a:lnTo>
                    <a:pt x="69100" y="0"/>
                  </a:lnTo>
                  <a:lnTo>
                    <a:pt x="55689" y="2730"/>
                  </a:lnTo>
                  <a:lnTo>
                    <a:pt x="44704" y="10160"/>
                  </a:lnTo>
                  <a:lnTo>
                    <a:pt x="37274" y="21158"/>
                  </a:lnTo>
                  <a:lnTo>
                    <a:pt x="34544" y="34582"/>
                  </a:lnTo>
                  <a:lnTo>
                    <a:pt x="34544" y="100266"/>
                  </a:lnTo>
                  <a:lnTo>
                    <a:pt x="38011" y="103720"/>
                  </a:lnTo>
                  <a:lnTo>
                    <a:pt x="67373" y="103720"/>
                  </a:lnTo>
                  <a:lnTo>
                    <a:pt x="69100" y="105448"/>
                  </a:lnTo>
                  <a:lnTo>
                    <a:pt x="69100" y="136563"/>
                  </a:lnTo>
                  <a:lnTo>
                    <a:pt x="67373" y="138290"/>
                  </a:lnTo>
                  <a:lnTo>
                    <a:pt x="34544" y="138290"/>
                  </a:lnTo>
                  <a:lnTo>
                    <a:pt x="21132" y="141020"/>
                  </a:lnTo>
                  <a:lnTo>
                    <a:pt x="10147" y="148450"/>
                  </a:lnTo>
                  <a:lnTo>
                    <a:pt x="2717" y="159435"/>
                  </a:lnTo>
                  <a:lnTo>
                    <a:pt x="0" y="172859"/>
                  </a:lnTo>
                  <a:lnTo>
                    <a:pt x="0" y="587730"/>
                  </a:lnTo>
                  <a:lnTo>
                    <a:pt x="2717" y="601154"/>
                  </a:lnTo>
                  <a:lnTo>
                    <a:pt x="10147" y="612140"/>
                  </a:lnTo>
                  <a:lnTo>
                    <a:pt x="21132" y="619569"/>
                  </a:lnTo>
                  <a:lnTo>
                    <a:pt x="34544" y="622300"/>
                  </a:lnTo>
                  <a:lnTo>
                    <a:pt x="155486" y="622300"/>
                  </a:lnTo>
                  <a:lnTo>
                    <a:pt x="163664" y="582028"/>
                  </a:lnTo>
                  <a:lnTo>
                    <a:pt x="185940" y="549046"/>
                  </a:lnTo>
                  <a:lnTo>
                    <a:pt x="218897" y="526770"/>
                  </a:lnTo>
                  <a:lnTo>
                    <a:pt x="259143" y="518579"/>
                  </a:lnTo>
                  <a:lnTo>
                    <a:pt x="380072" y="518579"/>
                  </a:lnTo>
                  <a:lnTo>
                    <a:pt x="380072" y="449440"/>
                  </a:lnTo>
                  <a:lnTo>
                    <a:pt x="76873" y="449440"/>
                  </a:lnTo>
                  <a:lnTo>
                    <a:pt x="69100" y="441655"/>
                  </a:lnTo>
                  <a:lnTo>
                    <a:pt x="69100" y="249783"/>
                  </a:lnTo>
                  <a:lnTo>
                    <a:pt x="76873" y="242011"/>
                  </a:lnTo>
                  <a:lnTo>
                    <a:pt x="380072" y="242011"/>
                  </a:lnTo>
                  <a:lnTo>
                    <a:pt x="380072" y="172859"/>
                  </a:lnTo>
                  <a:close/>
                </a:path>
                <a:path w="483870" h="691514">
                  <a:moveTo>
                    <a:pt x="483743" y="622300"/>
                  </a:moveTo>
                  <a:lnTo>
                    <a:pt x="478282" y="595452"/>
                  </a:lnTo>
                  <a:lnTo>
                    <a:pt x="473062" y="587730"/>
                  </a:lnTo>
                  <a:lnTo>
                    <a:pt x="463435" y="573468"/>
                  </a:lnTo>
                  <a:lnTo>
                    <a:pt x="441464" y="558609"/>
                  </a:lnTo>
                  <a:lnTo>
                    <a:pt x="414629" y="553148"/>
                  </a:lnTo>
                  <a:lnTo>
                    <a:pt x="336892" y="553148"/>
                  </a:lnTo>
                  <a:lnTo>
                    <a:pt x="336892" y="587730"/>
                  </a:lnTo>
                  <a:lnTo>
                    <a:pt x="336892" y="656869"/>
                  </a:lnTo>
                  <a:lnTo>
                    <a:pt x="259143" y="656869"/>
                  </a:lnTo>
                  <a:lnTo>
                    <a:pt x="245732" y="654138"/>
                  </a:lnTo>
                  <a:lnTo>
                    <a:pt x="234734" y="646709"/>
                  </a:lnTo>
                  <a:lnTo>
                    <a:pt x="227317" y="635723"/>
                  </a:lnTo>
                  <a:lnTo>
                    <a:pt x="224586" y="622300"/>
                  </a:lnTo>
                  <a:lnTo>
                    <a:pt x="227317" y="608876"/>
                  </a:lnTo>
                  <a:lnTo>
                    <a:pt x="234734" y="597877"/>
                  </a:lnTo>
                  <a:lnTo>
                    <a:pt x="245732" y="590448"/>
                  </a:lnTo>
                  <a:lnTo>
                    <a:pt x="259143" y="587730"/>
                  </a:lnTo>
                  <a:lnTo>
                    <a:pt x="336892" y="587730"/>
                  </a:lnTo>
                  <a:lnTo>
                    <a:pt x="336892" y="553148"/>
                  </a:lnTo>
                  <a:lnTo>
                    <a:pt x="259143" y="553148"/>
                  </a:lnTo>
                  <a:lnTo>
                    <a:pt x="232308" y="558609"/>
                  </a:lnTo>
                  <a:lnTo>
                    <a:pt x="210337" y="573468"/>
                  </a:lnTo>
                  <a:lnTo>
                    <a:pt x="195491" y="595452"/>
                  </a:lnTo>
                  <a:lnTo>
                    <a:pt x="190042" y="622300"/>
                  </a:lnTo>
                  <a:lnTo>
                    <a:pt x="195491" y="649147"/>
                  </a:lnTo>
                  <a:lnTo>
                    <a:pt x="210337" y="671131"/>
                  </a:lnTo>
                  <a:lnTo>
                    <a:pt x="232308" y="685990"/>
                  </a:lnTo>
                  <a:lnTo>
                    <a:pt x="259143" y="691438"/>
                  </a:lnTo>
                  <a:lnTo>
                    <a:pt x="414629" y="691438"/>
                  </a:lnTo>
                  <a:lnTo>
                    <a:pt x="441464" y="685990"/>
                  </a:lnTo>
                  <a:lnTo>
                    <a:pt x="463435" y="671131"/>
                  </a:lnTo>
                  <a:lnTo>
                    <a:pt x="473062" y="656869"/>
                  </a:lnTo>
                  <a:lnTo>
                    <a:pt x="478282" y="649147"/>
                  </a:lnTo>
                  <a:lnTo>
                    <a:pt x="483743" y="622300"/>
                  </a:lnTo>
                  <a:close/>
                </a:path>
              </a:pathLst>
            </a:custGeom>
            <a:solidFill>
              <a:srgbClr val="BC9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960234" y="2911220"/>
            <a:ext cx="3087370" cy="114554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ct val="97000"/>
              </a:lnSpc>
              <a:spcBef>
                <a:spcPts val="185"/>
              </a:spcBef>
            </a:pPr>
            <a:r>
              <a:rPr sz="2500" dirty="0">
                <a:latin typeface="CVS Health Sans"/>
                <a:cs typeface="CVS Health Sans"/>
              </a:rPr>
              <a:t>Order</a:t>
            </a:r>
            <a:r>
              <a:rPr sz="2500" spc="-65" dirty="0">
                <a:latin typeface="CVS Health Sans"/>
                <a:cs typeface="CVS Health Sans"/>
              </a:rPr>
              <a:t> </a:t>
            </a:r>
            <a:r>
              <a:rPr sz="2500" spc="-10" dirty="0">
                <a:latin typeface="CVS Health Sans"/>
                <a:cs typeface="CVS Health Sans"/>
              </a:rPr>
              <a:t>trauma assessments;</a:t>
            </a:r>
            <a:r>
              <a:rPr sz="2500" spc="-35" dirty="0">
                <a:latin typeface="CVS Health Sans"/>
                <a:cs typeface="CVS Health Sans"/>
              </a:rPr>
              <a:t> </a:t>
            </a:r>
            <a:r>
              <a:rPr sz="2500" spc="-10" dirty="0">
                <a:latin typeface="CVS Health Sans"/>
                <a:cs typeface="CVS Health Sans"/>
              </a:rPr>
              <a:t>tailor treatment</a:t>
            </a:r>
            <a:r>
              <a:rPr sz="2500" spc="-55" dirty="0">
                <a:latin typeface="CVS Health Sans"/>
                <a:cs typeface="CVS Health Sans"/>
              </a:rPr>
              <a:t> </a:t>
            </a:r>
            <a:r>
              <a:rPr sz="2500" dirty="0">
                <a:latin typeface="CVS Health Sans"/>
                <a:cs typeface="CVS Health Sans"/>
              </a:rPr>
              <a:t>to</a:t>
            </a:r>
            <a:r>
              <a:rPr sz="2500" spc="-65" dirty="0">
                <a:latin typeface="CVS Health Sans"/>
                <a:cs typeface="CVS Health Sans"/>
              </a:rPr>
              <a:t> </a:t>
            </a:r>
            <a:r>
              <a:rPr sz="2500" spc="-10" dirty="0">
                <a:latin typeface="CVS Health Sans"/>
                <a:cs typeface="CVS Health Sans"/>
              </a:rPr>
              <a:t>findings</a:t>
            </a:r>
            <a:endParaRPr sz="2500">
              <a:latin typeface="CVS Health Sans"/>
              <a:cs typeface="CVS Health San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049265" y="4651375"/>
            <a:ext cx="5685790" cy="1525270"/>
            <a:chOff x="5049265" y="4651375"/>
            <a:chExt cx="5685790" cy="1525270"/>
          </a:xfrm>
        </p:grpSpPr>
        <p:sp>
          <p:nvSpPr>
            <p:cNvPr id="12" name="object 12"/>
            <p:cNvSpPr/>
            <p:nvPr/>
          </p:nvSpPr>
          <p:spPr>
            <a:xfrm>
              <a:off x="5049265" y="4651375"/>
              <a:ext cx="5685790" cy="1525270"/>
            </a:xfrm>
            <a:custGeom>
              <a:avLst/>
              <a:gdLst/>
              <a:ahLst/>
              <a:cxnLst/>
              <a:rect l="l" t="t" r="r" b="b"/>
              <a:pathLst>
                <a:path w="5685790" h="1525270">
                  <a:moveTo>
                    <a:pt x="5533263" y="0"/>
                  </a:moveTo>
                  <a:lnTo>
                    <a:pt x="152526" y="0"/>
                  </a:lnTo>
                  <a:lnTo>
                    <a:pt x="104331" y="7766"/>
                  </a:lnTo>
                  <a:lnTo>
                    <a:pt x="62462" y="29394"/>
                  </a:lnTo>
                  <a:lnTo>
                    <a:pt x="29439" y="62380"/>
                  </a:lnTo>
                  <a:lnTo>
                    <a:pt x="7779" y="104217"/>
                  </a:lnTo>
                  <a:lnTo>
                    <a:pt x="0" y="152400"/>
                  </a:lnTo>
                  <a:lnTo>
                    <a:pt x="0" y="1372438"/>
                  </a:lnTo>
                  <a:lnTo>
                    <a:pt x="7779" y="1420641"/>
                  </a:lnTo>
                  <a:lnTo>
                    <a:pt x="29439" y="1462504"/>
                  </a:lnTo>
                  <a:lnTo>
                    <a:pt x="62462" y="1495516"/>
                  </a:lnTo>
                  <a:lnTo>
                    <a:pt x="104331" y="1517165"/>
                  </a:lnTo>
                  <a:lnTo>
                    <a:pt x="152526" y="1524939"/>
                  </a:lnTo>
                  <a:lnTo>
                    <a:pt x="5533263" y="1524939"/>
                  </a:lnTo>
                  <a:lnTo>
                    <a:pt x="5581458" y="1517165"/>
                  </a:lnTo>
                  <a:lnTo>
                    <a:pt x="5623327" y="1495516"/>
                  </a:lnTo>
                  <a:lnTo>
                    <a:pt x="5656350" y="1462504"/>
                  </a:lnTo>
                  <a:lnTo>
                    <a:pt x="5678010" y="1420641"/>
                  </a:lnTo>
                  <a:lnTo>
                    <a:pt x="5685790" y="1372438"/>
                  </a:lnTo>
                  <a:lnTo>
                    <a:pt x="5685790" y="152400"/>
                  </a:lnTo>
                  <a:lnTo>
                    <a:pt x="5678010" y="104217"/>
                  </a:lnTo>
                  <a:lnTo>
                    <a:pt x="5656350" y="62380"/>
                  </a:lnTo>
                  <a:lnTo>
                    <a:pt x="5623327" y="29394"/>
                  </a:lnTo>
                  <a:lnTo>
                    <a:pt x="5581458" y="7766"/>
                  </a:lnTo>
                  <a:lnTo>
                    <a:pt x="553326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7364" y="5173440"/>
              <a:ext cx="86382" cy="8642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29072" y="5173440"/>
              <a:ext cx="86382" cy="8642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74600" y="5173440"/>
              <a:ext cx="86382" cy="8642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01836" y="5173440"/>
              <a:ext cx="86382" cy="8642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569077" y="5268512"/>
              <a:ext cx="726440" cy="389255"/>
            </a:xfrm>
            <a:custGeom>
              <a:avLst/>
              <a:gdLst/>
              <a:ahLst/>
              <a:cxnLst/>
              <a:rect l="l" t="t" r="r" b="b"/>
              <a:pathLst>
                <a:path w="726439" h="389254">
                  <a:moveTo>
                    <a:pt x="94547" y="242002"/>
                  </a:moveTo>
                  <a:lnTo>
                    <a:pt x="59995" y="242002"/>
                  </a:lnTo>
                  <a:lnTo>
                    <a:pt x="59995" y="388933"/>
                  </a:lnTo>
                  <a:lnTo>
                    <a:pt x="94547" y="388933"/>
                  </a:lnTo>
                  <a:lnTo>
                    <a:pt x="94547" y="242002"/>
                  </a:lnTo>
                  <a:close/>
                </a:path>
                <a:path w="726439" h="389254">
                  <a:moveTo>
                    <a:pt x="146377" y="242002"/>
                  </a:moveTo>
                  <a:lnTo>
                    <a:pt x="111824" y="242002"/>
                  </a:lnTo>
                  <a:lnTo>
                    <a:pt x="111824" y="388933"/>
                  </a:lnTo>
                  <a:lnTo>
                    <a:pt x="146377" y="388933"/>
                  </a:lnTo>
                  <a:lnTo>
                    <a:pt x="146377" y="242002"/>
                  </a:lnTo>
                  <a:close/>
                </a:path>
                <a:path w="726439" h="389254">
                  <a:moveTo>
                    <a:pt x="319141" y="51857"/>
                  </a:moveTo>
                  <a:lnTo>
                    <a:pt x="232759" y="51857"/>
                  </a:lnTo>
                  <a:lnTo>
                    <a:pt x="232759" y="388933"/>
                  </a:lnTo>
                  <a:lnTo>
                    <a:pt x="267312" y="388933"/>
                  </a:lnTo>
                  <a:lnTo>
                    <a:pt x="267312" y="190145"/>
                  </a:lnTo>
                  <a:lnTo>
                    <a:pt x="319141" y="190145"/>
                  </a:lnTo>
                  <a:lnTo>
                    <a:pt x="319141" y="51857"/>
                  </a:lnTo>
                  <a:close/>
                </a:path>
                <a:path w="726439" h="389254">
                  <a:moveTo>
                    <a:pt x="319141" y="190145"/>
                  </a:moveTo>
                  <a:lnTo>
                    <a:pt x="284588" y="190145"/>
                  </a:lnTo>
                  <a:lnTo>
                    <a:pt x="284588" y="388933"/>
                  </a:lnTo>
                  <a:lnTo>
                    <a:pt x="319141" y="388933"/>
                  </a:lnTo>
                  <a:lnTo>
                    <a:pt x="319141" y="190145"/>
                  </a:lnTo>
                  <a:close/>
                </a:path>
                <a:path w="726439" h="389254">
                  <a:moveTo>
                    <a:pt x="440076" y="242002"/>
                  </a:moveTo>
                  <a:lnTo>
                    <a:pt x="405523" y="242002"/>
                  </a:lnTo>
                  <a:lnTo>
                    <a:pt x="405523" y="388933"/>
                  </a:lnTo>
                  <a:lnTo>
                    <a:pt x="440076" y="388933"/>
                  </a:lnTo>
                  <a:lnTo>
                    <a:pt x="440076" y="242002"/>
                  </a:lnTo>
                  <a:close/>
                </a:path>
                <a:path w="726439" h="389254">
                  <a:moveTo>
                    <a:pt x="491905" y="242002"/>
                  </a:moveTo>
                  <a:lnTo>
                    <a:pt x="457352" y="242002"/>
                  </a:lnTo>
                  <a:lnTo>
                    <a:pt x="457352" y="388933"/>
                  </a:lnTo>
                  <a:lnTo>
                    <a:pt x="491905" y="388933"/>
                  </a:lnTo>
                  <a:lnTo>
                    <a:pt x="491905" y="242002"/>
                  </a:lnTo>
                  <a:close/>
                </a:path>
                <a:path w="726439" h="389254">
                  <a:moveTo>
                    <a:pt x="664669" y="51857"/>
                  </a:moveTo>
                  <a:lnTo>
                    <a:pt x="578287" y="51857"/>
                  </a:lnTo>
                  <a:lnTo>
                    <a:pt x="578287" y="388933"/>
                  </a:lnTo>
                  <a:lnTo>
                    <a:pt x="612840" y="388933"/>
                  </a:lnTo>
                  <a:lnTo>
                    <a:pt x="612840" y="190145"/>
                  </a:lnTo>
                  <a:lnTo>
                    <a:pt x="664669" y="190145"/>
                  </a:lnTo>
                  <a:lnTo>
                    <a:pt x="664669" y="51857"/>
                  </a:lnTo>
                  <a:close/>
                </a:path>
                <a:path w="726439" h="389254">
                  <a:moveTo>
                    <a:pt x="664669" y="190145"/>
                  </a:moveTo>
                  <a:lnTo>
                    <a:pt x="630116" y="190145"/>
                  </a:lnTo>
                  <a:lnTo>
                    <a:pt x="630116" y="388933"/>
                  </a:lnTo>
                  <a:lnTo>
                    <a:pt x="664669" y="388933"/>
                  </a:lnTo>
                  <a:lnTo>
                    <a:pt x="664669" y="190145"/>
                  </a:lnTo>
                  <a:close/>
                </a:path>
                <a:path w="726439" h="389254">
                  <a:moveTo>
                    <a:pt x="146377" y="51857"/>
                  </a:moveTo>
                  <a:lnTo>
                    <a:pt x="59995" y="51857"/>
                  </a:lnTo>
                  <a:lnTo>
                    <a:pt x="59995" y="113222"/>
                  </a:lnTo>
                  <a:lnTo>
                    <a:pt x="34080" y="242002"/>
                  </a:lnTo>
                  <a:lnTo>
                    <a:pt x="172291" y="242002"/>
                  </a:lnTo>
                  <a:lnTo>
                    <a:pt x="146377" y="113222"/>
                  </a:lnTo>
                  <a:lnTo>
                    <a:pt x="146377" y="51857"/>
                  </a:lnTo>
                  <a:close/>
                </a:path>
                <a:path w="726439" h="389254">
                  <a:moveTo>
                    <a:pt x="491905" y="51857"/>
                  </a:moveTo>
                  <a:lnTo>
                    <a:pt x="405523" y="51857"/>
                  </a:lnTo>
                  <a:lnTo>
                    <a:pt x="405523" y="114087"/>
                  </a:lnTo>
                  <a:lnTo>
                    <a:pt x="379608" y="242002"/>
                  </a:lnTo>
                  <a:lnTo>
                    <a:pt x="517820" y="242002"/>
                  </a:lnTo>
                  <a:lnTo>
                    <a:pt x="491905" y="112358"/>
                  </a:lnTo>
                  <a:lnTo>
                    <a:pt x="491905" y="51857"/>
                  </a:lnTo>
                  <a:close/>
                </a:path>
                <a:path w="726439" h="389254">
                  <a:moveTo>
                    <a:pt x="182404" y="51857"/>
                  </a:moveTo>
                  <a:lnTo>
                    <a:pt x="146377" y="51857"/>
                  </a:lnTo>
                  <a:lnTo>
                    <a:pt x="174019" y="175452"/>
                  </a:lnTo>
                  <a:lnTo>
                    <a:pt x="180929" y="181502"/>
                  </a:lnTo>
                  <a:lnTo>
                    <a:pt x="196478" y="181502"/>
                  </a:lnTo>
                  <a:lnTo>
                    <a:pt x="203389" y="176316"/>
                  </a:lnTo>
                  <a:lnTo>
                    <a:pt x="205116" y="167673"/>
                  </a:lnTo>
                  <a:lnTo>
                    <a:pt x="225126" y="83836"/>
                  </a:lnTo>
                  <a:lnTo>
                    <a:pt x="189568" y="83836"/>
                  </a:lnTo>
                  <a:lnTo>
                    <a:pt x="182404" y="51857"/>
                  </a:lnTo>
                  <a:close/>
                </a:path>
                <a:path w="726439" h="389254">
                  <a:moveTo>
                    <a:pt x="355099" y="51857"/>
                  </a:moveTo>
                  <a:lnTo>
                    <a:pt x="319141" y="51857"/>
                  </a:lnTo>
                  <a:lnTo>
                    <a:pt x="346783" y="175452"/>
                  </a:lnTo>
                  <a:lnTo>
                    <a:pt x="353694" y="181502"/>
                  </a:lnTo>
                  <a:lnTo>
                    <a:pt x="370106" y="181502"/>
                  </a:lnTo>
                  <a:lnTo>
                    <a:pt x="377017" y="176316"/>
                  </a:lnTo>
                  <a:lnTo>
                    <a:pt x="378744" y="167673"/>
                  </a:lnTo>
                  <a:lnTo>
                    <a:pt x="397929" y="84701"/>
                  </a:lnTo>
                  <a:lnTo>
                    <a:pt x="362332" y="84701"/>
                  </a:lnTo>
                  <a:lnTo>
                    <a:pt x="355099" y="51857"/>
                  </a:lnTo>
                  <a:close/>
                </a:path>
                <a:path w="726439" h="389254">
                  <a:moveTo>
                    <a:pt x="527863" y="51857"/>
                  </a:moveTo>
                  <a:lnTo>
                    <a:pt x="491905" y="51857"/>
                  </a:lnTo>
                  <a:lnTo>
                    <a:pt x="519547" y="175452"/>
                  </a:lnTo>
                  <a:lnTo>
                    <a:pt x="526458" y="181502"/>
                  </a:lnTo>
                  <a:lnTo>
                    <a:pt x="542870" y="181502"/>
                  </a:lnTo>
                  <a:lnTo>
                    <a:pt x="549781" y="176316"/>
                  </a:lnTo>
                  <a:lnTo>
                    <a:pt x="552372" y="167673"/>
                  </a:lnTo>
                  <a:lnTo>
                    <a:pt x="570938" y="84701"/>
                  </a:lnTo>
                  <a:lnTo>
                    <a:pt x="535096" y="84701"/>
                  </a:lnTo>
                  <a:lnTo>
                    <a:pt x="527863" y="51857"/>
                  </a:lnTo>
                  <a:close/>
                </a:path>
                <a:path w="726439" h="389254">
                  <a:moveTo>
                    <a:pt x="700607" y="51857"/>
                  </a:moveTo>
                  <a:lnTo>
                    <a:pt x="664669" y="51857"/>
                  </a:lnTo>
                  <a:lnTo>
                    <a:pt x="692311" y="175452"/>
                  </a:lnTo>
                  <a:lnTo>
                    <a:pt x="699222" y="181502"/>
                  </a:lnTo>
                  <a:lnTo>
                    <a:pt x="712179" y="181502"/>
                  </a:lnTo>
                  <a:lnTo>
                    <a:pt x="713907" y="180637"/>
                  </a:lnTo>
                  <a:lnTo>
                    <a:pt x="721681" y="177180"/>
                  </a:lnTo>
                  <a:lnTo>
                    <a:pt x="726001" y="168537"/>
                  </a:lnTo>
                  <a:lnTo>
                    <a:pt x="724273" y="159894"/>
                  </a:lnTo>
                  <a:lnTo>
                    <a:pt x="700607" y="51857"/>
                  </a:lnTo>
                  <a:close/>
                </a:path>
                <a:path w="726439" h="389254">
                  <a:moveTo>
                    <a:pt x="103186" y="0"/>
                  </a:moveTo>
                  <a:lnTo>
                    <a:pt x="90887" y="459"/>
                  </a:lnTo>
                  <a:lnTo>
                    <a:pt x="93131" y="459"/>
                  </a:lnTo>
                  <a:lnTo>
                    <a:pt x="85261" y="1404"/>
                  </a:lnTo>
                  <a:lnTo>
                    <a:pt x="42030" y="18690"/>
                  </a:lnTo>
                  <a:lnTo>
                    <a:pt x="391" y="159030"/>
                  </a:lnTo>
                  <a:lnTo>
                    <a:pt x="0" y="166174"/>
                  </a:lnTo>
                  <a:lnTo>
                    <a:pt x="2442" y="172751"/>
                  </a:lnTo>
                  <a:lnTo>
                    <a:pt x="7315" y="177869"/>
                  </a:lnTo>
                  <a:lnTo>
                    <a:pt x="14212" y="180637"/>
                  </a:lnTo>
                  <a:lnTo>
                    <a:pt x="24578" y="180637"/>
                  </a:lnTo>
                  <a:lnTo>
                    <a:pt x="31488" y="175452"/>
                  </a:lnTo>
                  <a:lnTo>
                    <a:pt x="34080" y="166809"/>
                  </a:lnTo>
                  <a:lnTo>
                    <a:pt x="59995" y="51857"/>
                  </a:lnTo>
                  <a:lnTo>
                    <a:pt x="182404" y="51857"/>
                  </a:lnTo>
                  <a:lnTo>
                    <a:pt x="155987" y="13504"/>
                  </a:lnTo>
                  <a:lnTo>
                    <a:pt x="112107" y="459"/>
                  </a:lnTo>
                  <a:lnTo>
                    <a:pt x="103186" y="0"/>
                  </a:lnTo>
                  <a:close/>
                </a:path>
                <a:path w="726439" h="389254">
                  <a:moveTo>
                    <a:pt x="448714" y="0"/>
                  </a:moveTo>
                  <a:lnTo>
                    <a:pt x="436415" y="459"/>
                  </a:lnTo>
                  <a:lnTo>
                    <a:pt x="438659" y="459"/>
                  </a:lnTo>
                  <a:lnTo>
                    <a:pt x="430790" y="1404"/>
                  </a:lnTo>
                  <a:lnTo>
                    <a:pt x="387558" y="18690"/>
                  </a:lnTo>
                  <a:lnTo>
                    <a:pt x="362332" y="83836"/>
                  </a:lnTo>
                  <a:lnTo>
                    <a:pt x="362332" y="84701"/>
                  </a:lnTo>
                  <a:lnTo>
                    <a:pt x="397929" y="84701"/>
                  </a:lnTo>
                  <a:lnTo>
                    <a:pt x="405523" y="51857"/>
                  </a:lnTo>
                  <a:lnTo>
                    <a:pt x="527863" y="51857"/>
                  </a:lnTo>
                  <a:lnTo>
                    <a:pt x="501515" y="13504"/>
                  </a:lnTo>
                  <a:lnTo>
                    <a:pt x="457636" y="459"/>
                  </a:lnTo>
                  <a:lnTo>
                    <a:pt x="448714" y="0"/>
                  </a:lnTo>
                  <a:close/>
                </a:path>
                <a:path w="726439" h="389254">
                  <a:moveTo>
                    <a:pt x="621478" y="0"/>
                  </a:moveTo>
                  <a:lnTo>
                    <a:pt x="609180" y="459"/>
                  </a:lnTo>
                  <a:lnTo>
                    <a:pt x="611423" y="459"/>
                  </a:lnTo>
                  <a:lnTo>
                    <a:pt x="603554" y="1404"/>
                  </a:lnTo>
                  <a:lnTo>
                    <a:pt x="560322" y="18690"/>
                  </a:lnTo>
                  <a:lnTo>
                    <a:pt x="535096" y="84701"/>
                  </a:lnTo>
                  <a:lnTo>
                    <a:pt x="570938" y="84701"/>
                  </a:lnTo>
                  <a:lnTo>
                    <a:pt x="578287" y="51857"/>
                  </a:lnTo>
                  <a:lnTo>
                    <a:pt x="700607" y="51857"/>
                  </a:lnTo>
                  <a:lnTo>
                    <a:pt x="674279" y="13504"/>
                  </a:lnTo>
                  <a:lnTo>
                    <a:pt x="630400" y="459"/>
                  </a:lnTo>
                  <a:lnTo>
                    <a:pt x="621478" y="0"/>
                  </a:lnTo>
                  <a:close/>
                </a:path>
                <a:path w="726439" h="389254">
                  <a:moveTo>
                    <a:pt x="275950" y="0"/>
                  </a:moveTo>
                  <a:lnTo>
                    <a:pt x="263651" y="459"/>
                  </a:lnTo>
                  <a:lnTo>
                    <a:pt x="265895" y="459"/>
                  </a:lnTo>
                  <a:lnTo>
                    <a:pt x="258026" y="1404"/>
                  </a:lnTo>
                  <a:lnTo>
                    <a:pt x="214794" y="18690"/>
                  </a:lnTo>
                  <a:lnTo>
                    <a:pt x="189568" y="83836"/>
                  </a:lnTo>
                  <a:lnTo>
                    <a:pt x="225126" y="83836"/>
                  </a:lnTo>
                  <a:lnTo>
                    <a:pt x="232759" y="51857"/>
                  </a:lnTo>
                  <a:lnTo>
                    <a:pt x="355099" y="51857"/>
                  </a:lnTo>
                  <a:lnTo>
                    <a:pt x="328751" y="13504"/>
                  </a:lnTo>
                  <a:lnTo>
                    <a:pt x="284871" y="459"/>
                  </a:lnTo>
                  <a:lnTo>
                    <a:pt x="275950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960234" y="4817440"/>
            <a:ext cx="3463290" cy="114617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ct val="97000"/>
              </a:lnSpc>
              <a:spcBef>
                <a:spcPts val="185"/>
              </a:spcBef>
            </a:pPr>
            <a:r>
              <a:rPr sz="2500" dirty="0">
                <a:latin typeface="CVS Health Sans"/>
                <a:cs typeface="CVS Health Sans"/>
              </a:rPr>
              <a:t>People</a:t>
            </a:r>
            <a:r>
              <a:rPr sz="2500" spc="-85" dirty="0">
                <a:latin typeface="CVS Health Sans"/>
                <a:cs typeface="CVS Health Sans"/>
              </a:rPr>
              <a:t> </a:t>
            </a:r>
            <a:r>
              <a:rPr sz="2500" dirty="0">
                <a:latin typeface="CVS Health Sans"/>
                <a:cs typeface="CVS Health Sans"/>
              </a:rPr>
              <a:t>are</a:t>
            </a:r>
            <a:r>
              <a:rPr sz="2500" spc="-90" dirty="0">
                <a:latin typeface="CVS Health Sans"/>
                <a:cs typeface="CVS Health Sans"/>
              </a:rPr>
              <a:t> </a:t>
            </a:r>
            <a:r>
              <a:rPr sz="2500" dirty="0">
                <a:latin typeface="CVS Health Sans"/>
                <a:cs typeface="CVS Health Sans"/>
              </a:rPr>
              <a:t>resilient</a:t>
            </a:r>
            <a:r>
              <a:rPr sz="2500" spc="-90" dirty="0">
                <a:latin typeface="CVS Health Sans"/>
                <a:cs typeface="CVS Health Sans"/>
              </a:rPr>
              <a:t> </a:t>
            </a:r>
            <a:r>
              <a:rPr sz="2500" spc="-25" dirty="0">
                <a:latin typeface="CVS Health Sans"/>
                <a:cs typeface="CVS Health Sans"/>
              </a:rPr>
              <a:t>and </a:t>
            </a:r>
            <a:r>
              <a:rPr sz="2500" dirty="0">
                <a:latin typeface="CVS Health Sans"/>
                <a:cs typeface="CVS Health Sans"/>
              </a:rPr>
              <a:t>can</a:t>
            </a:r>
            <a:r>
              <a:rPr sz="2500" spc="-45" dirty="0">
                <a:latin typeface="CVS Health Sans"/>
                <a:cs typeface="CVS Health Sans"/>
              </a:rPr>
              <a:t> </a:t>
            </a:r>
            <a:r>
              <a:rPr sz="2500" dirty="0">
                <a:latin typeface="CVS Health Sans"/>
                <a:cs typeface="CVS Health Sans"/>
              </a:rPr>
              <a:t>heal</a:t>
            </a:r>
            <a:r>
              <a:rPr sz="2500" spc="-50" dirty="0">
                <a:latin typeface="CVS Health Sans"/>
                <a:cs typeface="CVS Health Sans"/>
              </a:rPr>
              <a:t> </a:t>
            </a:r>
            <a:r>
              <a:rPr sz="2500" dirty="0">
                <a:latin typeface="CVS Health Sans"/>
                <a:cs typeface="CVS Health Sans"/>
              </a:rPr>
              <a:t>with</a:t>
            </a:r>
            <a:r>
              <a:rPr sz="2500" spc="-45" dirty="0">
                <a:latin typeface="CVS Health Sans"/>
                <a:cs typeface="CVS Health Sans"/>
              </a:rPr>
              <a:t> </a:t>
            </a:r>
            <a:r>
              <a:rPr sz="2500" spc="-10" dirty="0">
                <a:latin typeface="CVS Health Sans"/>
                <a:cs typeface="CVS Health Sans"/>
              </a:rPr>
              <a:t>proper support</a:t>
            </a:r>
            <a:endParaRPr sz="2500">
              <a:latin typeface="CVS Health Sans"/>
              <a:cs typeface="CVS Health Sans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35"/>
              </a:lnSpc>
              <a:tabLst>
                <a:tab pos="339725" algn="l"/>
              </a:tabLst>
            </a:pPr>
            <a:fld id="{81D60167-4931-47E6-BA6A-407CBD079E47}" type="slidenum">
              <a:rPr sz="1000" b="0" spc="-25" dirty="0">
                <a:latin typeface="CVS Health Sans Medium"/>
                <a:cs typeface="CVS Health Sans Medium"/>
              </a:rPr>
              <a:t>20</a:t>
            </a:fld>
            <a:r>
              <a:rPr sz="1000" b="0" dirty="0">
                <a:latin typeface="CVS Health Sans Medium"/>
                <a:cs typeface="CVS Health Sans Medium"/>
              </a:rPr>
              <a:t>	</a:t>
            </a:r>
            <a:r>
              <a:rPr sz="1200" baseline="3472" dirty="0"/>
              <a:t>©2026</a:t>
            </a:r>
            <a:r>
              <a:rPr sz="1200" spc="-15" baseline="3472" dirty="0"/>
              <a:t> </a:t>
            </a:r>
            <a:r>
              <a:rPr sz="1200" baseline="3472" dirty="0"/>
              <a:t>Aetna</a:t>
            </a:r>
            <a:r>
              <a:rPr sz="1200" spc="-7" baseline="3472" dirty="0"/>
              <a:t> </a:t>
            </a:r>
            <a:r>
              <a:rPr sz="1200" baseline="3472" dirty="0"/>
              <a:t>Inc.</a:t>
            </a:r>
            <a:r>
              <a:rPr sz="1200" spc="37" baseline="3472" dirty="0"/>
              <a:t> </a:t>
            </a:r>
            <a:r>
              <a:rPr sz="1200" spc="-15" baseline="3472" dirty="0"/>
              <a:t>Confidential </a:t>
            </a:r>
            <a:r>
              <a:rPr sz="1200" baseline="3472" dirty="0"/>
              <a:t>and</a:t>
            </a:r>
            <a:r>
              <a:rPr sz="1200" spc="7" baseline="3472" dirty="0"/>
              <a:t> </a:t>
            </a:r>
            <a:r>
              <a:rPr sz="1200" spc="-15" baseline="3472" dirty="0"/>
              <a:t>proprietary.</a:t>
            </a:r>
            <a:endParaRPr sz="1200" baseline="3472">
              <a:latin typeface="CVS Health Sans Medium"/>
              <a:cs typeface="CVS Health Sans Medium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827938" y="2491867"/>
            <a:ext cx="3177540" cy="139192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spc="-25" dirty="0"/>
              <a:t>De-</a:t>
            </a:r>
            <a:r>
              <a:rPr sz="3200" spc="-10" dirty="0"/>
              <a:t>escalation: Judicial Communication</a:t>
            </a:r>
            <a:endParaRPr sz="32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35"/>
              </a:lnSpc>
              <a:tabLst>
                <a:tab pos="339725" algn="l"/>
              </a:tabLst>
            </a:pPr>
            <a:fld id="{81D60167-4931-47E6-BA6A-407CBD079E47}" type="slidenum">
              <a:rPr sz="1000" b="0" spc="-25" dirty="0">
                <a:latin typeface="CVS Health Sans Medium"/>
                <a:cs typeface="CVS Health Sans Medium"/>
              </a:rPr>
              <a:t>21</a:t>
            </a:fld>
            <a:r>
              <a:rPr sz="1000" b="0" dirty="0">
                <a:latin typeface="CVS Health Sans Medium"/>
                <a:cs typeface="CVS Health Sans Medium"/>
              </a:rPr>
              <a:t>	</a:t>
            </a:r>
            <a:r>
              <a:rPr sz="1200" baseline="3472" dirty="0"/>
              <a:t>©2026</a:t>
            </a:r>
            <a:r>
              <a:rPr sz="1200" spc="-15" baseline="3472" dirty="0"/>
              <a:t> </a:t>
            </a:r>
            <a:r>
              <a:rPr sz="1200" baseline="3472" dirty="0"/>
              <a:t>Aetna</a:t>
            </a:r>
            <a:r>
              <a:rPr sz="1200" spc="-7" baseline="3472" dirty="0"/>
              <a:t> </a:t>
            </a:r>
            <a:r>
              <a:rPr sz="1200" baseline="3472" dirty="0"/>
              <a:t>Inc.</a:t>
            </a:r>
            <a:r>
              <a:rPr sz="1200" spc="37" baseline="3472" dirty="0"/>
              <a:t> </a:t>
            </a:r>
            <a:r>
              <a:rPr sz="1200" spc="-15" baseline="3472" dirty="0"/>
              <a:t>Confidential </a:t>
            </a:r>
            <a:r>
              <a:rPr sz="1200" baseline="3472" dirty="0"/>
              <a:t>and</a:t>
            </a:r>
            <a:r>
              <a:rPr sz="1200" spc="7" baseline="3472" dirty="0"/>
              <a:t> </a:t>
            </a:r>
            <a:r>
              <a:rPr sz="1200" spc="-15" baseline="3472" dirty="0"/>
              <a:t>proprietary.</a:t>
            </a:r>
            <a:endParaRPr sz="1200" baseline="3472">
              <a:latin typeface="CVS Health Sans Medium"/>
              <a:cs typeface="CVS Health Sans Medium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047678" y="839025"/>
          <a:ext cx="5067935" cy="1275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7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0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57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73025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CVS Health Sans"/>
                          <a:cs typeface="CVS Health Sans"/>
                        </a:rPr>
                        <a:t>Listen</a:t>
                      </a:r>
                      <a:endParaRPr sz="2400">
                        <a:latin typeface="CVS Health Sans"/>
                        <a:cs typeface="CVS Health Sans"/>
                      </a:endParaRPr>
                    </a:p>
                  </a:txBody>
                  <a:tcPr marL="0" marR="0" marT="81280" marB="0">
                    <a:lnL w="3175">
                      <a:solidFill>
                        <a:srgbClr val="7C3E97"/>
                      </a:solidFill>
                      <a:prstDash val="solid"/>
                    </a:lnL>
                    <a:lnR w="3175">
                      <a:solidFill>
                        <a:srgbClr val="7C3E97"/>
                      </a:solidFill>
                      <a:prstDash val="solid"/>
                    </a:lnR>
                    <a:lnT w="3175">
                      <a:solidFill>
                        <a:srgbClr val="7C3E97"/>
                      </a:solidFill>
                      <a:prstDash val="solid"/>
                    </a:lnT>
                    <a:lnB w="3175">
                      <a:solidFill>
                        <a:srgbClr val="7C3E9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78105" marR="158750">
                        <a:lnSpc>
                          <a:spcPts val="2210"/>
                        </a:lnSpc>
                      </a:pPr>
                      <a:r>
                        <a:rPr sz="190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Listen</a:t>
                      </a:r>
                      <a:r>
                        <a:rPr sz="1900" spc="-65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without</a:t>
                      </a:r>
                      <a:r>
                        <a:rPr sz="1900" spc="-5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judgment;</a:t>
                      </a:r>
                      <a:r>
                        <a:rPr sz="1900" spc="-6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1900" spc="-1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allow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time</a:t>
                      </a:r>
                      <a:r>
                        <a:rPr sz="1900" spc="-55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for</a:t>
                      </a:r>
                      <a:r>
                        <a:rPr sz="1900" spc="-55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each</a:t>
                      </a:r>
                      <a:r>
                        <a:rPr sz="1900" spc="-5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speaker</a:t>
                      </a:r>
                      <a:r>
                        <a:rPr sz="1900" spc="-35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to</a:t>
                      </a:r>
                      <a:r>
                        <a:rPr sz="1900" spc="-45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be</a:t>
                      </a:r>
                      <a:r>
                        <a:rPr sz="1900" spc="-55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1900" spc="-1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heard</a:t>
                      </a:r>
                      <a:endParaRPr sz="1900">
                        <a:latin typeface="CVS Health Sans"/>
                        <a:cs typeface="CVS Health Sans"/>
                      </a:endParaRPr>
                    </a:p>
                  </a:txBody>
                  <a:tcPr marL="0" marR="0" marT="73660" marB="0">
                    <a:lnL w="3175">
                      <a:solidFill>
                        <a:srgbClr val="7C3E97"/>
                      </a:solidFill>
                      <a:prstDash val="solid"/>
                    </a:lnL>
                    <a:lnR w="3175">
                      <a:solidFill>
                        <a:srgbClr val="7C3E97"/>
                      </a:solidFill>
                      <a:prstDash val="solid"/>
                    </a:lnR>
                    <a:lnT w="3175">
                      <a:solidFill>
                        <a:srgbClr val="7C3E97"/>
                      </a:solidFill>
                      <a:prstDash val="solid"/>
                    </a:lnT>
                    <a:lnB w="3175">
                      <a:solidFill>
                        <a:srgbClr val="7C3E97"/>
                      </a:solidFill>
                      <a:prstDash val="solid"/>
                    </a:lnB>
                    <a:solidFill>
                      <a:srgbClr val="7C3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047678" y="2191575"/>
          <a:ext cx="5067935" cy="1275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7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0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57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233045">
                        <a:lnSpc>
                          <a:spcPct val="100000"/>
                        </a:lnSpc>
                      </a:pPr>
                      <a:r>
                        <a:rPr sz="2400" spc="-25" dirty="0">
                          <a:latin typeface="CVS Health Sans"/>
                          <a:cs typeface="CVS Health Sans"/>
                        </a:rPr>
                        <a:t>Use</a:t>
                      </a:r>
                      <a:endParaRPr sz="2400">
                        <a:latin typeface="CVS Health Sans"/>
                        <a:cs typeface="CVS Health Sans"/>
                      </a:endParaRPr>
                    </a:p>
                  </a:txBody>
                  <a:tcPr marL="0" marR="0" marT="81915" marB="0">
                    <a:lnL w="3175">
                      <a:solidFill>
                        <a:srgbClr val="924FAE"/>
                      </a:solidFill>
                      <a:prstDash val="solid"/>
                    </a:lnL>
                    <a:lnR w="3175">
                      <a:solidFill>
                        <a:srgbClr val="924FAE"/>
                      </a:solidFill>
                      <a:prstDash val="solid"/>
                    </a:lnR>
                    <a:lnT w="3175">
                      <a:solidFill>
                        <a:srgbClr val="924FAE"/>
                      </a:solidFill>
                      <a:prstDash val="solid"/>
                    </a:lnT>
                    <a:lnB w="3175">
                      <a:solidFill>
                        <a:srgbClr val="924FA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78105" marR="72390">
                        <a:lnSpc>
                          <a:spcPts val="2210"/>
                        </a:lnSpc>
                      </a:pPr>
                      <a:r>
                        <a:rPr sz="190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Use</a:t>
                      </a:r>
                      <a:r>
                        <a:rPr sz="1900" spc="-7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open</a:t>
                      </a:r>
                      <a:r>
                        <a:rPr sz="1900" spc="-45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posture;</a:t>
                      </a:r>
                      <a:r>
                        <a:rPr sz="1900" spc="-5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1900" spc="-1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appropriate</a:t>
                      </a:r>
                      <a:r>
                        <a:rPr sz="1900" spc="-2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1900" spc="-25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eye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contact;</a:t>
                      </a:r>
                      <a:r>
                        <a:rPr sz="1900" spc="-5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reflect</a:t>
                      </a:r>
                      <a:r>
                        <a:rPr sz="1900" spc="-45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and</a:t>
                      </a:r>
                      <a:r>
                        <a:rPr sz="1900" spc="-6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1900" spc="-1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paraphrase</a:t>
                      </a:r>
                      <a:endParaRPr sz="1900">
                        <a:latin typeface="CVS Health Sans"/>
                        <a:cs typeface="CVS Health Sans"/>
                      </a:endParaRPr>
                    </a:p>
                  </a:txBody>
                  <a:tcPr marL="0" marR="0" marT="73660" marB="0">
                    <a:lnL w="3175">
                      <a:solidFill>
                        <a:srgbClr val="924FAE"/>
                      </a:solidFill>
                      <a:prstDash val="solid"/>
                    </a:lnL>
                    <a:lnR w="3175">
                      <a:solidFill>
                        <a:srgbClr val="924FAE"/>
                      </a:solidFill>
                      <a:prstDash val="solid"/>
                    </a:lnR>
                    <a:lnT w="3175">
                      <a:solidFill>
                        <a:srgbClr val="924FAE"/>
                      </a:solidFill>
                      <a:prstDash val="solid"/>
                    </a:lnT>
                    <a:lnB w="3175">
                      <a:solidFill>
                        <a:srgbClr val="924FAE"/>
                      </a:solidFill>
                      <a:prstDash val="solid"/>
                    </a:lnB>
                    <a:solidFill>
                      <a:srgbClr val="924F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047678" y="3544252"/>
          <a:ext cx="5067935" cy="1275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7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0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57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109220">
                        <a:lnSpc>
                          <a:spcPct val="100000"/>
                        </a:lnSpc>
                      </a:pPr>
                      <a:r>
                        <a:rPr sz="2400" spc="-10" dirty="0">
                          <a:latin typeface="CVS Health Sans"/>
                          <a:cs typeface="CVS Health Sans"/>
                        </a:rPr>
                        <a:t>Label</a:t>
                      </a:r>
                      <a:endParaRPr sz="2400">
                        <a:latin typeface="CVS Health Sans"/>
                        <a:cs typeface="CVS Health Sans"/>
                      </a:endParaRPr>
                    </a:p>
                  </a:txBody>
                  <a:tcPr marL="0" marR="0" marT="81915" marB="0">
                    <a:lnL w="3175">
                      <a:solidFill>
                        <a:srgbClr val="A06DB7"/>
                      </a:solidFill>
                      <a:prstDash val="solid"/>
                    </a:lnL>
                    <a:lnR w="3175">
                      <a:solidFill>
                        <a:srgbClr val="A06DB7"/>
                      </a:solidFill>
                      <a:prstDash val="solid"/>
                    </a:lnR>
                    <a:lnT w="3175">
                      <a:solidFill>
                        <a:srgbClr val="A06DB7"/>
                      </a:solidFill>
                      <a:prstDash val="solid"/>
                    </a:lnT>
                    <a:lnB w="3175">
                      <a:solidFill>
                        <a:srgbClr val="A06DB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78105" marR="321945">
                        <a:lnSpc>
                          <a:spcPts val="2210"/>
                        </a:lnSpc>
                      </a:pPr>
                      <a:r>
                        <a:rPr sz="190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Label</a:t>
                      </a:r>
                      <a:r>
                        <a:rPr sz="1900" spc="-75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emotions</a:t>
                      </a:r>
                      <a:r>
                        <a:rPr sz="1900" spc="-65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gently;</a:t>
                      </a:r>
                      <a:r>
                        <a:rPr sz="1900" spc="-7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1900" spc="-1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inform </a:t>
                      </a:r>
                      <a:r>
                        <a:rPr sz="1900" spc="-2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consequences—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do</a:t>
                      </a:r>
                      <a:r>
                        <a:rPr sz="1900" spc="55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not</a:t>
                      </a:r>
                      <a:r>
                        <a:rPr sz="1900" spc="15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1900" spc="-1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threaten</a:t>
                      </a:r>
                      <a:endParaRPr sz="1900">
                        <a:latin typeface="CVS Health Sans"/>
                        <a:cs typeface="CVS Health Sans"/>
                      </a:endParaRPr>
                    </a:p>
                  </a:txBody>
                  <a:tcPr marL="0" marR="0" marT="74295" marB="0">
                    <a:lnL w="3175">
                      <a:solidFill>
                        <a:srgbClr val="A06DB7"/>
                      </a:solidFill>
                      <a:prstDash val="solid"/>
                    </a:lnL>
                    <a:lnR w="3175">
                      <a:solidFill>
                        <a:srgbClr val="A06DB7"/>
                      </a:solidFill>
                      <a:prstDash val="solid"/>
                    </a:lnR>
                    <a:lnT w="3175">
                      <a:solidFill>
                        <a:srgbClr val="A06DB7"/>
                      </a:solidFill>
                      <a:prstDash val="solid"/>
                    </a:lnT>
                    <a:lnB w="3175">
                      <a:solidFill>
                        <a:srgbClr val="A06DB7"/>
                      </a:solidFill>
                      <a:prstDash val="solid"/>
                    </a:lnB>
                    <a:solidFill>
                      <a:srgbClr val="A06D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5047678" y="4896815"/>
          <a:ext cx="5067935" cy="1275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97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03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757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  <a:p>
                      <a:pPr marL="228600">
                        <a:lnSpc>
                          <a:spcPct val="100000"/>
                        </a:lnSpc>
                      </a:pPr>
                      <a:r>
                        <a:rPr sz="2400" spc="-20" dirty="0">
                          <a:latin typeface="CVS Health Sans"/>
                          <a:cs typeface="CVS Health Sans"/>
                        </a:rPr>
                        <a:t>Call</a:t>
                      </a:r>
                      <a:endParaRPr sz="2400">
                        <a:latin typeface="CVS Health Sans"/>
                        <a:cs typeface="CVS Health Sans"/>
                      </a:endParaRPr>
                    </a:p>
                  </a:txBody>
                  <a:tcPr marL="0" marR="0" marT="81915" marB="0">
                    <a:lnL w="3175">
                      <a:solidFill>
                        <a:srgbClr val="B08BC1"/>
                      </a:solidFill>
                      <a:prstDash val="solid"/>
                    </a:lnL>
                    <a:lnR w="3175">
                      <a:solidFill>
                        <a:srgbClr val="B08BC1"/>
                      </a:solidFill>
                      <a:prstDash val="solid"/>
                    </a:lnR>
                    <a:lnT w="3175">
                      <a:solidFill>
                        <a:srgbClr val="B08BC1"/>
                      </a:solidFill>
                      <a:prstDash val="solid"/>
                    </a:lnT>
                    <a:lnB w="3175">
                      <a:solidFill>
                        <a:srgbClr val="B08BC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  <a:p>
                      <a:pPr marL="78105">
                        <a:lnSpc>
                          <a:spcPts val="2245"/>
                        </a:lnSpc>
                        <a:spcBef>
                          <a:spcPts val="5"/>
                        </a:spcBef>
                      </a:pPr>
                      <a:r>
                        <a:rPr sz="190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Call</a:t>
                      </a:r>
                      <a:r>
                        <a:rPr sz="1900" spc="-4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a</a:t>
                      </a:r>
                      <a:r>
                        <a:rPr sz="1900" spc="-3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recess</a:t>
                      </a:r>
                      <a:r>
                        <a:rPr sz="1900" spc="-25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to</a:t>
                      </a:r>
                      <a:r>
                        <a:rPr sz="1900" spc="-45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allow</a:t>
                      </a:r>
                      <a:r>
                        <a:rPr sz="1900" spc="-25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1900" spc="-2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self-</a:t>
                      </a:r>
                      <a:endParaRPr sz="1900">
                        <a:latin typeface="CVS Health Sans"/>
                        <a:cs typeface="CVS Health Sans"/>
                      </a:endParaRPr>
                    </a:p>
                    <a:p>
                      <a:pPr marL="78105">
                        <a:lnSpc>
                          <a:spcPts val="2245"/>
                        </a:lnSpc>
                      </a:pPr>
                      <a:r>
                        <a:rPr sz="1900" spc="-1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regulation</a:t>
                      </a:r>
                      <a:r>
                        <a:rPr sz="1900" spc="-4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190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when</a:t>
                      </a:r>
                      <a:r>
                        <a:rPr sz="1900" spc="-5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 </a:t>
                      </a:r>
                      <a:r>
                        <a:rPr sz="1900" spc="-10" dirty="0">
                          <a:solidFill>
                            <a:srgbClr val="FFFFFF"/>
                          </a:solidFill>
                          <a:latin typeface="CVS Health Sans"/>
                          <a:cs typeface="CVS Health Sans"/>
                        </a:rPr>
                        <a:t>needed</a:t>
                      </a:r>
                      <a:endParaRPr sz="1900">
                        <a:latin typeface="CVS Health Sans"/>
                        <a:cs typeface="CVS Health Sans"/>
                      </a:endParaRPr>
                    </a:p>
                  </a:txBody>
                  <a:tcPr marL="0" marR="0" marT="57150" marB="0">
                    <a:lnL w="3175">
                      <a:solidFill>
                        <a:srgbClr val="B08BC1"/>
                      </a:solidFill>
                      <a:prstDash val="solid"/>
                    </a:lnL>
                    <a:lnR w="3175">
                      <a:solidFill>
                        <a:srgbClr val="B08BC1"/>
                      </a:solidFill>
                      <a:prstDash val="solid"/>
                    </a:lnR>
                    <a:lnT w="3175">
                      <a:solidFill>
                        <a:srgbClr val="B08BC1"/>
                      </a:solidFill>
                      <a:prstDash val="solid"/>
                    </a:lnT>
                    <a:lnB w="3175">
                      <a:solidFill>
                        <a:srgbClr val="B08BC1"/>
                      </a:solidFill>
                      <a:prstDash val="solid"/>
                    </a:lnB>
                    <a:solidFill>
                      <a:srgbClr val="B08B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Language</a:t>
            </a:r>
            <a:r>
              <a:rPr sz="3200" spc="-35" dirty="0"/>
              <a:t> </a:t>
            </a:r>
            <a:r>
              <a:rPr sz="3200" dirty="0"/>
              <a:t>Shifts</a:t>
            </a:r>
            <a:r>
              <a:rPr sz="3200" spc="-30" dirty="0"/>
              <a:t> </a:t>
            </a:r>
            <a:r>
              <a:rPr sz="3200" dirty="0"/>
              <a:t>That</a:t>
            </a:r>
            <a:r>
              <a:rPr sz="3200" spc="-50" dirty="0"/>
              <a:t> </a:t>
            </a:r>
            <a:r>
              <a:rPr sz="3200" spc="-20" dirty="0"/>
              <a:t>Help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1460309" y="2089721"/>
            <a:ext cx="2363470" cy="711200"/>
            <a:chOff x="1460309" y="2089721"/>
            <a:chExt cx="2363470" cy="711200"/>
          </a:xfrm>
        </p:grpSpPr>
        <p:sp>
          <p:nvSpPr>
            <p:cNvPr id="4" name="object 4"/>
            <p:cNvSpPr/>
            <p:nvPr/>
          </p:nvSpPr>
          <p:spPr>
            <a:xfrm>
              <a:off x="1461897" y="2091308"/>
              <a:ext cx="2360295" cy="708025"/>
            </a:xfrm>
            <a:custGeom>
              <a:avLst/>
              <a:gdLst/>
              <a:ahLst/>
              <a:cxnLst/>
              <a:rect l="l" t="t" r="r" b="b"/>
              <a:pathLst>
                <a:path w="2360295" h="708025">
                  <a:moveTo>
                    <a:pt x="2147824" y="0"/>
                  </a:moveTo>
                  <a:lnTo>
                    <a:pt x="0" y="0"/>
                  </a:lnTo>
                  <a:lnTo>
                    <a:pt x="212344" y="354075"/>
                  </a:lnTo>
                  <a:lnTo>
                    <a:pt x="0" y="708025"/>
                  </a:lnTo>
                  <a:lnTo>
                    <a:pt x="2147824" y="708025"/>
                  </a:lnTo>
                  <a:lnTo>
                    <a:pt x="2360294" y="354075"/>
                  </a:lnTo>
                  <a:lnTo>
                    <a:pt x="2147824" y="0"/>
                  </a:lnTo>
                  <a:close/>
                </a:path>
              </a:pathLst>
            </a:custGeom>
            <a:solidFill>
              <a:srgbClr val="B08B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61897" y="2091308"/>
              <a:ext cx="2360295" cy="708025"/>
            </a:xfrm>
            <a:custGeom>
              <a:avLst/>
              <a:gdLst/>
              <a:ahLst/>
              <a:cxnLst/>
              <a:rect l="l" t="t" r="r" b="b"/>
              <a:pathLst>
                <a:path w="2360295" h="708025">
                  <a:moveTo>
                    <a:pt x="0" y="0"/>
                  </a:moveTo>
                  <a:lnTo>
                    <a:pt x="2147824" y="0"/>
                  </a:lnTo>
                  <a:lnTo>
                    <a:pt x="2360294" y="354075"/>
                  </a:lnTo>
                  <a:lnTo>
                    <a:pt x="2147824" y="708025"/>
                  </a:lnTo>
                  <a:lnTo>
                    <a:pt x="0" y="708025"/>
                  </a:lnTo>
                  <a:lnTo>
                    <a:pt x="212344" y="35407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B0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66061" y="2192781"/>
            <a:ext cx="17506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CVS Health Sans"/>
                <a:cs typeface="CVS Health Sans"/>
              </a:rPr>
              <a:t>Instead</a:t>
            </a:r>
            <a:r>
              <a:rPr sz="2800" spc="-10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VS Health Sans"/>
                <a:cs typeface="CVS Health Sans"/>
              </a:rPr>
              <a:t>of:</a:t>
            </a:r>
            <a:endParaRPr sz="2800">
              <a:latin typeface="CVS Health Sans"/>
              <a:cs typeface="CVS Health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61897" y="2799333"/>
            <a:ext cx="2148205" cy="2523490"/>
          </a:xfrm>
          <a:custGeom>
            <a:avLst/>
            <a:gdLst/>
            <a:ahLst/>
            <a:cxnLst/>
            <a:rect l="l" t="t" r="r" b="b"/>
            <a:pathLst>
              <a:path w="2148204" h="2523490">
                <a:moveTo>
                  <a:pt x="0" y="2523363"/>
                </a:moveTo>
                <a:lnTo>
                  <a:pt x="2147824" y="2523363"/>
                </a:lnTo>
                <a:lnTo>
                  <a:pt x="2147824" y="0"/>
                </a:lnTo>
                <a:lnTo>
                  <a:pt x="0" y="0"/>
                </a:lnTo>
                <a:lnTo>
                  <a:pt x="0" y="2523363"/>
                </a:lnTo>
                <a:close/>
              </a:path>
            </a:pathLst>
          </a:custGeom>
          <a:ln w="3175">
            <a:solidFill>
              <a:srgbClr val="E3DB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60309" y="2797746"/>
            <a:ext cx="2151380" cy="2526665"/>
          </a:xfrm>
          <a:prstGeom prst="rect">
            <a:avLst/>
          </a:prstGeom>
          <a:solidFill>
            <a:srgbClr val="E3DBE9">
              <a:alpha val="90194"/>
            </a:srgbClr>
          </a:solidFill>
        </p:spPr>
        <p:txBody>
          <a:bodyPr vert="horz" wrap="square" lIns="0" tIns="155575" rIns="0" bIns="0" rtlCol="0">
            <a:spAutoFit/>
          </a:bodyPr>
          <a:lstStyle/>
          <a:p>
            <a:pPr marL="171450" marR="294640" algn="just">
              <a:lnSpc>
                <a:spcPct val="108000"/>
              </a:lnSpc>
              <a:spcBef>
                <a:spcPts val="1225"/>
              </a:spcBef>
            </a:pPr>
            <a:r>
              <a:rPr sz="1900" dirty="0">
                <a:latin typeface="CVS Health Sans"/>
                <a:cs typeface="CVS Health Sans"/>
              </a:rPr>
              <a:t>'He</a:t>
            </a:r>
            <a:r>
              <a:rPr sz="1900" spc="-45" dirty="0">
                <a:latin typeface="CVS Health Sans"/>
                <a:cs typeface="CVS Health Sans"/>
              </a:rPr>
              <a:t> </a:t>
            </a:r>
            <a:r>
              <a:rPr sz="1900" dirty="0">
                <a:latin typeface="CVS Health Sans"/>
                <a:cs typeface="CVS Health Sans"/>
              </a:rPr>
              <a:t>is</a:t>
            </a:r>
            <a:r>
              <a:rPr sz="1900" spc="-40" dirty="0">
                <a:latin typeface="CVS Health Sans"/>
                <a:cs typeface="CVS Health Sans"/>
              </a:rPr>
              <a:t> </a:t>
            </a:r>
            <a:r>
              <a:rPr sz="1900" dirty="0">
                <a:latin typeface="CVS Health Sans"/>
                <a:cs typeface="CVS Health Sans"/>
              </a:rPr>
              <a:t>making</a:t>
            </a:r>
            <a:r>
              <a:rPr sz="1900" spc="-20" dirty="0">
                <a:latin typeface="CVS Health Sans"/>
                <a:cs typeface="CVS Health Sans"/>
              </a:rPr>
              <a:t> </a:t>
            </a:r>
            <a:r>
              <a:rPr sz="1900" spc="-25" dirty="0">
                <a:latin typeface="CVS Health Sans"/>
                <a:cs typeface="CVS Health Sans"/>
              </a:rPr>
              <a:t>it </a:t>
            </a:r>
            <a:r>
              <a:rPr sz="1900" spc="-20" dirty="0">
                <a:latin typeface="CVS Health Sans"/>
                <a:cs typeface="CVS Health Sans"/>
              </a:rPr>
              <a:t>up.'</a:t>
            </a:r>
            <a:endParaRPr sz="1900">
              <a:latin typeface="CVS Health Sans"/>
              <a:cs typeface="CVS Health Sans"/>
            </a:endParaRPr>
          </a:p>
          <a:p>
            <a:pPr marL="171450" marR="364490" algn="just">
              <a:lnSpc>
                <a:spcPct val="107600"/>
              </a:lnSpc>
              <a:spcBef>
                <a:spcPts val="860"/>
              </a:spcBef>
            </a:pPr>
            <a:r>
              <a:rPr sz="1900" dirty="0">
                <a:latin typeface="CVS Health Sans"/>
                <a:cs typeface="CVS Health Sans"/>
              </a:rPr>
              <a:t>Try:</a:t>
            </a:r>
            <a:r>
              <a:rPr sz="1900" spc="-75" dirty="0">
                <a:latin typeface="CVS Health Sans"/>
                <a:cs typeface="CVS Health Sans"/>
              </a:rPr>
              <a:t> </a:t>
            </a:r>
            <a:r>
              <a:rPr sz="1900" spc="-20" dirty="0">
                <a:latin typeface="CVS Health Sans"/>
                <a:cs typeface="CVS Health Sans"/>
              </a:rPr>
              <a:t>'Trauma</a:t>
            </a:r>
            <a:r>
              <a:rPr sz="1900" spc="-80" dirty="0">
                <a:latin typeface="CVS Health Sans"/>
                <a:cs typeface="CVS Health Sans"/>
              </a:rPr>
              <a:t> </a:t>
            </a:r>
            <a:r>
              <a:rPr sz="1900" spc="-25" dirty="0">
                <a:latin typeface="CVS Health Sans"/>
                <a:cs typeface="CVS Health Sans"/>
              </a:rPr>
              <a:t>is </a:t>
            </a:r>
            <a:r>
              <a:rPr sz="1900" dirty="0">
                <a:latin typeface="CVS Health Sans"/>
                <a:cs typeface="CVS Health Sans"/>
              </a:rPr>
              <a:t>difficult</a:t>
            </a:r>
            <a:r>
              <a:rPr sz="1900" spc="-35" dirty="0">
                <a:latin typeface="CVS Health Sans"/>
                <a:cs typeface="CVS Health Sans"/>
              </a:rPr>
              <a:t> </a:t>
            </a:r>
            <a:r>
              <a:rPr sz="1900" dirty="0">
                <a:latin typeface="CVS Health Sans"/>
                <a:cs typeface="CVS Health Sans"/>
              </a:rPr>
              <a:t>to</a:t>
            </a:r>
            <a:r>
              <a:rPr sz="1900" spc="-45" dirty="0">
                <a:latin typeface="CVS Health Sans"/>
                <a:cs typeface="CVS Health Sans"/>
              </a:rPr>
              <a:t> </a:t>
            </a:r>
            <a:r>
              <a:rPr sz="1900" spc="-20" dirty="0">
                <a:latin typeface="CVS Health Sans"/>
                <a:cs typeface="CVS Health Sans"/>
              </a:rPr>
              <a:t>talk </a:t>
            </a:r>
            <a:r>
              <a:rPr sz="1900" spc="-10" dirty="0">
                <a:latin typeface="CVS Health Sans"/>
                <a:cs typeface="CVS Health Sans"/>
              </a:rPr>
              <a:t>about.'</a:t>
            </a:r>
            <a:endParaRPr sz="1900">
              <a:latin typeface="CVS Health Sans"/>
              <a:cs typeface="CVS Health San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773995" y="2089721"/>
            <a:ext cx="2363470" cy="711200"/>
            <a:chOff x="3773995" y="2089721"/>
            <a:chExt cx="2363470" cy="711200"/>
          </a:xfrm>
        </p:grpSpPr>
        <p:sp>
          <p:nvSpPr>
            <p:cNvPr id="10" name="object 10"/>
            <p:cNvSpPr/>
            <p:nvPr/>
          </p:nvSpPr>
          <p:spPr>
            <a:xfrm>
              <a:off x="3775583" y="2091308"/>
              <a:ext cx="2360295" cy="708025"/>
            </a:xfrm>
            <a:custGeom>
              <a:avLst/>
              <a:gdLst/>
              <a:ahLst/>
              <a:cxnLst/>
              <a:rect l="l" t="t" r="r" b="b"/>
              <a:pathLst>
                <a:path w="2360295" h="708025">
                  <a:moveTo>
                    <a:pt x="2147824" y="0"/>
                  </a:moveTo>
                  <a:lnTo>
                    <a:pt x="0" y="0"/>
                  </a:lnTo>
                  <a:lnTo>
                    <a:pt x="212343" y="354075"/>
                  </a:lnTo>
                  <a:lnTo>
                    <a:pt x="0" y="708025"/>
                  </a:lnTo>
                  <a:lnTo>
                    <a:pt x="2147824" y="708025"/>
                  </a:lnTo>
                  <a:lnTo>
                    <a:pt x="2360294" y="354075"/>
                  </a:lnTo>
                  <a:lnTo>
                    <a:pt x="2147824" y="0"/>
                  </a:lnTo>
                  <a:close/>
                </a:path>
              </a:pathLst>
            </a:custGeom>
            <a:solidFill>
              <a:srgbClr val="B08B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75583" y="2091308"/>
              <a:ext cx="2360295" cy="708025"/>
            </a:xfrm>
            <a:custGeom>
              <a:avLst/>
              <a:gdLst/>
              <a:ahLst/>
              <a:cxnLst/>
              <a:rect l="l" t="t" r="r" b="b"/>
              <a:pathLst>
                <a:path w="2360295" h="708025">
                  <a:moveTo>
                    <a:pt x="0" y="0"/>
                  </a:moveTo>
                  <a:lnTo>
                    <a:pt x="2147824" y="0"/>
                  </a:lnTo>
                  <a:lnTo>
                    <a:pt x="2360294" y="354075"/>
                  </a:lnTo>
                  <a:lnTo>
                    <a:pt x="2147824" y="708025"/>
                  </a:lnTo>
                  <a:lnTo>
                    <a:pt x="0" y="708025"/>
                  </a:lnTo>
                  <a:lnTo>
                    <a:pt x="212343" y="35407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B0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079875" y="2192781"/>
            <a:ext cx="17506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CVS Health Sans"/>
                <a:cs typeface="CVS Health Sans"/>
              </a:rPr>
              <a:t>Instead</a:t>
            </a:r>
            <a:r>
              <a:rPr sz="2800" spc="-10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VS Health Sans"/>
                <a:cs typeface="CVS Health Sans"/>
              </a:rPr>
              <a:t>of:</a:t>
            </a:r>
            <a:endParaRPr sz="2800">
              <a:latin typeface="CVS Health Sans"/>
              <a:cs typeface="CVS Health San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75583" y="2799333"/>
            <a:ext cx="2148205" cy="2523490"/>
          </a:xfrm>
          <a:custGeom>
            <a:avLst/>
            <a:gdLst/>
            <a:ahLst/>
            <a:cxnLst/>
            <a:rect l="l" t="t" r="r" b="b"/>
            <a:pathLst>
              <a:path w="2148204" h="2523490">
                <a:moveTo>
                  <a:pt x="0" y="2523363"/>
                </a:moveTo>
                <a:lnTo>
                  <a:pt x="2147824" y="2523363"/>
                </a:lnTo>
                <a:lnTo>
                  <a:pt x="2147824" y="0"/>
                </a:lnTo>
                <a:lnTo>
                  <a:pt x="0" y="0"/>
                </a:lnTo>
                <a:lnTo>
                  <a:pt x="0" y="2523363"/>
                </a:lnTo>
                <a:close/>
              </a:path>
            </a:pathLst>
          </a:custGeom>
          <a:ln w="3175">
            <a:solidFill>
              <a:srgbClr val="E3DB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773995" y="2797746"/>
            <a:ext cx="2151380" cy="2526665"/>
          </a:xfrm>
          <a:prstGeom prst="rect">
            <a:avLst/>
          </a:prstGeom>
          <a:solidFill>
            <a:srgbClr val="E3DBE9">
              <a:alpha val="90194"/>
            </a:srgbClr>
          </a:solidFill>
        </p:spPr>
        <p:txBody>
          <a:bodyPr vert="horz" wrap="square" lIns="0" tIns="155575" rIns="0" bIns="0" rtlCol="0">
            <a:spAutoFit/>
          </a:bodyPr>
          <a:lstStyle/>
          <a:p>
            <a:pPr marL="171450" marR="876300">
              <a:lnSpc>
                <a:spcPct val="108000"/>
              </a:lnSpc>
              <a:spcBef>
                <a:spcPts val="1225"/>
              </a:spcBef>
            </a:pPr>
            <a:r>
              <a:rPr sz="1900" spc="-10" dirty="0">
                <a:latin typeface="CVS Health Sans"/>
                <a:cs typeface="CVS Health Sans"/>
              </a:rPr>
              <a:t>'Seeking </a:t>
            </a:r>
            <a:r>
              <a:rPr sz="1900" spc="-20" dirty="0">
                <a:latin typeface="CVS Health Sans"/>
                <a:cs typeface="CVS Health Sans"/>
              </a:rPr>
              <a:t>attention.'</a:t>
            </a:r>
            <a:endParaRPr sz="1900">
              <a:latin typeface="CVS Health Sans"/>
              <a:cs typeface="CVS Health Sans"/>
            </a:endParaRPr>
          </a:p>
          <a:p>
            <a:pPr marL="171450" marR="225425">
              <a:lnSpc>
                <a:spcPct val="107700"/>
              </a:lnSpc>
              <a:spcBef>
                <a:spcPts val="855"/>
              </a:spcBef>
            </a:pPr>
            <a:r>
              <a:rPr sz="1900" dirty="0">
                <a:latin typeface="CVS Health Sans"/>
                <a:cs typeface="CVS Health Sans"/>
              </a:rPr>
              <a:t>Try:</a:t>
            </a:r>
            <a:r>
              <a:rPr sz="1900" spc="-70" dirty="0">
                <a:latin typeface="CVS Health Sans"/>
                <a:cs typeface="CVS Health Sans"/>
              </a:rPr>
              <a:t> </a:t>
            </a:r>
            <a:r>
              <a:rPr sz="1900" dirty="0">
                <a:latin typeface="CVS Health Sans"/>
                <a:cs typeface="CVS Health Sans"/>
              </a:rPr>
              <a:t>'He</a:t>
            </a:r>
            <a:r>
              <a:rPr sz="1900" spc="-75" dirty="0">
                <a:latin typeface="CVS Health Sans"/>
                <a:cs typeface="CVS Health Sans"/>
              </a:rPr>
              <a:t> </a:t>
            </a:r>
            <a:r>
              <a:rPr sz="1900" spc="-25" dirty="0">
                <a:latin typeface="CVS Health Sans"/>
                <a:cs typeface="CVS Health Sans"/>
              </a:rPr>
              <a:t>is </a:t>
            </a:r>
            <a:r>
              <a:rPr sz="1900" spc="-20" dirty="0">
                <a:latin typeface="CVS Health Sans"/>
                <a:cs typeface="CVS Health Sans"/>
              </a:rPr>
              <a:t>communicating </a:t>
            </a:r>
            <a:r>
              <a:rPr sz="1900" dirty="0">
                <a:latin typeface="CVS Health Sans"/>
                <a:cs typeface="CVS Health Sans"/>
              </a:rPr>
              <a:t>needs</a:t>
            </a:r>
            <a:r>
              <a:rPr sz="1900" spc="-55" dirty="0">
                <a:latin typeface="CVS Health Sans"/>
                <a:cs typeface="CVS Health Sans"/>
              </a:rPr>
              <a:t> </a:t>
            </a:r>
            <a:r>
              <a:rPr sz="1900" spc="-25" dirty="0">
                <a:latin typeface="CVS Health Sans"/>
                <a:cs typeface="CVS Health Sans"/>
              </a:rPr>
              <a:t>in </a:t>
            </a:r>
            <a:r>
              <a:rPr sz="1900" dirty="0">
                <a:latin typeface="CVS Health Sans"/>
                <a:cs typeface="CVS Health Sans"/>
              </a:rPr>
              <a:t>learned</a:t>
            </a:r>
            <a:r>
              <a:rPr sz="1900" spc="-75" dirty="0">
                <a:latin typeface="CVS Health Sans"/>
                <a:cs typeface="CVS Health Sans"/>
              </a:rPr>
              <a:t> </a:t>
            </a:r>
            <a:r>
              <a:rPr sz="1900" spc="-10" dirty="0">
                <a:latin typeface="CVS Health Sans"/>
                <a:cs typeface="CVS Health Sans"/>
              </a:rPr>
              <a:t>ways.'</a:t>
            </a:r>
            <a:endParaRPr sz="1900">
              <a:latin typeface="CVS Health Sans"/>
              <a:cs typeface="CVS Health Sans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087681" y="2089721"/>
            <a:ext cx="2363470" cy="711200"/>
            <a:chOff x="6087681" y="2089721"/>
            <a:chExt cx="2363470" cy="711200"/>
          </a:xfrm>
        </p:grpSpPr>
        <p:sp>
          <p:nvSpPr>
            <p:cNvPr id="16" name="object 16"/>
            <p:cNvSpPr/>
            <p:nvPr/>
          </p:nvSpPr>
          <p:spPr>
            <a:xfrm>
              <a:off x="6089269" y="2091308"/>
              <a:ext cx="2360295" cy="708025"/>
            </a:xfrm>
            <a:custGeom>
              <a:avLst/>
              <a:gdLst/>
              <a:ahLst/>
              <a:cxnLst/>
              <a:rect l="l" t="t" r="r" b="b"/>
              <a:pathLst>
                <a:path w="2360295" h="708025">
                  <a:moveTo>
                    <a:pt x="2147824" y="0"/>
                  </a:moveTo>
                  <a:lnTo>
                    <a:pt x="0" y="0"/>
                  </a:lnTo>
                  <a:lnTo>
                    <a:pt x="212470" y="354075"/>
                  </a:lnTo>
                  <a:lnTo>
                    <a:pt x="0" y="708025"/>
                  </a:lnTo>
                  <a:lnTo>
                    <a:pt x="2147824" y="708025"/>
                  </a:lnTo>
                  <a:lnTo>
                    <a:pt x="2360295" y="354075"/>
                  </a:lnTo>
                  <a:lnTo>
                    <a:pt x="2147824" y="0"/>
                  </a:lnTo>
                  <a:close/>
                </a:path>
              </a:pathLst>
            </a:custGeom>
            <a:solidFill>
              <a:srgbClr val="B08B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89269" y="2091308"/>
              <a:ext cx="2360295" cy="708025"/>
            </a:xfrm>
            <a:custGeom>
              <a:avLst/>
              <a:gdLst/>
              <a:ahLst/>
              <a:cxnLst/>
              <a:rect l="l" t="t" r="r" b="b"/>
              <a:pathLst>
                <a:path w="2360295" h="708025">
                  <a:moveTo>
                    <a:pt x="0" y="0"/>
                  </a:moveTo>
                  <a:lnTo>
                    <a:pt x="2147824" y="0"/>
                  </a:lnTo>
                  <a:lnTo>
                    <a:pt x="2360295" y="354075"/>
                  </a:lnTo>
                  <a:lnTo>
                    <a:pt x="2147824" y="708025"/>
                  </a:lnTo>
                  <a:lnTo>
                    <a:pt x="0" y="708025"/>
                  </a:lnTo>
                  <a:lnTo>
                    <a:pt x="212470" y="35407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B0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393941" y="2192781"/>
            <a:ext cx="17506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CVS Health Sans"/>
                <a:cs typeface="CVS Health Sans"/>
              </a:rPr>
              <a:t>Instead</a:t>
            </a:r>
            <a:r>
              <a:rPr sz="2800" spc="-10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VS Health Sans"/>
                <a:cs typeface="CVS Health Sans"/>
              </a:rPr>
              <a:t>of:</a:t>
            </a:r>
            <a:endParaRPr sz="2800">
              <a:latin typeface="CVS Health Sans"/>
              <a:cs typeface="CVS Health San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89269" y="2799333"/>
            <a:ext cx="2148205" cy="2523490"/>
          </a:xfrm>
          <a:custGeom>
            <a:avLst/>
            <a:gdLst/>
            <a:ahLst/>
            <a:cxnLst/>
            <a:rect l="l" t="t" r="r" b="b"/>
            <a:pathLst>
              <a:path w="2148204" h="2523490">
                <a:moveTo>
                  <a:pt x="0" y="2523363"/>
                </a:moveTo>
                <a:lnTo>
                  <a:pt x="2147824" y="2523363"/>
                </a:lnTo>
                <a:lnTo>
                  <a:pt x="2147824" y="0"/>
                </a:lnTo>
                <a:lnTo>
                  <a:pt x="0" y="0"/>
                </a:lnTo>
                <a:lnTo>
                  <a:pt x="0" y="2523363"/>
                </a:lnTo>
                <a:close/>
              </a:path>
            </a:pathLst>
          </a:custGeom>
          <a:ln w="3175">
            <a:solidFill>
              <a:srgbClr val="E3DB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087681" y="2797746"/>
            <a:ext cx="2151380" cy="2526665"/>
          </a:xfrm>
          <a:prstGeom prst="rect">
            <a:avLst/>
          </a:prstGeom>
          <a:solidFill>
            <a:srgbClr val="E3DBE9">
              <a:alpha val="90194"/>
            </a:srgbClr>
          </a:solidFill>
        </p:spPr>
        <p:txBody>
          <a:bodyPr vert="horz" wrap="square" lIns="0" tIns="179070" rIns="0" bIns="0" rtlCol="0">
            <a:spAutoFit/>
          </a:bodyPr>
          <a:lstStyle/>
          <a:p>
            <a:pPr marL="171450">
              <a:lnSpc>
                <a:spcPct val="100000"/>
              </a:lnSpc>
              <a:spcBef>
                <a:spcPts val="1410"/>
              </a:spcBef>
            </a:pPr>
            <a:r>
              <a:rPr sz="1900" dirty="0">
                <a:latin typeface="CVS Health Sans"/>
                <a:cs typeface="CVS Health Sans"/>
              </a:rPr>
              <a:t>'Dirty</a:t>
            </a:r>
            <a:r>
              <a:rPr sz="1900" spc="-40" dirty="0">
                <a:latin typeface="CVS Health Sans"/>
                <a:cs typeface="CVS Health Sans"/>
              </a:rPr>
              <a:t> </a:t>
            </a:r>
            <a:r>
              <a:rPr sz="1900" spc="-10" dirty="0">
                <a:latin typeface="CVS Health Sans"/>
                <a:cs typeface="CVS Health Sans"/>
              </a:rPr>
              <a:t>screen.'</a:t>
            </a:r>
            <a:endParaRPr sz="1900">
              <a:latin typeface="CVS Health Sans"/>
              <a:cs typeface="CVS Health Sans"/>
            </a:endParaRPr>
          </a:p>
          <a:p>
            <a:pPr marL="171450" marR="475615">
              <a:lnSpc>
                <a:spcPct val="107500"/>
              </a:lnSpc>
              <a:spcBef>
                <a:spcPts val="875"/>
              </a:spcBef>
            </a:pPr>
            <a:r>
              <a:rPr sz="1900" dirty="0">
                <a:latin typeface="CVS Health Sans"/>
                <a:cs typeface="CVS Health Sans"/>
              </a:rPr>
              <a:t>Try:</a:t>
            </a:r>
            <a:r>
              <a:rPr sz="1900" spc="-105" dirty="0">
                <a:latin typeface="CVS Health Sans"/>
                <a:cs typeface="CVS Health Sans"/>
              </a:rPr>
              <a:t> </a:t>
            </a:r>
            <a:r>
              <a:rPr sz="1900" spc="-30" dirty="0">
                <a:latin typeface="CVS Health Sans"/>
                <a:cs typeface="CVS Health Sans"/>
              </a:rPr>
              <a:t>'Your</a:t>
            </a:r>
            <a:r>
              <a:rPr sz="1900" spc="-85" dirty="0">
                <a:latin typeface="CVS Health Sans"/>
                <a:cs typeface="CVS Health Sans"/>
              </a:rPr>
              <a:t> </a:t>
            </a:r>
            <a:r>
              <a:rPr sz="1900" spc="-20" dirty="0">
                <a:latin typeface="CVS Health Sans"/>
                <a:cs typeface="CVS Health Sans"/>
              </a:rPr>
              <a:t>test </a:t>
            </a:r>
            <a:r>
              <a:rPr sz="1900" dirty="0">
                <a:latin typeface="CVS Health Sans"/>
                <a:cs typeface="CVS Health Sans"/>
              </a:rPr>
              <a:t>shows</a:t>
            </a:r>
            <a:r>
              <a:rPr sz="1900" spc="-30" dirty="0">
                <a:latin typeface="CVS Health Sans"/>
                <a:cs typeface="CVS Health Sans"/>
              </a:rPr>
              <a:t> </a:t>
            </a:r>
            <a:r>
              <a:rPr sz="1900" spc="-25" dirty="0">
                <a:latin typeface="CVS Health Sans"/>
                <a:cs typeface="CVS Health Sans"/>
              </a:rPr>
              <a:t>the </a:t>
            </a:r>
            <a:r>
              <a:rPr sz="1900" dirty="0">
                <a:latin typeface="CVS Health Sans"/>
                <a:cs typeface="CVS Health Sans"/>
              </a:rPr>
              <a:t>presence</a:t>
            </a:r>
            <a:r>
              <a:rPr sz="1900" spc="-85" dirty="0">
                <a:latin typeface="CVS Health Sans"/>
                <a:cs typeface="CVS Health Sans"/>
              </a:rPr>
              <a:t> </a:t>
            </a:r>
            <a:r>
              <a:rPr sz="1900" spc="-25" dirty="0">
                <a:latin typeface="CVS Health Sans"/>
                <a:cs typeface="CVS Health Sans"/>
              </a:rPr>
              <a:t>of </a:t>
            </a:r>
            <a:r>
              <a:rPr sz="1900" spc="-10" dirty="0">
                <a:latin typeface="CVS Health Sans"/>
                <a:cs typeface="CVS Health Sans"/>
              </a:rPr>
              <a:t>substances.'</a:t>
            </a:r>
            <a:endParaRPr sz="1900">
              <a:latin typeface="CVS Health Sans"/>
              <a:cs typeface="CVS Health San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8401367" y="2089721"/>
            <a:ext cx="2363470" cy="711200"/>
            <a:chOff x="8401367" y="2089721"/>
            <a:chExt cx="2363470" cy="711200"/>
          </a:xfrm>
        </p:grpSpPr>
        <p:sp>
          <p:nvSpPr>
            <p:cNvPr id="22" name="object 22"/>
            <p:cNvSpPr/>
            <p:nvPr/>
          </p:nvSpPr>
          <p:spPr>
            <a:xfrm>
              <a:off x="8402955" y="2091308"/>
              <a:ext cx="2360295" cy="708025"/>
            </a:xfrm>
            <a:custGeom>
              <a:avLst/>
              <a:gdLst/>
              <a:ahLst/>
              <a:cxnLst/>
              <a:rect l="l" t="t" r="r" b="b"/>
              <a:pathLst>
                <a:path w="2360295" h="708025">
                  <a:moveTo>
                    <a:pt x="2147951" y="0"/>
                  </a:moveTo>
                  <a:lnTo>
                    <a:pt x="0" y="0"/>
                  </a:lnTo>
                  <a:lnTo>
                    <a:pt x="212471" y="354075"/>
                  </a:lnTo>
                  <a:lnTo>
                    <a:pt x="0" y="708025"/>
                  </a:lnTo>
                  <a:lnTo>
                    <a:pt x="2147951" y="708025"/>
                  </a:lnTo>
                  <a:lnTo>
                    <a:pt x="2360295" y="354075"/>
                  </a:lnTo>
                  <a:lnTo>
                    <a:pt x="2147951" y="0"/>
                  </a:lnTo>
                  <a:close/>
                </a:path>
              </a:pathLst>
            </a:custGeom>
            <a:solidFill>
              <a:srgbClr val="B08B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402955" y="2091308"/>
              <a:ext cx="2360295" cy="708025"/>
            </a:xfrm>
            <a:custGeom>
              <a:avLst/>
              <a:gdLst/>
              <a:ahLst/>
              <a:cxnLst/>
              <a:rect l="l" t="t" r="r" b="b"/>
              <a:pathLst>
                <a:path w="2360295" h="708025">
                  <a:moveTo>
                    <a:pt x="0" y="0"/>
                  </a:moveTo>
                  <a:lnTo>
                    <a:pt x="2147951" y="0"/>
                  </a:lnTo>
                  <a:lnTo>
                    <a:pt x="2360295" y="354075"/>
                  </a:lnTo>
                  <a:lnTo>
                    <a:pt x="2147951" y="708025"/>
                  </a:lnTo>
                  <a:lnTo>
                    <a:pt x="0" y="708025"/>
                  </a:lnTo>
                  <a:lnTo>
                    <a:pt x="212471" y="354075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B08BC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8707881" y="2192781"/>
            <a:ext cx="17506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CVS Health Sans"/>
                <a:cs typeface="CVS Health Sans"/>
              </a:rPr>
              <a:t>Instead</a:t>
            </a:r>
            <a:r>
              <a:rPr sz="2800" spc="-10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CVS Health Sans"/>
                <a:cs typeface="CVS Health Sans"/>
              </a:rPr>
              <a:t>of:</a:t>
            </a:r>
            <a:endParaRPr sz="2800">
              <a:latin typeface="CVS Health Sans"/>
              <a:cs typeface="CVS Health San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402955" y="2799333"/>
            <a:ext cx="2148205" cy="2523490"/>
          </a:xfrm>
          <a:custGeom>
            <a:avLst/>
            <a:gdLst/>
            <a:ahLst/>
            <a:cxnLst/>
            <a:rect l="l" t="t" r="r" b="b"/>
            <a:pathLst>
              <a:path w="2148204" h="2523490">
                <a:moveTo>
                  <a:pt x="0" y="2523363"/>
                </a:moveTo>
                <a:lnTo>
                  <a:pt x="2147824" y="2523363"/>
                </a:lnTo>
                <a:lnTo>
                  <a:pt x="2147824" y="0"/>
                </a:lnTo>
                <a:lnTo>
                  <a:pt x="0" y="0"/>
                </a:lnTo>
                <a:lnTo>
                  <a:pt x="0" y="2523363"/>
                </a:lnTo>
                <a:close/>
              </a:path>
            </a:pathLst>
          </a:custGeom>
          <a:ln w="3175">
            <a:solidFill>
              <a:srgbClr val="E3DB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8401367" y="2797746"/>
            <a:ext cx="2151380" cy="2526665"/>
          </a:xfrm>
          <a:prstGeom prst="rect">
            <a:avLst/>
          </a:prstGeom>
          <a:solidFill>
            <a:srgbClr val="E3DBE9">
              <a:alpha val="90194"/>
            </a:srgbClr>
          </a:solidFill>
        </p:spPr>
        <p:txBody>
          <a:bodyPr vert="horz" wrap="square" lIns="0" tIns="155575" rIns="0" bIns="0" rtlCol="0">
            <a:spAutoFit/>
          </a:bodyPr>
          <a:lstStyle/>
          <a:p>
            <a:pPr marL="172085" marR="513080">
              <a:lnSpc>
                <a:spcPct val="108000"/>
              </a:lnSpc>
              <a:spcBef>
                <a:spcPts val="1225"/>
              </a:spcBef>
            </a:pPr>
            <a:r>
              <a:rPr sz="1900" spc="-10" dirty="0">
                <a:latin typeface="CVS Health Sans"/>
                <a:cs typeface="CVS Health Sans"/>
              </a:rPr>
              <a:t>'We</a:t>
            </a:r>
            <a:r>
              <a:rPr sz="1900" spc="-60" dirty="0">
                <a:latin typeface="CVS Health Sans"/>
                <a:cs typeface="CVS Health Sans"/>
              </a:rPr>
              <a:t> </a:t>
            </a:r>
            <a:r>
              <a:rPr sz="1900" dirty="0">
                <a:latin typeface="CVS Health Sans"/>
                <a:cs typeface="CVS Health Sans"/>
              </a:rPr>
              <a:t>are</a:t>
            </a:r>
            <a:r>
              <a:rPr sz="1900" spc="-50" dirty="0">
                <a:latin typeface="CVS Health Sans"/>
                <a:cs typeface="CVS Health Sans"/>
              </a:rPr>
              <a:t> </a:t>
            </a:r>
            <a:r>
              <a:rPr sz="1900" spc="-20" dirty="0">
                <a:latin typeface="CVS Health Sans"/>
                <a:cs typeface="CVS Health Sans"/>
              </a:rPr>
              <a:t>done </a:t>
            </a:r>
            <a:r>
              <a:rPr sz="1900" dirty="0">
                <a:latin typeface="CVS Health Sans"/>
                <a:cs typeface="CVS Health Sans"/>
              </a:rPr>
              <a:t>with</a:t>
            </a:r>
            <a:r>
              <a:rPr sz="1900" spc="-40" dirty="0">
                <a:latin typeface="CVS Health Sans"/>
                <a:cs typeface="CVS Health Sans"/>
              </a:rPr>
              <a:t> </a:t>
            </a:r>
            <a:r>
              <a:rPr sz="1900" spc="-10" dirty="0">
                <a:latin typeface="CVS Health Sans"/>
                <a:cs typeface="CVS Health Sans"/>
              </a:rPr>
              <a:t>you.'</a:t>
            </a:r>
            <a:endParaRPr sz="1900">
              <a:latin typeface="CVS Health Sans"/>
              <a:cs typeface="CVS Health Sans"/>
            </a:endParaRPr>
          </a:p>
          <a:p>
            <a:pPr marL="172085" marR="207010">
              <a:lnSpc>
                <a:spcPct val="107700"/>
              </a:lnSpc>
              <a:spcBef>
                <a:spcPts val="855"/>
              </a:spcBef>
            </a:pPr>
            <a:r>
              <a:rPr sz="1900" dirty="0">
                <a:latin typeface="CVS Health Sans"/>
                <a:cs typeface="CVS Health Sans"/>
              </a:rPr>
              <a:t>Try:</a:t>
            </a:r>
            <a:r>
              <a:rPr sz="1900" spc="-95" dirty="0">
                <a:latin typeface="CVS Health Sans"/>
                <a:cs typeface="CVS Health Sans"/>
              </a:rPr>
              <a:t> </a:t>
            </a:r>
            <a:r>
              <a:rPr sz="1900" spc="-10" dirty="0">
                <a:latin typeface="CVS Health Sans"/>
                <a:cs typeface="CVS Health Sans"/>
              </a:rPr>
              <a:t>'We</a:t>
            </a:r>
            <a:r>
              <a:rPr sz="1900" spc="-100" dirty="0">
                <a:latin typeface="CVS Health Sans"/>
                <a:cs typeface="CVS Health Sans"/>
              </a:rPr>
              <a:t> </a:t>
            </a:r>
            <a:r>
              <a:rPr sz="1900" spc="-25" dirty="0">
                <a:latin typeface="CVS Health Sans"/>
                <a:cs typeface="CVS Health Sans"/>
              </a:rPr>
              <a:t>may </a:t>
            </a:r>
            <a:r>
              <a:rPr sz="1900" dirty="0">
                <a:latin typeface="CVS Health Sans"/>
                <a:cs typeface="CVS Health Sans"/>
              </a:rPr>
              <a:t>need</a:t>
            </a:r>
            <a:r>
              <a:rPr sz="1900" spc="-25" dirty="0">
                <a:latin typeface="CVS Health Sans"/>
                <a:cs typeface="CVS Health Sans"/>
              </a:rPr>
              <a:t> </a:t>
            </a:r>
            <a:r>
              <a:rPr sz="1900" dirty="0">
                <a:latin typeface="CVS Health Sans"/>
                <a:cs typeface="CVS Health Sans"/>
              </a:rPr>
              <a:t>a</a:t>
            </a:r>
            <a:r>
              <a:rPr sz="1900" spc="-40" dirty="0">
                <a:latin typeface="CVS Health Sans"/>
                <a:cs typeface="CVS Health Sans"/>
              </a:rPr>
              <a:t> </a:t>
            </a:r>
            <a:r>
              <a:rPr sz="1900" spc="-10" dirty="0">
                <a:latin typeface="CVS Health Sans"/>
                <a:cs typeface="CVS Health Sans"/>
              </a:rPr>
              <a:t>different </a:t>
            </a:r>
            <a:r>
              <a:rPr sz="1900" spc="-30" dirty="0">
                <a:latin typeface="CVS Health Sans"/>
                <a:cs typeface="CVS Health Sans"/>
              </a:rPr>
              <a:t>way</a:t>
            </a:r>
            <a:r>
              <a:rPr sz="1900" spc="-40" dirty="0">
                <a:latin typeface="CVS Health Sans"/>
                <a:cs typeface="CVS Health Sans"/>
              </a:rPr>
              <a:t> </a:t>
            </a:r>
            <a:r>
              <a:rPr sz="1900" dirty="0">
                <a:latin typeface="CVS Health Sans"/>
                <a:cs typeface="CVS Health Sans"/>
              </a:rPr>
              <a:t>to</a:t>
            </a:r>
            <a:r>
              <a:rPr sz="1900" spc="-50" dirty="0">
                <a:latin typeface="CVS Health Sans"/>
                <a:cs typeface="CVS Health Sans"/>
              </a:rPr>
              <a:t> </a:t>
            </a:r>
            <a:r>
              <a:rPr sz="1900" spc="-10" dirty="0">
                <a:latin typeface="CVS Health Sans"/>
                <a:cs typeface="CVS Health Sans"/>
              </a:rPr>
              <a:t>support you.'</a:t>
            </a:r>
            <a:endParaRPr sz="1900">
              <a:latin typeface="CVS Health Sans"/>
              <a:cs typeface="CVS Health Sans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35"/>
              </a:lnSpc>
              <a:tabLst>
                <a:tab pos="339725" algn="l"/>
              </a:tabLst>
            </a:pPr>
            <a:fld id="{81D60167-4931-47E6-BA6A-407CBD079E47}" type="slidenum">
              <a:rPr sz="1000" b="0" spc="-25" dirty="0">
                <a:latin typeface="CVS Health Sans Medium"/>
                <a:cs typeface="CVS Health Sans Medium"/>
              </a:rPr>
              <a:t>22</a:t>
            </a:fld>
            <a:r>
              <a:rPr sz="1000" b="0" dirty="0">
                <a:latin typeface="CVS Health Sans Medium"/>
                <a:cs typeface="CVS Health Sans Medium"/>
              </a:rPr>
              <a:t>	</a:t>
            </a:r>
            <a:r>
              <a:rPr sz="1200" baseline="3472" dirty="0"/>
              <a:t>©2026</a:t>
            </a:r>
            <a:r>
              <a:rPr sz="1200" spc="-15" baseline="3472" dirty="0"/>
              <a:t> </a:t>
            </a:r>
            <a:r>
              <a:rPr sz="1200" baseline="3472" dirty="0"/>
              <a:t>Aetna</a:t>
            </a:r>
            <a:r>
              <a:rPr sz="1200" spc="-7" baseline="3472" dirty="0"/>
              <a:t> </a:t>
            </a:r>
            <a:r>
              <a:rPr sz="1200" baseline="3472" dirty="0"/>
              <a:t>Inc.</a:t>
            </a:r>
            <a:r>
              <a:rPr sz="1200" spc="37" baseline="3472" dirty="0"/>
              <a:t> </a:t>
            </a:r>
            <a:r>
              <a:rPr sz="1200" spc="-15" baseline="3472" dirty="0"/>
              <a:t>Confidential </a:t>
            </a:r>
            <a:r>
              <a:rPr sz="1200" baseline="3472" dirty="0"/>
              <a:t>and</a:t>
            </a:r>
            <a:r>
              <a:rPr sz="1200" spc="7" baseline="3472" dirty="0"/>
              <a:t> </a:t>
            </a:r>
            <a:r>
              <a:rPr sz="1200" spc="-15" baseline="3472" dirty="0"/>
              <a:t>proprietary.</a:t>
            </a:r>
            <a:endParaRPr sz="1200" baseline="3472">
              <a:latin typeface="CVS Health Sans Medium"/>
              <a:cs typeface="CVS Health Sans Medium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Acknowledging</a:t>
            </a:r>
            <a:r>
              <a:rPr sz="3200" spc="-55" dirty="0"/>
              <a:t> </a:t>
            </a:r>
            <a:r>
              <a:rPr sz="3200" dirty="0"/>
              <a:t>Trauma </a:t>
            </a:r>
            <a:r>
              <a:rPr sz="3200" spc="-10" dirty="0"/>
              <a:t>(Examples)</a:t>
            </a:r>
            <a:endParaRPr sz="320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35"/>
              </a:lnSpc>
              <a:tabLst>
                <a:tab pos="339725" algn="l"/>
              </a:tabLst>
            </a:pPr>
            <a:fld id="{81D60167-4931-47E6-BA6A-407CBD079E47}" type="slidenum">
              <a:rPr sz="1000" b="0" spc="-25" dirty="0">
                <a:latin typeface="CVS Health Sans Medium"/>
                <a:cs typeface="CVS Health Sans Medium"/>
              </a:rPr>
              <a:t>23</a:t>
            </a:fld>
            <a:r>
              <a:rPr sz="1000" b="0" dirty="0">
                <a:latin typeface="CVS Health Sans Medium"/>
                <a:cs typeface="CVS Health Sans Medium"/>
              </a:rPr>
              <a:t>	</a:t>
            </a:r>
            <a:r>
              <a:rPr sz="1200" baseline="3472" dirty="0"/>
              <a:t>©2026</a:t>
            </a:r>
            <a:r>
              <a:rPr sz="1200" spc="-15" baseline="3472" dirty="0"/>
              <a:t> </a:t>
            </a:r>
            <a:r>
              <a:rPr sz="1200" baseline="3472" dirty="0"/>
              <a:t>Aetna</a:t>
            </a:r>
            <a:r>
              <a:rPr sz="1200" spc="-7" baseline="3472" dirty="0"/>
              <a:t> </a:t>
            </a:r>
            <a:r>
              <a:rPr sz="1200" baseline="3472" dirty="0"/>
              <a:t>Inc.</a:t>
            </a:r>
            <a:r>
              <a:rPr sz="1200" spc="37" baseline="3472" dirty="0"/>
              <a:t> </a:t>
            </a:r>
            <a:r>
              <a:rPr sz="1200" spc="-15" baseline="3472" dirty="0"/>
              <a:t>Confidential </a:t>
            </a:r>
            <a:r>
              <a:rPr sz="1200" baseline="3472" dirty="0"/>
              <a:t>and</a:t>
            </a:r>
            <a:r>
              <a:rPr sz="1200" spc="7" baseline="3472" dirty="0"/>
              <a:t> </a:t>
            </a:r>
            <a:r>
              <a:rPr sz="1200" spc="-15" baseline="3472" dirty="0"/>
              <a:t>proprietary.</a:t>
            </a:r>
            <a:endParaRPr sz="1200" baseline="3472">
              <a:latin typeface="CVS Health Sans Medium"/>
              <a:cs typeface="CVS Health Sans 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9054" y="2280792"/>
            <a:ext cx="4949190" cy="2969260"/>
          </a:xfrm>
          <a:prstGeom prst="rect">
            <a:avLst/>
          </a:prstGeom>
          <a:solidFill>
            <a:srgbClr val="7C3E9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50"/>
              </a:spcBef>
            </a:pPr>
            <a:endParaRPr sz="2400">
              <a:latin typeface="Times New Roman"/>
              <a:cs typeface="Times New Roman"/>
            </a:endParaRPr>
          </a:p>
          <a:p>
            <a:pPr marL="214629" marR="205104" indent="-4445" algn="ctr">
              <a:lnSpc>
                <a:spcPct val="96900"/>
              </a:lnSpc>
            </a:pPr>
            <a:r>
              <a:rPr sz="2400" dirty="0">
                <a:solidFill>
                  <a:srgbClr val="FFFFFF"/>
                </a:solidFill>
                <a:latin typeface="CVS Health Sans"/>
                <a:cs typeface="CVS Health Sans"/>
              </a:rPr>
              <a:t>'Something</a:t>
            </a:r>
            <a:r>
              <a:rPr sz="2400" spc="-1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2400" dirty="0">
                <a:solidFill>
                  <a:srgbClr val="FFFFFF"/>
                </a:solidFill>
                <a:latin typeface="CVS Health Sans"/>
                <a:cs typeface="CVS Health Sans"/>
              </a:rPr>
              <a:t>bad</a:t>
            </a:r>
            <a:r>
              <a:rPr sz="2400" spc="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2400" dirty="0">
                <a:solidFill>
                  <a:srgbClr val="FFFFFF"/>
                </a:solidFill>
                <a:latin typeface="CVS Health Sans"/>
                <a:cs typeface="CVS Health Sans"/>
              </a:rPr>
              <a:t>happened.</a:t>
            </a:r>
            <a:r>
              <a:rPr sz="2400" spc="-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VS Health Sans"/>
                <a:cs typeface="CVS Health Sans"/>
              </a:rPr>
              <a:t>It's </a:t>
            </a:r>
            <a:r>
              <a:rPr sz="2400" dirty="0">
                <a:solidFill>
                  <a:srgbClr val="FFFFFF"/>
                </a:solidFill>
                <a:latin typeface="CVS Health Sans"/>
                <a:cs typeface="CVS Health Sans"/>
              </a:rPr>
              <a:t>not</a:t>
            </a:r>
            <a:r>
              <a:rPr sz="2400" spc="-3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2400" dirty="0">
                <a:solidFill>
                  <a:srgbClr val="FFFFFF"/>
                </a:solidFill>
                <a:latin typeface="CVS Health Sans"/>
                <a:cs typeface="CVS Health Sans"/>
              </a:rPr>
              <a:t>your</a:t>
            </a:r>
            <a:r>
              <a:rPr sz="2400" spc="-4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2400" dirty="0">
                <a:solidFill>
                  <a:srgbClr val="FFFFFF"/>
                </a:solidFill>
                <a:latin typeface="CVS Health Sans"/>
                <a:cs typeface="CVS Health Sans"/>
              </a:rPr>
              <a:t>fault.</a:t>
            </a:r>
            <a:r>
              <a:rPr sz="2400" spc="-3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2400" spc="-65" dirty="0">
                <a:solidFill>
                  <a:srgbClr val="FFFFFF"/>
                </a:solidFill>
                <a:latin typeface="CVS Health Sans"/>
                <a:cs typeface="CVS Health Sans"/>
              </a:rPr>
              <a:t>You</a:t>
            </a:r>
            <a:r>
              <a:rPr sz="2400" spc="-3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2400" dirty="0">
                <a:solidFill>
                  <a:srgbClr val="FFFFFF"/>
                </a:solidFill>
                <a:latin typeface="CVS Health Sans"/>
                <a:cs typeface="CVS Health Sans"/>
              </a:rPr>
              <a:t>deserve</a:t>
            </a:r>
            <a:r>
              <a:rPr sz="2400" spc="-3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2400" dirty="0">
                <a:solidFill>
                  <a:srgbClr val="FFFFFF"/>
                </a:solidFill>
                <a:latin typeface="CVS Health Sans"/>
                <a:cs typeface="CVS Health Sans"/>
              </a:rPr>
              <a:t>to</a:t>
            </a:r>
            <a:r>
              <a:rPr sz="2400" spc="-4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VS Health Sans"/>
                <a:cs typeface="CVS Health Sans"/>
              </a:rPr>
              <a:t>be </a:t>
            </a:r>
            <a:r>
              <a:rPr sz="2400" spc="-10" dirty="0">
                <a:solidFill>
                  <a:srgbClr val="FFFFFF"/>
                </a:solidFill>
                <a:latin typeface="CVS Health Sans"/>
                <a:cs typeface="CVS Health Sans"/>
              </a:rPr>
              <a:t>safe.'</a:t>
            </a:r>
            <a:endParaRPr sz="2400">
              <a:latin typeface="CVS Health Sans"/>
              <a:cs typeface="CVS Health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02782" y="2280792"/>
            <a:ext cx="4949190" cy="2969260"/>
          </a:xfrm>
          <a:prstGeom prst="rect">
            <a:avLst/>
          </a:prstGeom>
          <a:solidFill>
            <a:srgbClr val="7C3E97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850"/>
              </a:spcBef>
            </a:pPr>
            <a:endParaRPr sz="2400">
              <a:latin typeface="Times New Roman"/>
              <a:cs typeface="Times New Roman"/>
            </a:endParaRPr>
          </a:p>
          <a:p>
            <a:pPr marL="173990" marR="167640" algn="ctr">
              <a:lnSpc>
                <a:spcPct val="96900"/>
              </a:lnSpc>
            </a:pPr>
            <a:r>
              <a:rPr sz="2400" dirty="0">
                <a:solidFill>
                  <a:srgbClr val="FFFFFF"/>
                </a:solidFill>
                <a:latin typeface="CVS Health Sans"/>
                <a:cs typeface="CVS Health Sans"/>
              </a:rPr>
              <a:t>'I</a:t>
            </a:r>
            <a:r>
              <a:rPr sz="2400" spc="-2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2400" dirty="0">
                <a:solidFill>
                  <a:srgbClr val="FFFFFF"/>
                </a:solidFill>
                <a:latin typeface="CVS Health Sans"/>
                <a:cs typeface="CVS Health Sans"/>
              </a:rPr>
              <a:t>can</a:t>
            </a:r>
            <a:r>
              <a:rPr sz="2400" spc="-2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2400" dirty="0">
                <a:solidFill>
                  <a:srgbClr val="FFFFFF"/>
                </a:solidFill>
                <a:latin typeface="CVS Health Sans"/>
                <a:cs typeface="CVS Health Sans"/>
              </a:rPr>
              <a:t>connect</a:t>
            </a:r>
            <a:r>
              <a:rPr sz="2400" spc="-2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2400" dirty="0">
                <a:solidFill>
                  <a:srgbClr val="FFFFFF"/>
                </a:solidFill>
                <a:latin typeface="CVS Health Sans"/>
                <a:cs typeface="CVS Health Sans"/>
              </a:rPr>
              <a:t>you</a:t>
            </a:r>
            <a:r>
              <a:rPr sz="2400" spc="-1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2400" dirty="0">
                <a:solidFill>
                  <a:srgbClr val="FFFFFF"/>
                </a:solidFill>
                <a:latin typeface="CVS Health Sans"/>
                <a:cs typeface="CVS Health Sans"/>
              </a:rPr>
              <a:t>with</a:t>
            </a:r>
            <a:r>
              <a:rPr sz="2400" spc="-2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VS Health Sans"/>
                <a:cs typeface="CVS Health Sans"/>
              </a:rPr>
              <a:t>someone </a:t>
            </a:r>
            <a:r>
              <a:rPr sz="2400" dirty="0">
                <a:solidFill>
                  <a:srgbClr val="FFFFFF"/>
                </a:solidFill>
                <a:latin typeface="CVS Health Sans"/>
                <a:cs typeface="CVS Health Sans"/>
              </a:rPr>
              <a:t>who</a:t>
            </a:r>
            <a:r>
              <a:rPr sz="2400" spc="-4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2400" dirty="0">
                <a:solidFill>
                  <a:srgbClr val="FFFFFF"/>
                </a:solidFill>
                <a:latin typeface="CVS Health Sans"/>
                <a:cs typeface="CVS Health Sans"/>
              </a:rPr>
              <a:t>can</a:t>
            </a:r>
            <a:r>
              <a:rPr sz="2400" spc="-5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2400" dirty="0">
                <a:solidFill>
                  <a:srgbClr val="FFFFFF"/>
                </a:solidFill>
                <a:latin typeface="CVS Health Sans"/>
                <a:cs typeface="CVS Health Sans"/>
              </a:rPr>
              <a:t>help—would</a:t>
            </a:r>
            <a:r>
              <a:rPr sz="2400" spc="-4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2400" dirty="0">
                <a:solidFill>
                  <a:srgbClr val="FFFFFF"/>
                </a:solidFill>
                <a:latin typeface="CVS Health Sans"/>
                <a:cs typeface="CVS Health Sans"/>
              </a:rPr>
              <a:t>that</a:t>
            </a:r>
            <a:r>
              <a:rPr sz="2400" spc="-3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VS Health Sans"/>
                <a:cs typeface="CVS Health Sans"/>
              </a:rPr>
              <a:t>be </a:t>
            </a:r>
            <a:r>
              <a:rPr sz="2400" spc="-10" dirty="0">
                <a:solidFill>
                  <a:srgbClr val="FFFFFF"/>
                </a:solidFill>
                <a:latin typeface="CVS Health Sans"/>
                <a:cs typeface="CVS Health Sans"/>
              </a:rPr>
              <a:t>useful?'</a:t>
            </a:r>
            <a:endParaRPr sz="2400">
              <a:latin typeface="CVS Health Sans"/>
              <a:cs typeface="CVS Health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1194308" y="671830"/>
            <a:ext cx="89890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Trauma,</a:t>
            </a:r>
            <a:r>
              <a:rPr sz="3200" spc="-35" dirty="0"/>
              <a:t> </a:t>
            </a:r>
            <a:r>
              <a:rPr sz="3200" dirty="0"/>
              <a:t>Memory</a:t>
            </a:r>
            <a:r>
              <a:rPr sz="3200" spc="-30" dirty="0"/>
              <a:t> </a:t>
            </a:r>
            <a:r>
              <a:rPr sz="3200" dirty="0"/>
              <a:t>Recall</a:t>
            </a:r>
            <a:r>
              <a:rPr sz="3200" spc="-20" dirty="0"/>
              <a:t> </a:t>
            </a:r>
            <a:r>
              <a:rPr sz="3200" dirty="0"/>
              <a:t>&amp;</a:t>
            </a:r>
            <a:r>
              <a:rPr sz="3200" spc="-15" dirty="0"/>
              <a:t> </a:t>
            </a:r>
            <a:r>
              <a:rPr sz="3200" dirty="0"/>
              <a:t>Witness</a:t>
            </a:r>
            <a:r>
              <a:rPr sz="3200" spc="-30" dirty="0"/>
              <a:t> </a:t>
            </a:r>
            <a:r>
              <a:rPr sz="3200" spc="-10" dirty="0"/>
              <a:t>Testimony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1877822" y="2196464"/>
            <a:ext cx="1852930" cy="1852930"/>
            <a:chOff x="1877822" y="2196464"/>
            <a:chExt cx="1852930" cy="1852930"/>
          </a:xfrm>
        </p:grpSpPr>
        <p:sp>
          <p:nvSpPr>
            <p:cNvPr id="4" name="object 4"/>
            <p:cNvSpPr/>
            <p:nvPr/>
          </p:nvSpPr>
          <p:spPr>
            <a:xfrm>
              <a:off x="1877822" y="2196464"/>
              <a:ext cx="1852930" cy="1852930"/>
            </a:xfrm>
            <a:custGeom>
              <a:avLst/>
              <a:gdLst/>
              <a:ahLst/>
              <a:cxnLst/>
              <a:rect l="l" t="t" r="r" b="b"/>
              <a:pathLst>
                <a:path w="1852929" h="1852929">
                  <a:moveTo>
                    <a:pt x="926464" y="0"/>
                  </a:moveTo>
                  <a:lnTo>
                    <a:pt x="878788" y="1205"/>
                  </a:lnTo>
                  <a:lnTo>
                    <a:pt x="831737" y="4783"/>
                  </a:lnTo>
                  <a:lnTo>
                    <a:pt x="785371" y="10674"/>
                  </a:lnTo>
                  <a:lnTo>
                    <a:pt x="739746" y="18821"/>
                  </a:lnTo>
                  <a:lnTo>
                    <a:pt x="694923" y="29166"/>
                  </a:lnTo>
                  <a:lnTo>
                    <a:pt x="650958" y="41650"/>
                  </a:lnTo>
                  <a:lnTo>
                    <a:pt x="607911" y="56215"/>
                  </a:lnTo>
                  <a:lnTo>
                    <a:pt x="565838" y="72802"/>
                  </a:lnTo>
                  <a:lnTo>
                    <a:pt x="524799" y="91354"/>
                  </a:lnTo>
                  <a:lnTo>
                    <a:pt x="484852" y="111813"/>
                  </a:lnTo>
                  <a:lnTo>
                    <a:pt x="446054" y="134119"/>
                  </a:lnTo>
                  <a:lnTo>
                    <a:pt x="408464" y="158216"/>
                  </a:lnTo>
                  <a:lnTo>
                    <a:pt x="372141" y="184044"/>
                  </a:lnTo>
                  <a:lnTo>
                    <a:pt x="337142" y="211545"/>
                  </a:lnTo>
                  <a:lnTo>
                    <a:pt x="303526" y="240662"/>
                  </a:lnTo>
                  <a:lnTo>
                    <a:pt x="271351" y="271335"/>
                  </a:lnTo>
                  <a:lnTo>
                    <a:pt x="240675" y="303507"/>
                  </a:lnTo>
                  <a:lnTo>
                    <a:pt x="211556" y="337120"/>
                  </a:lnTo>
                  <a:lnTo>
                    <a:pt x="184052" y="372115"/>
                  </a:lnTo>
                  <a:lnTo>
                    <a:pt x="158222" y="408433"/>
                  </a:lnTo>
                  <a:lnTo>
                    <a:pt x="134125" y="446018"/>
                  </a:lnTo>
                  <a:lnTo>
                    <a:pt x="111817" y="484810"/>
                  </a:lnTo>
                  <a:lnTo>
                    <a:pt x="91357" y="524752"/>
                  </a:lnTo>
                  <a:lnTo>
                    <a:pt x="72804" y="565785"/>
                  </a:lnTo>
                  <a:lnTo>
                    <a:pt x="56216" y="607850"/>
                  </a:lnTo>
                  <a:lnTo>
                    <a:pt x="41651" y="650890"/>
                  </a:lnTo>
                  <a:lnTo>
                    <a:pt x="29166" y="694847"/>
                  </a:lnTo>
                  <a:lnTo>
                    <a:pt x="18822" y="739661"/>
                  </a:lnTo>
                  <a:lnTo>
                    <a:pt x="10674" y="785276"/>
                  </a:lnTo>
                  <a:lnTo>
                    <a:pt x="4783" y="831632"/>
                  </a:lnTo>
                  <a:lnTo>
                    <a:pt x="1205" y="878672"/>
                  </a:lnTo>
                  <a:lnTo>
                    <a:pt x="0" y="926338"/>
                  </a:lnTo>
                  <a:lnTo>
                    <a:pt x="1205" y="974014"/>
                  </a:lnTo>
                  <a:lnTo>
                    <a:pt x="4783" y="1021065"/>
                  </a:lnTo>
                  <a:lnTo>
                    <a:pt x="10674" y="1067431"/>
                  </a:lnTo>
                  <a:lnTo>
                    <a:pt x="18822" y="1113056"/>
                  </a:lnTo>
                  <a:lnTo>
                    <a:pt x="29166" y="1157879"/>
                  </a:lnTo>
                  <a:lnTo>
                    <a:pt x="41651" y="1201844"/>
                  </a:lnTo>
                  <a:lnTo>
                    <a:pt x="56216" y="1244891"/>
                  </a:lnTo>
                  <a:lnTo>
                    <a:pt x="72804" y="1286964"/>
                  </a:lnTo>
                  <a:lnTo>
                    <a:pt x="91357" y="1328003"/>
                  </a:lnTo>
                  <a:lnTo>
                    <a:pt x="111817" y="1367950"/>
                  </a:lnTo>
                  <a:lnTo>
                    <a:pt x="134125" y="1406748"/>
                  </a:lnTo>
                  <a:lnTo>
                    <a:pt x="158222" y="1444338"/>
                  </a:lnTo>
                  <a:lnTo>
                    <a:pt x="184052" y="1480661"/>
                  </a:lnTo>
                  <a:lnTo>
                    <a:pt x="211556" y="1515660"/>
                  </a:lnTo>
                  <a:lnTo>
                    <a:pt x="240675" y="1549276"/>
                  </a:lnTo>
                  <a:lnTo>
                    <a:pt x="271351" y="1581451"/>
                  </a:lnTo>
                  <a:lnTo>
                    <a:pt x="303526" y="1612127"/>
                  </a:lnTo>
                  <a:lnTo>
                    <a:pt x="337142" y="1641246"/>
                  </a:lnTo>
                  <a:lnTo>
                    <a:pt x="372141" y="1668750"/>
                  </a:lnTo>
                  <a:lnTo>
                    <a:pt x="408464" y="1694580"/>
                  </a:lnTo>
                  <a:lnTo>
                    <a:pt x="446054" y="1718677"/>
                  </a:lnTo>
                  <a:lnTo>
                    <a:pt x="484852" y="1740985"/>
                  </a:lnTo>
                  <a:lnTo>
                    <a:pt x="524799" y="1761445"/>
                  </a:lnTo>
                  <a:lnTo>
                    <a:pt x="565838" y="1779998"/>
                  </a:lnTo>
                  <a:lnTo>
                    <a:pt x="607911" y="1796586"/>
                  </a:lnTo>
                  <a:lnTo>
                    <a:pt x="650958" y="1811151"/>
                  </a:lnTo>
                  <a:lnTo>
                    <a:pt x="694923" y="1823636"/>
                  </a:lnTo>
                  <a:lnTo>
                    <a:pt x="739746" y="1833980"/>
                  </a:lnTo>
                  <a:lnTo>
                    <a:pt x="785371" y="1842128"/>
                  </a:lnTo>
                  <a:lnTo>
                    <a:pt x="831737" y="1848019"/>
                  </a:lnTo>
                  <a:lnTo>
                    <a:pt x="878788" y="1851597"/>
                  </a:lnTo>
                  <a:lnTo>
                    <a:pt x="926464" y="1852803"/>
                  </a:lnTo>
                  <a:lnTo>
                    <a:pt x="974141" y="1851597"/>
                  </a:lnTo>
                  <a:lnTo>
                    <a:pt x="1021192" y="1848019"/>
                  </a:lnTo>
                  <a:lnTo>
                    <a:pt x="1067558" y="1842128"/>
                  </a:lnTo>
                  <a:lnTo>
                    <a:pt x="1113183" y="1833980"/>
                  </a:lnTo>
                  <a:lnTo>
                    <a:pt x="1158006" y="1823636"/>
                  </a:lnTo>
                  <a:lnTo>
                    <a:pt x="1201971" y="1811151"/>
                  </a:lnTo>
                  <a:lnTo>
                    <a:pt x="1245018" y="1796586"/>
                  </a:lnTo>
                  <a:lnTo>
                    <a:pt x="1287091" y="1779998"/>
                  </a:lnTo>
                  <a:lnTo>
                    <a:pt x="1328130" y="1761445"/>
                  </a:lnTo>
                  <a:lnTo>
                    <a:pt x="1368077" y="1740985"/>
                  </a:lnTo>
                  <a:lnTo>
                    <a:pt x="1406875" y="1718677"/>
                  </a:lnTo>
                  <a:lnTo>
                    <a:pt x="1444465" y="1694580"/>
                  </a:lnTo>
                  <a:lnTo>
                    <a:pt x="1480788" y="1668750"/>
                  </a:lnTo>
                  <a:lnTo>
                    <a:pt x="1515787" y="1641246"/>
                  </a:lnTo>
                  <a:lnTo>
                    <a:pt x="1549403" y="1612127"/>
                  </a:lnTo>
                  <a:lnTo>
                    <a:pt x="1581578" y="1581451"/>
                  </a:lnTo>
                  <a:lnTo>
                    <a:pt x="1612254" y="1549276"/>
                  </a:lnTo>
                  <a:lnTo>
                    <a:pt x="1641373" y="1515660"/>
                  </a:lnTo>
                  <a:lnTo>
                    <a:pt x="1668877" y="1480661"/>
                  </a:lnTo>
                  <a:lnTo>
                    <a:pt x="1694707" y="1444338"/>
                  </a:lnTo>
                  <a:lnTo>
                    <a:pt x="1718804" y="1406748"/>
                  </a:lnTo>
                  <a:lnTo>
                    <a:pt x="1741112" y="1367950"/>
                  </a:lnTo>
                  <a:lnTo>
                    <a:pt x="1761572" y="1328003"/>
                  </a:lnTo>
                  <a:lnTo>
                    <a:pt x="1780125" y="1286964"/>
                  </a:lnTo>
                  <a:lnTo>
                    <a:pt x="1796713" y="1244891"/>
                  </a:lnTo>
                  <a:lnTo>
                    <a:pt x="1811278" y="1201844"/>
                  </a:lnTo>
                  <a:lnTo>
                    <a:pt x="1823763" y="1157879"/>
                  </a:lnTo>
                  <a:lnTo>
                    <a:pt x="1834107" y="1113056"/>
                  </a:lnTo>
                  <a:lnTo>
                    <a:pt x="1842255" y="1067431"/>
                  </a:lnTo>
                  <a:lnTo>
                    <a:pt x="1848146" y="1021065"/>
                  </a:lnTo>
                  <a:lnTo>
                    <a:pt x="1851724" y="974014"/>
                  </a:lnTo>
                  <a:lnTo>
                    <a:pt x="1852929" y="926338"/>
                  </a:lnTo>
                  <a:lnTo>
                    <a:pt x="1851724" y="878672"/>
                  </a:lnTo>
                  <a:lnTo>
                    <a:pt x="1848146" y="831632"/>
                  </a:lnTo>
                  <a:lnTo>
                    <a:pt x="1842255" y="785276"/>
                  </a:lnTo>
                  <a:lnTo>
                    <a:pt x="1834107" y="739661"/>
                  </a:lnTo>
                  <a:lnTo>
                    <a:pt x="1823763" y="694847"/>
                  </a:lnTo>
                  <a:lnTo>
                    <a:pt x="1811278" y="650890"/>
                  </a:lnTo>
                  <a:lnTo>
                    <a:pt x="1796713" y="607850"/>
                  </a:lnTo>
                  <a:lnTo>
                    <a:pt x="1780125" y="565785"/>
                  </a:lnTo>
                  <a:lnTo>
                    <a:pt x="1761572" y="524752"/>
                  </a:lnTo>
                  <a:lnTo>
                    <a:pt x="1741112" y="484810"/>
                  </a:lnTo>
                  <a:lnTo>
                    <a:pt x="1718804" y="446018"/>
                  </a:lnTo>
                  <a:lnTo>
                    <a:pt x="1694707" y="408433"/>
                  </a:lnTo>
                  <a:lnTo>
                    <a:pt x="1668877" y="372115"/>
                  </a:lnTo>
                  <a:lnTo>
                    <a:pt x="1641373" y="337120"/>
                  </a:lnTo>
                  <a:lnTo>
                    <a:pt x="1612254" y="303507"/>
                  </a:lnTo>
                  <a:lnTo>
                    <a:pt x="1581578" y="271335"/>
                  </a:lnTo>
                  <a:lnTo>
                    <a:pt x="1549403" y="240662"/>
                  </a:lnTo>
                  <a:lnTo>
                    <a:pt x="1515787" y="211545"/>
                  </a:lnTo>
                  <a:lnTo>
                    <a:pt x="1480788" y="184044"/>
                  </a:lnTo>
                  <a:lnTo>
                    <a:pt x="1444465" y="158216"/>
                  </a:lnTo>
                  <a:lnTo>
                    <a:pt x="1406875" y="134119"/>
                  </a:lnTo>
                  <a:lnTo>
                    <a:pt x="1368077" y="111813"/>
                  </a:lnTo>
                  <a:lnTo>
                    <a:pt x="1328130" y="91354"/>
                  </a:lnTo>
                  <a:lnTo>
                    <a:pt x="1287091" y="72802"/>
                  </a:lnTo>
                  <a:lnTo>
                    <a:pt x="1245018" y="56215"/>
                  </a:lnTo>
                  <a:lnTo>
                    <a:pt x="1201971" y="41650"/>
                  </a:lnTo>
                  <a:lnTo>
                    <a:pt x="1158006" y="29166"/>
                  </a:lnTo>
                  <a:lnTo>
                    <a:pt x="1113183" y="18821"/>
                  </a:lnTo>
                  <a:lnTo>
                    <a:pt x="1067558" y="10674"/>
                  </a:lnTo>
                  <a:lnTo>
                    <a:pt x="1021192" y="4783"/>
                  </a:lnTo>
                  <a:lnTo>
                    <a:pt x="974141" y="1205"/>
                  </a:lnTo>
                  <a:lnTo>
                    <a:pt x="926464" y="0"/>
                  </a:lnTo>
                  <a:close/>
                </a:path>
              </a:pathLst>
            </a:custGeom>
            <a:solidFill>
              <a:srgbClr val="7C3E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12363" y="3010239"/>
              <a:ext cx="121530" cy="12128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400439" y="2729305"/>
              <a:ext cx="811530" cy="791845"/>
            </a:xfrm>
            <a:custGeom>
              <a:avLst/>
              <a:gdLst/>
              <a:ahLst/>
              <a:cxnLst/>
              <a:rect l="l" t="t" r="r" b="b"/>
              <a:pathLst>
                <a:path w="811530" h="791845">
                  <a:moveTo>
                    <a:pt x="554215" y="164287"/>
                  </a:moveTo>
                  <a:lnTo>
                    <a:pt x="518388" y="149999"/>
                  </a:lnTo>
                  <a:lnTo>
                    <a:pt x="481368" y="139560"/>
                  </a:lnTo>
                  <a:lnTo>
                    <a:pt x="443458" y="133007"/>
                  </a:lnTo>
                  <a:lnTo>
                    <a:pt x="404977" y="130429"/>
                  </a:lnTo>
                  <a:lnTo>
                    <a:pt x="351485" y="134912"/>
                  </a:lnTo>
                  <a:lnTo>
                    <a:pt x="300024" y="147370"/>
                  </a:lnTo>
                  <a:lnTo>
                    <a:pt x="250990" y="166319"/>
                  </a:lnTo>
                  <a:lnTo>
                    <a:pt x="204800" y="190284"/>
                  </a:lnTo>
                  <a:lnTo>
                    <a:pt x="161874" y="217779"/>
                  </a:lnTo>
                  <a:lnTo>
                    <a:pt x="122643" y="247345"/>
                  </a:lnTo>
                  <a:lnTo>
                    <a:pt x="87503" y="277495"/>
                  </a:lnTo>
                  <a:lnTo>
                    <a:pt x="56870" y="306743"/>
                  </a:lnTo>
                  <a:lnTo>
                    <a:pt x="10833" y="356654"/>
                  </a:lnTo>
                  <a:lnTo>
                    <a:pt x="0" y="387388"/>
                  </a:lnTo>
                  <a:lnTo>
                    <a:pt x="3302" y="403377"/>
                  </a:lnTo>
                  <a:lnTo>
                    <a:pt x="49276" y="453504"/>
                  </a:lnTo>
                  <a:lnTo>
                    <a:pt x="88392" y="486956"/>
                  </a:lnTo>
                  <a:lnTo>
                    <a:pt x="129603" y="517804"/>
                  </a:lnTo>
                  <a:lnTo>
                    <a:pt x="172758" y="545947"/>
                  </a:lnTo>
                  <a:lnTo>
                    <a:pt x="220827" y="497852"/>
                  </a:lnTo>
                  <a:lnTo>
                    <a:pt x="180657" y="473367"/>
                  </a:lnTo>
                  <a:lnTo>
                    <a:pt x="142252" y="446278"/>
                  </a:lnTo>
                  <a:lnTo>
                    <a:pt x="105752" y="416687"/>
                  </a:lnTo>
                  <a:lnTo>
                    <a:pt x="71259" y="384695"/>
                  </a:lnTo>
                  <a:lnTo>
                    <a:pt x="108369" y="346303"/>
                  </a:lnTo>
                  <a:lnTo>
                    <a:pt x="147904" y="310426"/>
                  </a:lnTo>
                  <a:lnTo>
                    <a:pt x="199732" y="270725"/>
                  </a:lnTo>
                  <a:lnTo>
                    <a:pt x="255638" y="237020"/>
                  </a:lnTo>
                  <a:lnTo>
                    <a:pt x="229031" y="273443"/>
                  </a:lnTo>
                  <a:lnTo>
                    <a:pt x="211531" y="313842"/>
                  </a:lnTo>
                  <a:lnTo>
                    <a:pt x="203238" y="356628"/>
                  </a:lnTo>
                  <a:lnTo>
                    <a:pt x="204304" y="400202"/>
                  </a:lnTo>
                  <a:lnTo>
                    <a:pt x="214871" y="442950"/>
                  </a:lnTo>
                  <a:lnTo>
                    <a:pt x="235051" y="483285"/>
                  </a:lnTo>
                  <a:lnTo>
                    <a:pt x="264401" y="453923"/>
                  </a:lnTo>
                  <a:lnTo>
                    <a:pt x="248119" y="413639"/>
                  </a:lnTo>
                  <a:lnTo>
                    <a:pt x="243166" y="371919"/>
                  </a:lnTo>
                  <a:lnTo>
                    <a:pt x="248958" y="330885"/>
                  </a:lnTo>
                  <a:lnTo>
                    <a:pt x="264909" y="292646"/>
                  </a:lnTo>
                  <a:lnTo>
                    <a:pt x="290449" y="259308"/>
                  </a:lnTo>
                  <a:lnTo>
                    <a:pt x="324993" y="232956"/>
                  </a:lnTo>
                  <a:lnTo>
                    <a:pt x="364058" y="217030"/>
                  </a:lnTo>
                  <a:lnTo>
                    <a:pt x="405231" y="211734"/>
                  </a:lnTo>
                  <a:lnTo>
                    <a:pt x="446405" y="217081"/>
                  </a:lnTo>
                  <a:lnTo>
                    <a:pt x="485457" y="233083"/>
                  </a:lnTo>
                  <a:lnTo>
                    <a:pt x="554215" y="164287"/>
                  </a:lnTo>
                  <a:close/>
                </a:path>
                <a:path w="811530" h="791845">
                  <a:moveTo>
                    <a:pt x="811377" y="46418"/>
                  </a:moveTo>
                  <a:lnTo>
                    <a:pt x="764971" y="0"/>
                  </a:lnTo>
                  <a:lnTo>
                    <a:pt x="565912" y="199161"/>
                  </a:lnTo>
                  <a:lnTo>
                    <a:pt x="565912" y="389801"/>
                  </a:lnTo>
                  <a:lnTo>
                    <a:pt x="556742" y="430187"/>
                  </a:lnTo>
                  <a:lnTo>
                    <a:pt x="537806" y="466699"/>
                  </a:lnTo>
                  <a:lnTo>
                    <a:pt x="509485" y="498017"/>
                  </a:lnTo>
                  <a:lnTo>
                    <a:pt x="472884" y="521385"/>
                  </a:lnTo>
                  <a:lnTo>
                    <a:pt x="422173" y="535482"/>
                  </a:lnTo>
                  <a:lnTo>
                    <a:pt x="404545" y="536409"/>
                  </a:lnTo>
                  <a:lnTo>
                    <a:pt x="404977" y="535863"/>
                  </a:lnTo>
                  <a:lnTo>
                    <a:pt x="387489" y="534936"/>
                  </a:lnTo>
                  <a:lnTo>
                    <a:pt x="370268" y="532104"/>
                  </a:lnTo>
                  <a:lnTo>
                    <a:pt x="353453" y="527405"/>
                  </a:lnTo>
                  <a:lnTo>
                    <a:pt x="337210" y="520865"/>
                  </a:lnTo>
                  <a:lnTo>
                    <a:pt x="391947" y="466090"/>
                  </a:lnTo>
                  <a:lnTo>
                    <a:pt x="396189" y="466699"/>
                  </a:lnTo>
                  <a:lnTo>
                    <a:pt x="401066" y="467067"/>
                  </a:lnTo>
                  <a:lnTo>
                    <a:pt x="404761" y="467067"/>
                  </a:lnTo>
                  <a:lnTo>
                    <a:pt x="409625" y="466090"/>
                  </a:lnTo>
                  <a:lnTo>
                    <a:pt x="440969" y="459727"/>
                  </a:lnTo>
                  <a:lnTo>
                    <a:pt x="470535" y="439762"/>
                  </a:lnTo>
                  <a:lnTo>
                    <a:pt x="490486" y="410184"/>
                  </a:lnTo>
                  <a:lnTo>
                    <a:pt x="497827" y="373951"/>
                  </a:lnTo>
                  <a:lnTo>
                    <a:pt x="497776" y="369671"/>
                  </a:lnTo>
                  <a:lnTo>
                    <a:pt x="497446" y="365391"/>
                  </a:lnTo>
                  <a:lnTo>
                    <a:pt x="496836" y="361137"/>
                  </a:lnTo>
                  <a:lnTo>
                    <a:pt x="551586" y="306362"/>
                  </a:lnTo>
                  <a:lnTo>
                    <a:pt x="564438" y="347853"/>
                  </a:lnTo>
                  <a:lnTo>
                    <a:pt x="565759" y="385241"/>
                  </a:lnTo>
                  <a:lnTo>
                    <a:pt x="565835" y="387515"/>
                  </a:lnTo>
                  <a:lnTo>
                    <a:pt x="565912" y="389801"/>
                  </a:lnTo>
                  <a:lnTo>
                    <a:pt x="565912" y="199161"/>
                  </a:lnTo>
                  <a:lnTo>
                    <a:pt x="20459" y="744880"/>
                  </a:lnTo>
                  <a:lnTo>
                    <a:pt x="66890" y="791337"/>
                  </a:lnTo>
                  <a:lnTo>
                    <a:pt x="266915" y="591185"/>
                  </a:lnTo>
                  <a:lnTo>
                    <a:pt x="300482" y="602157"/>
                  </a:lnTo>
                  <a:lnTo>
                    <a:pt x="334822" y="610133"/>
                  </a:lnTo>
                  <a:lnTo>
                    <a:pt x="369722" y="615061"/>
                  </a:lnTo>
                  <a:lnTo>
                    <a:pt x="404977" y="616927"/>
                  </a:lnTo>
                  <a:lnTo>
                    <a:pt x="463727" y="612140"/>
                  </a:lnTo>
                  <a:lnTo>
                    <a:pt x="519988" y="598932"/>
                  </a:lnTo>
                  <a:lnTo>
                    <a:pt x="540702" y="591185"/>
                  </a:lnTo>
                  <a:lnTo>
                    <a:pt x="573189" y="579043"/>
                  </a:lnTo>
                  <a:lnTo>
                    <a:pt x="622795" y="554240"/>
                  </a:lnTo>
                  <a:lnTo>
                    <a:pt x="651764" y="536409"/>
                  </a:lnTo>
                  <a:lnTo>
                    <a:pt x="668261" y="526262"/>
                  </a:lnTo>
                  <a:lnTo>
                    <a:pt x="677722" y="519430"/>
                  </a:lnTo>
                  <a:lnTo>
                    <a:pt x="709015" y="496849"/>
                  </a:lnTo>
                  <a:lnTo>
                    <a:pt x="744397" y="467880"/>
                  </a:lnTo>
                  <a:lnTo>
                    <a:pt x="774242" y="440753"/>
                  </a:lnTo>
                  <a:lnTo>
                    <a:pt x="797598" y="417563"/>
                  </a:lnTo>
                  <a:lnTo>
                    <a:pt x="806792" y="403466"/>
                  </a:lnTo>
                  <a:lnTo>
                    <a:pt x="810260" y="387515"/>
                  </a:lnTo>
                  <a:lnTo>
                    <a:pt x="807935" y="371360"/>
                  </a:lnTo>
                  <a:lnTo>
                    <a:pt x="799795" y="356654"/>
                  </a:lnTo>
                  <a:lnTo>
                    <a:pt x="764120" y="317449"/>
                  </a:lnTo>
                  <a:lnTo>
                    <a:pt x="738479" y="292633"/>
                  </a:lnTo>
                  <a:lnTo>
                    <a:pt x="738479" y="385241"/>
                  </a:lnTo>
                  <a:lnTo>
                    <a:pt x="710895" y="410781"/>
                  </a:lnTo>
                  <a:lnTo>
                    <a:pt x="677113" y="439013"/>
                  </a:lnTo>
                  <a:lnTo>
                    <a:pt x="637832" y="467880"/>
                  </a:lnTo>
                  <a:lnTo>
                    <a:pt x="593737" y="495363"/>
                  </a:lnTo>
                  <a:lnTo>
                    <a:pt x="545566" y="519430"/>
                  </a:lnTo>
                  <a:lnTo>
                    <a:pt x="574268" y="484924"/>
                  </a:lnTo>
                  <a:lnTo>
                    <a:pt x="594233" y="445909"/>
                  </a:lnTo>
                  <a:lnTo>
                    <a:pt x="605205" y="403923"/>
                  </a:lnTo>
                  <a:lnTo>
                    <a:pt x="606945" y="361137"/>
                  </a:lnTo>
                  <a:lnTo>
                    <a:pt x="606971" y="360578"/>
                  </a:lnTo>
                  <a:lnTo>
                    <a:pt x="599287" y="317449"/>
                  </a:lnTo>
                  <a:lnTo>
                    <a:pt x="594652" y="306362"/>
                  </a:lnTo>
                  <a:lnTo>
                    <a:pt x="581914" y="276021"/>
                  </a:lnTo>
                  <a:lnTo>
                    <a:pt x="596150" y="261785"/>
                  </a:lnTo>
                  <a:lnTo>
                    <a:pt x="634619" y="289204"/>
                  </a:lnTo>
                  <a:lnTo>
                    <a:pt x="671233" y="318985"/>
                  </a:lnTo>
                  <a:lnTo>
                    <a:pt x="705891" y="351028"/>
                  </a:lnTo>
                  <a:lnTo>
                    <a:pt x="738479" y="385241"/>
                  </a:lnTo>
                  <a:lnTo>
                    <a:pt x="738479" y="292633"/>
                  </a:lnTo>
                  <a:lnTo>
                    <a:pt x="726084" y="280619"/>
                  </a:lnTo>
                  <a:lnTo>
                    <a:pt x="703961" y="261785"/>
                  </a:lnTo>
                  <a:lnTo>
                    <a:pt x="685774" y="246291"/>
                  </a:lnTo>
                  <a:lnTo>
                    <a:pt x="643331" y="214566"/>
                  </a:lnTo>
                  <a:lnTo>
                    <a:pt x="811377" y="464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527428" y="4594986"/>
            <a:ext cx="2553335" cy="74168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065" marR="5080" indent="-635" algn="ctr">
              <a:lnSpc>
                <a:spcPts val="1860"/>
              </a:lnSpc>
              <a:spcBef>
                <a:spcPts val="204"/>
              </a:spcBef>
            </a:pPr>
            <a:r>
              <a:rPr sz="1600" dirty="0">
                <a:latin typeface="CVS Health Sans"/>
                <a:cs typeface="CVS Health Sans"/>
              </a:rPr>
              <a:t>EXPECT</a:t>
            </a:r>
            <a:r>
              <a:rPr sz="1600" spc="-55" dirty="0">
                <a:latin typeface="CVS Health Sans"/>
                <a:cs typeface="CVS Health Sans"/>
              </a:rPr>
              <a:t> </a:t>
            </a:r>
            <a:r>
              <a:rPr sz="1600" dirty="0">
                <a:latin typeface="CVS Health Sans"/>
                <a:cs typeface="CVS Health Sans"/>
              </a:rPr>
              <a:t>NON-</a:t>
            </a:r>
            <a:r>
              <a:rPr sz="1600" spc="-10" dirty="0">
                <a:latin typeface="CVS Health Sans"/>
                <a:cs typeface="CVS Health Sans"/>
              </a:rPr>
              <a:t>LINEAR, </a:t>
            </a:r>
            <a:r>
              <a:rPr sz="1600" spc="-35" dirty="0">
                <a:latin typeface="CVS Health Sans"/>
                <a:cs typeface="CVS Health Sans"/>
              </a:rPr>
              <a:t>SENSORY-</a:t>
            </a:r>
            <a:r>
              <a:rPr sz="1600" dirty="0">
                <a:latin typeface="CVS Health Sans"/>
                <a:cs typeface="CVS Health Sans"/>
              </a:rPr>
              <a:t>BASED</a:t>
            </a:r>
            <a:r>
              <a:rPr sz="1600" spc="10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RECALL; ALLOW</a:t>
            </a:r>
            <a:r>
              <a:rPr sz="1600" spc="-50" dirty="0">
                <a:latin typeface="CVS Health Sans"/>
                <a:cs typeface="CVS Health Sans"/>
              </a:rPr>
              <a:t> </a:t>
            </a:r>
            <a:r>
              <a:rPr sz="1600" spc="-20" dirty="0">
                <a:latin typeface="CVS Health Sans"/>
                <a:cs typeface="CVS Health Sans"/>
              </a:rPr>
              <a:t>TIME</a:t>
            </a:r>
            <a:endParaRPr sz="1600">
              <a:latin typeface="CVS Health Sans"/>
              <a:cs typeface="CVS Health San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446903" y="2196464"/>
            <a:ext cx="1852930" cy="1852930"/>
            <a:chOff x="5446903" y="2196464"/>
            <a:chExt cx="1852930" cy="1852930"/>
          </a:xfrm>
        </p:grpSpPr>
        <p:sp>
          <p:nvSpPr>
            <p:cNvPr id="9" name="object 9"/>
            <p:cNvSpPr/>
            <p:nvPr/>
          </p:nvSpPr>
          <p:spPr>
            <a:xfrm>
              <a:off x="5446903" y="2196464"/>
              <a:ext cx="1852930" cy="1852930"/>
            </a:xfrm>
            <a:custGeom>
              <a:avLst/>
              <a:gdLst/>
              <a:ahLst/>
              <a:cxnLst/>
              <a:rect l="l" t="t" r="r" b="b"/>
              <a:pathLst>
                <a:path w="1852929" h="1852929">
                  <a:moveTo>
                    <a:pt x="926464" y="0"/>
                  </a:moveTo>
                  <a:lnTo>
                    <a:pt x="878788" y="1205"/>
                  </a:lnTo>
                  <a:lnTo>
                    <a:pt x="831737" y="4783"/>
                  </a:lnTo>
                  <a:lnTo>
                    <a:pt x="785371" y="10674"/>
                  </a:lnTo>
                  <a:lnTo>
                    <a:pt x="739746" y="18821"/>
                  </a:lnTo>
                  <a:lnTo>
                    <a:pt x="694923" y="29166"/>
                  </a:lnTo>
                  <a:lnTo>
                    <a:pt x="650958" y="41650"/>
                  </a:lnTo>
                  <a:lnTo>
                    <a:pt x="607911" y="56215"/>
                  </a:lnTo>
                  <a:lnTo>
                    <a:pt x="565838" y="72802"/>
                  </a:lnTo>
                  <a:lnTo>
                    <a:pt x="524799" y="91354"/>
                  </a:lnTo>
                  <a:lnTo>
                    <a:pt x="484852" y="111813"/>
                  </a:lnTo>
                  <a:lnTo>
                    <a:pt x="446054" y="134119"/>
                  </a:lnTo>
                  <a:lnTo>
                    <a:pt x="408464" y="158216"/>
                  </a:lnTo>
                  <a:lnTo>
                    <a:pt x="372141" y="184044"/>
                  </a:lnTo>
                  <a:lnTo>
                    <a:pt x="337142" y="211545"/>
                  </a:lnTo>
                  <a:lnTo>
                    <a:pt x="303526" y="240662"/>
                  </a:lnTo>
                  <a:lnTo>
                    <a:pt x="271351" y="271335"/>
                  </a:lnTo>
                  <a:lnTo>
                    <a:pt x="240675" y="303507"/>
                  </a:lnTo>
                  <a:lnTo>
                    <a:pt x="211556" y="337120"/>
                  </a:lnTo>
                  <a:lnTo>
                    <a:pt x="184052" y="372115"/>
                  </a:lnTo>
                  <a:lnTo>
                    <a:pt x="158222" y="408433"/>
                  </a:lnTo>
                  <a:lnTo>
                    <a:pt x="134125" y="446018"/>
                  </a:lnTo>
                  <a:lnTo>
                    <a:pt x="111817" y="484810"/>
                  </a:lnTo>
                  <a:lnTo>
                    <a:pt x="91357" y="524752"/>
                  </a:lnTo>
                  <a:lnTo>
                    <a:pt x="72804" y="565785"/>
                  </a:lnTo>
                  <a:lnTo>
                    <a:pt x="56216" y="607850"/>
                  </a:lnTo>
                  <a:lnTo>
                    <a:pt x="41651" y="650890"/>
                  </a:lnTo>
                  <a:lnTo>
                    <a:pt x="29166" y="694847"/>
                  </a:lnTo>
                  <a:lnTo>
                    <a:pt x="18822" y="739661"/>
                  </a:lnTo>
                  <a:lnTo>
                    <a:pt x="10674" y="785276"/>
                  </a:lnTo>
                  <a:lnTo>
                    <a:pt x="4783" y="831632"/>
                  </a:lnTo>
                  <a:lnTo>
                    <a:pt x="1205" y="878672"/>
                  </a:lnTo>
                  <a:lnTo>
                    <a:pt x="0" y="926338"/>
                  </a:lnTo>
                  <a:lnTo>
                    <a:pt x="1205" y="974014"/>
                  </a:lnTo>
                  <a:lnTo>
                    <a:pt x="4783" y="1021065"/>
                  </a:lnTo>
                  <a:lnTo>
                    <a:pt x="10674" y="1067431"/>
                  </a:lnTo>
                  <a:lnTo>
                    <a:pt x="18822" y="1113056"/>
                  </a:lnTo>
                  <a:lnTo>
                    <a:pt x="29166" y="1157879"/>
                  </a:lnTo>
                  <a:lnTo>
                    <a:pt x="41651" y="1201844"/>
                  </a:lnTo>
                  <a:lnTo>
                    <a:pt x="56216" y="1244891"/>
                  </a:lnTo>
                  <a:lnTo>
                    <a:pt x="72804" y="1286964"/>
                  </a:lnTo>
                  <a:lnTo>
                    <a:pt x="91357" y="1328003"/>
                  </a:lnTo>
                  <a:lnTo>
                    <a:pt x="111817" y="1367950"/>
                  </a:lnTo>
                  <a:lnTo>
                    <a:pt x="134125" y="1406748"/>
                  </a:lnTo>
                  <a:lnTo>
                    <a:pt x="158222" y="1444338"/>
                  </a:lnTo>
                  <a:lnTo>
                    <a:pt x="184052" y="1480661"/>
                  </a:lnTo>
                  <a:lnTo>
                    <a:pt x="211556" y="1515660"/>
                  </a:lnTo>
                  <a:lnTo>
                    <a:pt x="240675" y="1549276"/>
                  </a:lnTo>
                  <a:lnTo>
                    <a:pt x="271351" y="1581451"/>
                  </a:lnTo>
                  <a:lnTo>
                    <a:pt x="303526" y="1612127"/>
                  </a:lnTo>
                  <a:lnTo>
                    <a:pt x="337142" y="1641246"/>
                  </a:lnTo>
                  <a:lnTo>
                    <a:pt x="372141" y="1668750"/>
                  </a:lnTo>
                  <a:lnTo>
                    <a:pt x="408464" y="1694580"/>
                  </a:lnTo>
                  <a:lnTo>
                    <a:pt x="446054" y="1718677"/>
                  </a:lnTo>
                  <a:lnTo>
                    <a:pt x="484852" y="1740985"/>
                  </a:lnTo>
                  <a:lnTo>
                    <a:pt x="524799" y="1761445"/>
                  </a:lnTo>
                  <a:lnTo>
                    <a:pt x="565838" y="1779998"/>
                  </a:lnTo>
                  <a:lnTo>
                    <a:pt x="607911" y="1796586"/>
                  </a:lnTo>
                  <a:lnTo>
                    <a:pt x="650958" y="1811151"/>
                  </a:lnTo>
                  <a:lnTo>
                    <a:pt x="694923" y="1823636"/>
                  </a:lnTo>
                  <a:lnTo>
                    <a:pt x="739746" y="1833980"/>
                  </a:lnTo>
                  <a:lnTo>
                    <a:pt x="785371" y="1842128"/>
                  </a:lnTo>
                  <a:lnTo>
                    <a:pt x="831737" y="1848019"/>
                  </a:lnTo>
                  <a:lnTo>
                    <a:pt x="878788" y="1851597"/>
                  </a:lnTo>
                  <a:lnTo>
                    <a:pt x="926464" y="1852803"/>
                  </a:lnTo>
                  <a:lnTo>
                    <a:pt x="974141" y="1851597"/>
                  </a:lnTo>
                  <a:lnTo>
                    <a:pt x="1021192" y="1848019"/>
                  </a:lnTo>
                  <a:lnTo>
                    <a:pt x="1067558" y="1842128"/>
                  </a:lnTo>
                  <a:lnTo>
                    <a:pt x="1113183" y="1833980"/>
                  </a:lnTo>
                  <a:lnTo>
                    <a:pt x="1158006" y="1823636"/>
                  </a:lnTo>
                  <a:lnTo>
                    <a:pt x="1201971" y="1811151"/>
                  </a:lnTo>
                  <a:lnTo>
                    <a:pt x="1245018" y="1796586"/>
                  </a:lnTo>
                  <a:lnTo>
                    <a:pt x="1287091" y="1779998"/>
                  </a:lnTo>
                  <a:lnTo>
                    <a:pt x="1328130" y="1761445"/>
                  </a:lnTo>
                  <a:lnTo>
                    <a:pt x="1368077" y="1740985"/>
                  </a:lnTo>
                  <a:lnTo>
                    <a:pt x="1406875" y="1718677"/>
                  </a:lnTo>
                  <a:lnTo>
                    <a:pt x="1444465" y="1694580"/>
                  </a:lnTo>
                  <a:lnTo>
                    <a:pt x="1480788" y="1668750"/>
                  </a:lnTo>
                  <a:lnTo>
                    <a:pt x="1515787" y="1641246"/>
                  </a:lnTo>
                  <a:lnTo>
                    <a:pt x="1549403" y="1612127"/>
                  </a:lnTo>
                  <a:lnTo>
                    <a:pt x="1581578" y="1581451"/>
                  </a:lnTo>
                  <a:lnTo>
                    <a:pt x="1612254" y="1549276"/>
                  </a:lnTo>
                  <a:lnTo>
                    <a:pt x="1641373" y="1515660"/>
                  </a:lnTo>
                  <a:lnTo>
                    <a:pt x="1668877" y="1480661"/>
                  </a:lnTo>
                  <a:lnTo>
                    <a:pt x="1694707" y="1444338"/>
                  </a:lnTo>
                  <a:lnTo>
                    <a:pt x="1718804" y="1406748"/>
                  </a:lnTo>
                  <a:lnTo>
                    <a:pt x="1741112" y="1367950"/>
                  </a:lnTo>
                  <a:lnTo>
                    <a:pt x="1761572" y="1328003"/>
                  </a:lnTo>
                  <a:lnTo>
                    <a:pt x="1780125" y="1286964"/>
                  </a:lnTo>
                  <a:lnTo>
                    <a:pt x="1796713" y="1244891"/>
                  </a:lnTo>
                  <a:lnTo>
                    <a:pt x="1811278" y="1201844"/>
                  </a:lnTo>
                  <a:lnTo>
                    <a:pt x="1823763" y="1157879"/>
                  </a:lnTo>
                  <a:lnTo>
                    <a:pt x="1834107" y="1113056"/>
                  </a:lnTo>
                  <a:lnTo>
                    <a:pt x="1842255" y="1067431"/>
                  </a:lnTo>
                  <a:lnTo>
                    <a:pt x="1848146" y="1021065"/>
                  </a:lnTo>
                  <a:lnTo>
                    <a:pt x="1851724" y="974014"/>
                  </a:lnTo>
                  <a:lnTo>
                    <a:pt x="1852929" y="926338"/>
                  </a:lnTo>
                  <a:lnTo>
                    <a:pt x="1851724" y="878672"/>
                  </a:lnTo>
                  <a:lnTo>
                    <a:pt x="1848146" y="831632"/>
                  </a:lnTo>
                  <a:lnTo>
                    <a:pt x="1842255" y="785276"/>
                  </a:lnTo>
                  <a:lnTo>
                    <a:pt x="1834107" y="739661"/>
                  </a:lnTo>
                  <a:lnTo>
                    <a:pt x="1823763" y="694847"/>
                  </a:lnTo>
                  <a:lnTo>
                    <a:pt x="1811278" y="650890"/>
                  </a:lnTo>
                  <a:lnTo>
                    <a:pt x="1796713" y="607850"/>
                  </a:lnTo>
                  <a:lnTo>
                    <a:pt x="1780125" y="565785"/>
                  </a:lnTo>
                  <a:lnTo>
                    <a:pt x="1761572" y="524752"/>
                  </a:lnTo>
                  <a:lnTo>
                    <a:pt x="1741112" y="484810"/>
                  </a:lnTo>
                  <a:lnTo>
                    <a:pt x="1718804" y="446018"/>
                  </a:lnTo>
                  <a:lnTo>
                    <a:pt x="1694707" y="408433"/>
                  </a:lnTo>
                  <a:lnTo>
                    <a:pt x="1668877" y="372115"/>
                  </a:lnTo>
                  <a:lnTo>
                    <a:pt x="1641373" y="337120"/>
                  </a:lnTo>
                  <a:lnTo>
                    <a:pt x="1612254" y="303507"/>
                  </a:lnTo>
                  <a:lnTo>
                    <a:pt x="1581578" y="271335"/>
                  </a:lnTo>
                  <a:lnTo>
                    <a:pt x="1549403" y="240662"/>
                  </a:lnTo>
                  <a:lnTo>
                    <a:pt x="1515787" y="211545"/>
                  </a:lnTo>
                  <a:lnTo>
                    <a:pt x="1480788" y="184044"/>
                  </a:lnTo>
                  <a:lnTo>
                    <a:pt x="1444465" y="158216"/>
                  </a:lnTo>
                  <a:lnTo>
                    <a:pt x="1406875" y="134119"/>
                  </a:lnTo>
                  <a:lnTo>
                    <a:pt x="1368077" y="111813"/>
                  </a:lnTo>
                  <a:lnTo>
                    <a:pt x="1328130" y="91354"/>
                  </a:lnTo>
                  <a:lnTo>
                    <a:pt x="1287091" y="72802"/>
                  </a:lnTo>
                  <a:lnTo>
                    <a:pt x="1245018" y="56215"/>
                  </a:lnTo>
                  <a:lnTo>
                    <a:pt x="1201971" y="41650"/>
                  </a:lnTo>
                  <a:lnTo>
                    <a:pt x="1158006" y="29166"/>
                  </a:lnTo>
                  <a:lnTo>
                    <a:pt x="1113183" y="18821"/>
                  </a:lnTo>
                  <a:lnTo>
                    <a:pt x="1067558" y="10674"/>
                  </a:lnTo>
                  <a:lnTo>
                    <a:pt x="1021192" y="4783"/>
                  </a:lnTo>
                  <a:lnTo>
                    <a:pt x="974141" y="1205"/>
                  </a:lnTo>
                  <a:lnTo>
                    <a:pt x="926464" y="0"/>
                  </a:lnTo>
                  <a:close/>
                </a:path>
              </a:pathLst>
            </a:custGeom>
            <a:solidFill>
              <a:srgbClr val="B08B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2557" y="3385888"/>
              <a:ext cx="144960" cy="14504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128692" y="2718984"/>
              <a:ext cx="492759" cy="614680"/>
            </a:xfrm>
            <a:custGeom>
              <a:avLst/>
              <a:gdLst/>
              <a:ahLst/>
              <a:cxnLst/>
              <a:rect l="l" t="t" r="r" b="b"/>
              <a:pathLst>
                <a:path w="492759" h="614679">
                  <a:moveTo>
                    <a:pt x="246345" y="0"/>
                  </a:moveTo>
                  <a:lnTo>
                    <a:pt x="198968" y="3808"/>
                  </a:lnTo>
                  <a:lnTo>
                    <a:pt x="155646" y="14887"/>
                  </a:lnTo>
                  <a:lnTo>
                    <a:pt x="116785" y="32721"/>
                  </a:lnTo>
                  <a:lnTo>
                    <a:pt x="82790" y="56792"/>
                  </a:lnTo>
                  <a:lnTo>
                    <a:pt x="54067" y="86582"/>
                  </a:lnTo>
                  <a:lnTo>
                    <a:pt x="31021" y="121575"/>
                  </a:lnTo>
                  <a:lnTo>
                    <a:pt x="14057" y="161253"/>
                  </a:lnTo>
                  <a:lnTo>
                    <a:pt x="3581" y="205100"/>
                  </a:lnTo>
                  <a:lnTo>
                    <a:pt x="0" y="252597"/>
                  </a:lnTo>
                  <a:lnTo>
                    <a:pt x="86932" y="252597"/>
                  </a:lnTo>
                  <a:lnTo>
                    <a:pt x="91806" y="205637"/>
                  </a:lnTo>
                  <a:lnTo>
                    <a:pt x="106072" y="165251"/>
                  </a:lnTo>
                  <a:lnTo>
                    <a:pt x="129194" y="132314"/>
                  </a:lnTo>
                  <a:lnTo>
                    <a:pt x="160637" y="107702"/>
                  </a:lnTo>
                  <a:lnTo>
                    <a:pt x="199866" y="92293"/>
                  </a:lnTo>
                  <a:lnTo>
                    <a:pt x="246345" y="86962"/>
                  </a:lnTo>
                  <a:lnTo>
                    <a:pt x="302520" y="96035"/>
                  </a:lnTo>
                  <a:lnTo>
                    <a:pt x="344805" y="119148"/>
                  </a:lnTo>
                  <a:lnTo>
                    <a:pt x="377779" y="153674"/>
                  </a:lnTo>
                  <a:lnTo>
                    <a:pt x="398933" y="196988"/>
                  </a:lnTo>
                  <a:lnTo>
                    <a:pt x="405757" y="246462"/>
                  </a:lnTo>
                  <a:lnTo>
                    <a:pt x="398470" y="295367"/>
                  </a:lnTo>
                  <a:lnTo>
                    <a:pt x="377519" y="335565"/>
                  </a:lnTo>
                  <a:lnTo>
                    <a:pt x="344270" y="365814"/>
                  </a:lnTo>
                  <a:lnTo>
                    <a:pt x="300090" y="384873"/>
                  </a:lnTo>
                  <a:lnTo>
                    <a:pt x="246345" y="391502"/>
                  </a:lnTo>
                  <a:lnTo>
                    <a:pt x="202550" y="391502"/>
                  </a:lnTo>
                  <a:lnTo>
                    <a:pt x="202550" y="614102"/>
                  </a:lnTo>
                  <a:lnTo>
                    <a:pt x="290139" y="614102"/>
                  </a:lnTo>
                  <a:lnTo>
                    <a:pt x="290139" y="475525"/>
                  </a:lnTo>
                  <a:lnTo>
                    <a:pt x="339625" y="463888"/>
                  </a:lnTo>
                  <a:lnTo>
                    <a:pt x="383443" y="444083"/>
                  </a:lnTo>
                  <a:lnTo>
                    <a:pt x="420882" y="416792"/>
                  </a:lnTo>
                  <a:lnTo>
                    <a:pt x="451235" y="382700"/>
                  </a:lnTo>
                  <a:lnTo>
                    <a:pt x="473793" y="342492"/>
                  </a:lnTo>
                  <a:lnTo>
                    <a:pt x="487848" y="296851"/>
                  </a:lnTo>
                  <a:lnTo>
                    <a:pt x="492690" y="246462"/>
                  </a:lnTo>
                  <a:lnTo>
                    <a:pt x="487206" y="192088"/>
                  </a:lnTo>
                  <a:lnTo>
                    <a:pt x="472510" y="146473"/>
                  </a:lnTo>
                  <a:lnTo>
                    <a:pt x="449592" y="105300"/>
                  </a:lnTo>
                  <a:lnTo>
                    <a:pt x="419443" y="69539"/>
                  </a:lnTo>
                  <a:lnTo>
                    <a:pt x="383053" y="40159"/>
                  </a:lnTo>
                  <a:lnTo>
                    <a:pt x="341413" y="18129"/>
                  </a:lnTo>
                  <a:lnTo>
                    <a:pt x="295514" y="4420"/>
                  </a:lnTo>
                  <a:lnTo>
                    <a:pt x="2463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865370" y="4594986"/>
            <a:ext cx="3014980" cy="74168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 algn="ctr">
              <a:lnSpc>
                <a:spcPts val="1860"/>
              </a:lnSpc>
              <a:spcBef>
                <a:spcPts val="204"/>
              </a:spcBef>
            </a:pPr>
            <a:r>
              <a:rPr sz="1600" spc="-10" dirty="0">
                <a:latin typeface="CVS Health Sans"/>
                <a:cs typeface="CVS Health Sans"/>
              </a:rPr>
              <a:t>INCONSISTENCIES</a:t>
            </a:r>
            <a:r>
              <a:rPr sz="1600" spc="35" dirty="0">
                <a:latin typeface="CVS Health Sans"/>
                <a:cs typeface="CVS Health Sans"/>
              </a:rPr>
              <a:t> </a:t>
            </a:r>
            <a:r>
              <a:rPr sz="1600" spc="-25" dirty="0">
                <a:latin typeface="CVS Health Sans"/>
                <a:cs typeface="CVS Health Sans"/>
              </a:rPr>
              <a:t>CAN </a:t>
            </a:r>
            <a:r>
              <a:rPr sz="1600" dirty="0">
                <a:latin typeface="CVS Health Sans"/>
                <a:cs typeface="CVS Health Sans"/>
              </a:rPr>
              <a:t>REFLECT</a:t>
            </a:r>
            <a:r>
              <a:rPr sz="1600" spc="-40" dirty="0">
                <a:latin typeface="CVS Health Sans"/>
                <a:cs typeface="CVS Health Sans"/>
              </a:rPr>
              <a:t> </a:t>
            </a:r>
            <a:r>
              <a:rPr sz="1600" spc="-30" dirty="0">
                <a:latin typeface="CVS Health Sans"/>
                <a:cs typeface="CVS Health Sans"/>
              </a:rPr>
              <a:t>NEUROBIOLOGY,</a:t>
            </a:r>
            <a:r>
              <a:rPr sz="1600" spc="-10" dirty="0">
                <a:latin typeface="CVS Health Sans"/>
                <a:cs typeface="CVS Health Sans"/>
              </a:rPr>
              <a:t> </a:t>
            </a:r>
            <a:r>
              <a:rPr sz="1600" spc="-25" dirty="0">
                <a:latin typeface="CVS Health Sans"/>
                <a:cs typeface="CVS Health Sans"/>
              </a:rPr>
              <a:t>NOT </a:t>
            </a:r>
            <a:r>
              <a:rPr sz="1600" spc="-10" dirty="0">
                <a:latin typeface="CVS Health Sans"/>
                <a:cs typeface="CVS Health Sans"/>
              </a:rPr>
              <a:t>DECEPTION</a:t>
            </a:r>
            <a:endParaRPr sz="1600">
              <a:latin typeface="CVS Health Sans"/>
              <a:cs typeface="CVS Health San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9015983" y="2196464"/>
            <a:ext cx="1852930" cy="1852930"/>
            <a:chOff x="9015983" y="2196464"/>
            <a:chExt cx="1852930" cy="1852930"/>
          </a:xfrm>
        </p:grpSpPr>
        <p:sp>
          <p:nvSpPr>
            <p:cNvPr id="14" name="object 14"/>
            <p:cNvSpPr/>
            <p:nvPr/>
          </p:nvSpPr>
          <p:spPr>
            <a:xfrm>
              <a:off x="9015983" y="2196464"/>
              <a:ext cx="1852930" cy="1852930"/>
            </a:xfrm>
            <a:custGeom>
              <a:avLst/>
              <a:gdLst/>
              <a:ahLst/>
              <a:cxnLst/>
              <a:rect l="l" t="t" r="r" b="b"/>
              <a:pathLst>
                <a:path w="1852929" h="1852929">
                  <a:moveTo>
                    <a:pt x="926465" y="0"/>
                  </a:moveTo>
                  <a:lnTo>
                    <a:pt x="878788" y="1205"/>
                  </a:lnTo>
                  <a:lnTo>
                    <a:pt x="831737" y="4783"/>
                  </a:lnTo>
                  <a:lnTo>
                    <a:pt x="785371" y="10674"/>
                  </a:lnTo>
                  <a:lnTo>
                    <a:pt x="739746" y="18821"/>
                  </a:lnTo>
                  <a:lnTo>
                    <a:pt x="694923" y="29166"/>
                  </a:lnTo>
                  <a:lnTo>
                    <a:pt x="650958" y="41650"/>
                  </a:lnTo>
                  <a:lnTo>
                    <a:pt x="607911" y="56215"/>
                  </a:lnTo>
                  <a:lnTo>
                    <a:pt x="565838" y="72802"/>
                  </a:lnTo>
                  <a:lnTo>
                    <a:pt x="524799" y="91354"/>
                  </a:lnTo>
                  <a:lnTo>
                    <a:pt x="484852" y="111813"/>
                  </a:lnTo>
                  <a:lnTo>
                    <a:pt x="446054" y="134119"/>
                  </a:lnTo>
                  <a:lnTo>
                    <a:pt x="408464" y="158216"/>
                  </a:lnTo>
                  <a:lnTo>
                    <a:pt x="372141" y="184044"/>
                  </a:lnTo>
                  <a:lnTo>
                    <a:pt x="337142" y="211545"/>
                  </a:lnTo>
                  <a:lnTo>
                    <a:pt x="303526" y="240662"/>
                  </a:lnTo>
                  <a:lnTo>
                    <a:pt x="271351" y="271335"/>
                  </a:lnTo>
                  <a:lnTo>
                    <a:pt x="240675" y="303507"/>
                  </a:lnTo>
                  <a:lnTo>
                    <a:pt x="211556" y="337120"/>
                  </a:lnTo>
                  <a:lnTo>
                    <a:pt x="184052" y="372115"/>
                  </a:lnTo>
                  <a:lnTo>
                    <a:pt x="158222" y="408433"/>
                  </a:lnTo>
                  <a:lnTo>
                    <a:pt x="134125" y="446018"/>
                  </a:lnTo>
                  <a:lnTo>
                    <a:pt x="111817" y="484810"/>
                  </a:lnTo>
                  <a:lnTo>
                    <a:pt x="91357" y="524752"/>
                  </a:lnTo>
                  <a:lnTo>
                    <a:pt x="72804" y="565785"/>
                  </a:lnTo>
                  <a:lnTo>
                    <a:pt x="56216" y="607850"/>
                  </a:lnTo>
                  <a:lnTo>
                    <a:pt x="41651" y="650890"/>
                  </a:lnTo>
                  <a:lnTo>
                    <a:pt x="29166" y="694847"/>
                  </a:lnTo>
                  <a:lnTo>
                    <a:pt x="18822" y="739661"/>
                  </a:lnTo>
                  <a:lnTo>
                    <a:pt x="10674" y="785276"/>
                  </a:lnTo>
                  <a:lnTo>
                    <a:pt x="4783" y="831632"/>
                  </a:lnTo>
                  <a:lnTo>
                    <a:pt x="1205" y="878672"/>
                  </a:lnTo>
                  <a:lnTo>
                    <a:pt x="0" y="926338"/>
                  </a:lnTo>
                  <a:lnTo>
                    <a:pt x="1205" y="974014"/>
                  </a:lnTo>
                  <a:lnTo>
                    <a:pt x="4783" y="1021065"/>
                  </a:lnTo>
                  <a:lnTo>
                    <a:pt x="10674" y="1067431"/>
                  </a:lnTo>
                  <a:lnTo>
                    <a:pt x="18822" y="1113056"/>
                  </a:lnTo>
                  <a:lnTo>
                    <a:pt x="29166" y="1157879"/>
                  </a:lnTo>
                  <a:lnTo>
                    <a:pt x="41651" y="1201844"/>
                  </a:lnTo>
                  <a:lnTo>
                    <a:pt x="56216" y="1244891"/>
                  </a:lnTo>
                  <a:lnTo>
                    <a:pt x="72804" y="1286964"/>
                  </a:lnTo>
                  <a:lnTo>
                    <a:pt x="91357" y="1328003"/>
                  </a:lnTo>
                  <a:lnTo>
                    <a:pt x="111817" y="1367950"/>
                  </a:lnTo>
                  <a:lnTo>
                    <a:pt x="134125" y="1406748"/>
                  </a:lnTo>
                  <a:lnTo>
                    <a:pt x="158222" y="1444338"/>
                  </a:lnTo>
                  <a:lnTo>
                    <a:pt x="184052" y="1480661"/>
                  </a:lnTo>
                  <a:lnTo>
                    <a:pt x="211556" y="1515660"/>
                  </a:lnTo>
                  <a:lnTo>
                    <a:pt x="240675" y="1549276"/>
                  </a:lnTo>
                  <a:lnTo>
                    <a:pt x="271351" y="1581451"/>
                  </a:lnTo>
                  <a:lnTo>
                    <a:pt x="303526" y="1612127"/>
                  </a:lnTo>
                  <a:lnTo>
                    <a:pt x="337142" y="1641246"/>
                  </a:lnTo>
                  <a:lnTo>
                    <a:pt x="372141" y="1668750"/>
                  </a:lnTo>
                  <a:lnTo>
                    <a:pt x="408464" y="1694580"/>
                  </a:lnTo>
                  <a:lnTo>
                    <a:pt x="446054" y="1718677"/>
                  </a:lnTo>
                  <a:lnTo>
                    <a:pt x="484852" y="1740985"/>
                  </a:lnTo>
                  <a:lnTo>
                    <a:pt x="524799" y="1761445"/>
                  </a:lnTo>
                  <a:lnTo>
                    <a:pt x="565838" y="1779998"/>
                  </a:lnTo>
                  <a:lnTo>
                    <a:pt x="607911" y="1796586"/>
                  </a:lnTo>
                  <a:lnTo>
                    <a:pt x="650958" y="1811151"/>
                  </a:lnTo>
                  <a:lnTo>
                    <a:pt x="694923" y="1823636"/>
                  </a:lnTo>
                  <a:lnTo>
                    <a:pt x="739746" y="1833980"/>
                  </a:lnTo>
                  <a:lnTo>
                    <a:pt x="785371" y="1842128"/>
                  </a:lnTo>
                  <a:lnTo>
                    <a:pt x="831737" y="1848019"/>
                  </a:lnTo>
                  <a:lnTo>
                    <a:pt x="878788" y="1851597"/>
                  </a:lnTo>
                  <a:lnTo>
                    <a:pt x="926465" y="1852803"/>
                  </a:lnTo>
                  <a:lnTo>
                    <a:pt x="974141" y="1851597"/>
                  </a:lnTo>
                  <a:lnTo>
                    <a:pt x="1021192" y="1848019"/>
                  </a:lnTo>
                  <a:lnTo>
                    <a:pt x="1067558" y="1842128"/>
                  </a:lnTo>
                  <a:lnTo>
                    <a:pt x="1113183" y="1833980"/>
                  </a:lnTo>
                  <a:lnTo>
                    <a:pt x="1158006" y="1823636"/>
                  </a:lnTo>
                  <a:lnTo>
                    <a:pt x="1201971" y="1811151"/>
                  </a:lnTo>
                  <a:lnTo>
                    <a:pt x="1245018" y="1796586"/>
                  </a:lnTo>
                  <a:lnTo>
                    <a:pt x="1287091" y="1779998"/>
                  </a:lnTo>
                  <a:lnTo>
                    <a:pt x="1328130" y="1761445"/>
                  </a:lnTo>
                  <a:lnTo>
                    <a:pt x="1368077" y="1740985"/>
                  </a:lnTo>
                  <a:lnTo>
                    <a:pt x="1406875" y="1718677"/>
                  </a:lnTo>
                  <a:lnTo>
                    <a:pt x="1444465" y="1694580"/>
                  </a:lnTo>
                  <a:lnTo>
                    <a:pt x="1480788" y="1668750"/>
                  </a:lnTo>
                  <a:lnTo>
                    <a:pt x="1515787" y="1641246"/>
                  </a:lnTo>
                  <a:lnTo>
                    <a:pt x="1549403" y="1612127"/>
                  </a:lnTo>
                  <a:lnTo>
                    <a:pt x="1581578" y="1581451"/>
                  </a:lnTo>
                  <a:lnTo>
                    <a:pt x="1612254" y="1549276"/>
                  </a:lnTo>
                  <a:lnTo>
                    <a:pt x="1641373" y="1515660"/>
                  </a:lnTo>
                  <a:lnTo>
                    <a:pt x="1668877" y="1480661"/>
                  </a:lnTo>
                  <a:lnTo>
                    <a:pt x="1694707" y="1444338"/>
                  </a:lnTo>
                  <a:lnTo>
                    <a:pt x="1718804" y="1406748"/>
                  </a:lnTo>
                  <a:lnTo>
                    <a:pt x="1741112" y="1367950"/>
                  </a:lnTo>
                  <a:lnTo>
                    <a:pt x="1761572" y="1328003"/>
                  </a:lnTo>
                  <a:lnTo>
                    <a:pt x="1780125" y="1286964"/>
                  </a:lnTo>
                  <a:lnTo>
                    <a:pt x="1796713" y="1244891"/>
                  </a:lnTo>
                  <a:lnTo>
                    <a:pt x="1811278" y="1201844"/>
                  </a:lnTo>
                  <a:lnTo>
                    <a:pt x="1823763" y="1157879"/>
                  </a:lnTo>
                  <a:lnTo>
                    <a:pt x="1834107" y="1113056"/>
                  </a:lnTo>
                  <a:lnTo>
                    <a:pt x="1842255" y="1067431"/>
                  </a:lnTo>
                  <a:lnTo>
                    <a:pt x="1848146" y="1021065"/>
                  </a:lnTo>
                  <a:lnTo>
                    <a:pt x="1851724" y="974014"/>
                  </a:lnTo>
                  <a:lnTo>
                    <a:pt x="1852930" y="926338"/>
                  </a:lnTo>
                  <a:lnTo>
                    <a:pt x="1851724" y="878672"/>
                  </a:lnTo>
                  <a:lnTo>
                    <a:pt x="1848146" y="831632"/>
                  </a:lnTo>
                  <a:lnTo>
                    <a:pt x="1842255" y="785276"/>
                  </a:lnTo>
                  <a:lnTo>
                    <a:pt x="1834107" y="739661"/>
                  </a:lnTo>
                  <a:lnTo>
                    <a:pt x="1823763" y="694847"/>
                  </a:lnTo>
                  <a:lnTo>
                    <a:pt x="1811278" y="650890"/>
                  </a:lnTo>
                  <a:lnTo>
                    <a:pt x="1796713" y="607850"/>
                  </a:lnTo>
                  <a:lnTo>
                    <a:pt x="1780125" y="565785"/>
                  </a:lnTo>
                  <a:lnTo>
                    <a:pt x="1761572" y="524752"/>
                  </a:lnTo>
                  <a:lnTo>
                    <a:pt x="1741112" y="484810"/>
                  </a:lnTo>
                  <a:lnTo>
                    <a:pt x="1718804" y="446018"/>
                  </a:lnTo>
                  <a:lnTo>
                    <a:pt x="1694707" y="408433"/>
                  </a:lnTo>
                  <a:lnTo>
                    <a:pt x="1668877" y="372115"/>
                  </a:lnTo>
                  <a:lnTo>
                    <a:pt x="1641373" y="337120"/>
                  </a:lnTo>
                  <a:lnTo>
                    <a:pt x="1612254" y="303507"/>
                  </a:lnTo>
                  <a:lnTo>
                    <a:pt x="1581578" y="271335"/>
                  </a:lnTo>
                  <a:lnTo>
                    <a:pt x="1549403" y="240662"/>
                  </a:lnTo>
                  <a:lnTo>
                    <a:pt x="1515787" y="211545"/>
                  </a:lnTo>
                  <a:lnTo>
                    <a:pt x="1480788" y="184044"/>
                  </a:lnTo>
                  <a:lnTo>
                    <a:pt x="1444465" y="158216"/>
                  </a:lnTo>
                  <a:lnTo>
                    <a:pt x="1406875" y="134119"/>
                  </a:lnTo>
                  <a:lnTo>
                    <a:pt x="1368077" y="111813"/>
                  </a:lnTo>
                  <a:lnTo>
                    <a:pt x="1328130" y="91354"/>
                  </a:lnTo>
                  <a:lnTo>
                    <a:pt x="1287091" y="72802"/>
                  </a:lnTo>
                  <a:lnTo>
                    <a:pt x="1245018" y="56215"/>
                  </a:lnTo>
                  <a:lnTo>
                    <a:pt x="1201971" y="41650"/>
                  </a:lnTo>
                  <a:lnTo>
                    <a:pt x="1158006" y="29166"/>
                  </a:lnTo>
                  <a:lnTo>
                    <a:pt x="1113183" y="18821"/>
                  </a:lnTo>
                  <a:lnTo>
                    <a:pt x="1067558" y="10674"/>
                  </a:lnTo>
                  <a:lnTo>
                    <a:pt x="1021192" y="4783"/>
                  </a:lnTo>
                  <a:lnTo>
                    <a:pt x="974141" y="1205"/>
                  </a:lnTo>
                  <a:lnTo>
                    <a:pt x="926465" y="0"/>
                  </a:lnTo>
                  <a:close/>
                </a:path>
              </a:pathLst>
            </a:custGeom>
            <a:solidFill>
              <a:srgbClr val="B8AE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650630" y="2741350"/>
              <a:ext cx="589280" cy="778510"/>
            </a:xfrm>
            <a:custGeom>
              <a:avLst/>
              <a:gdLst/>
              <a:ahLst/>
              <a:cxnLst/>
              <a:rect l="l" t="t" r="r" b="b"/>
              <a:pathLst>
                <a:path w="589279" h="778510">
                  <a:moveTo>
                    <a:pt x="293652" y="0"/>
                  </a:moveTo>
                  <a:lnTo>
                    <a:pt x="244944" y="3898"/>
                  </a:lnTo>
                  <a:lnTo>
                    <a:pt x="245632" y="3898"/>
                  </a:lnTo>
                  <a:lnTo>
                    <a:pt x="200545" y="14951"/>
                  </a:lnTo>
                  <a:lnTo>
                    <a:pt x="158050" y="32840"/>
                  </a:lnTo>
                  <a:lnTo>
                    <a:pt x="119138" y="56918"/>
                  </a:lnTo>
                  <a:lnTo>
                    <a:pt x="84468" y="86620"/>
                  </a:lnTo>
                  <a:lnTo>
                    <a:pt x="54822" y="121239"/>
                  </a:lnTo>
                  <a:lnTo>
                    <a:pt x="54699" y="121383"/>
                  </a:lnTo>
                  <a:lnTo>
                    <a:pt x="30488" y="160641"/>
                  </a:lnTo>
                  <a:lnTo>
                    <a:pt x="12494" y="203831"/>
                  </a:lnTo>
                  <a:lnTo>
                    <a:pt x="1377" y="250387"/>
                  </a:lnTo>
                  <a:lnTo>
                    <a:pt x="258" y="294907"/>
                  </a:lnTo>
                  <a:lnTo>
                    <a:pt x="232" y="295959"/>
                  </a:lnTo>
                  <a:lnTo>
                    <a:pt x="108" y="300889"/>
                  </a:lnTo>
                  <a:lnTo>
                    <a:pt x="9410" y="357853"/>
                  </a:lnTo>
                  <a:lnTo>
                    <a:pt x="25288" y="407303"/>
                  </a:lnTo>
                  <a:lnTo>
                    <a:pt x="43310" y="452502"/>
                  </a:lnTo>
                  <a:lnTo>
                    <a:pt x="49418" y="466687"/>
                  </a:lnTo>
                  <a:lnTo>
                    <a:pt x="54943" y="481104"/>
                  </a:lnTo>
                  <a:lnTo>
                    <a:pt x="66082" y="520655"/>
                  </a:lnTo>
                  <a:lnTo>
                    <a:pt x="71889" y="557684"/>
                  </a:lnTo>
                  <a:lnTo>
                    <a:pt x="82517" y="622842"/>
                  </a:lnTo>
                  <a:lnTo>
                    <a:pt x="94605" y="675416"/>
                  </a:lnTo>
                  <a:lnTo>
                    <a:pt x="110470" y="714413"/>
                  </a:lnTo>
                  <a:lnTo>
                    <a:pt x="160101" y="755324"/>
                  </a:lnTo>
                  <a:lnTo>
                    <a:pt x="220816" y="775152"/>
                  </a:lnTo>
                  <a:lnTo>
                    <a:pt x="252868" y="778185"/>
                  </a:lnTo>
                  <a:lnTo>
                    <a:pt x="262503" y="778185"/>
                  </a:lnTo>
                  <a:lnTo>
                    <a:pt x="327631" y="767928"/>
                  </a:lnTo>
                  <a:lnTo>
                    <a:pt x="376302" y="747216"/>
                  </a:lnTo>
                  <a:lnTo>
                    <a:pt x="410893" y="718808"/>
                  </a:lnTo>
                  <a:lnTo>
                    <a:pt x="433781" y="685467"/>
                  </a:lnTo>
                  <a:lnTo>
                    <a:pt x="451150" y="629858"/>
                  </a:lnTo>
                  <a:lnTo>
                    <a:pt x="230204" y="629858"/>
                  </a:lnTo>
                  <a:lnTo>
                    <a:pt x="221308" y="629426"/>
                  </a:lnTo>
                  <a:lnTo>
                    <a:pt x="181364" y="620140"/>
                  </a:lnTo>
                  <a:lnTo>
                    <a:pt x="151155" y="590093"/>
                  </a:lnTo>
                  <a:lnTo>
                    <a:pt x="141933" y="557995"/>
                  </a:lnTo>
                  <a:lnTo>
                    <a:pt x="142038" y="554072"/>
                  </a:lnTo>
                  <a:lnTo>
                    <a:pt x="151165" y="516729"/>
                  </a:lnTo>
                  <a:lnTo>
                    <a:pt x="165747" y="509048"/>
                  </a:lnTo>
                  <a:lnTo>
                    <a:pt x="292471" y="509048"/>
                  </a:lnTo>
                  <a:lnTo>
                    <a:pt x="293384" y="507150"/>
                  </a:lnTo>
                  <a:lnTo>
                    <a:pt x="318998" y="484161"/>
                  </a:lnTo>
                  <a:lnTo>
                    <a:pt x="338994" y="470449"/>
                  </a:lnTo>
                  <a:lnTo>
                    <a:pt x="360562" y="453337"/>
                  </a:lnTo>
                  <a:lnTo>
                    <a:pt x="377644" y="435111"/>
                  </a:lnTo>
                  <a:lnTo>
                    <a:pt x="148855" y="435111"/>
                  </a:lnTo>
                  <a:lnTo>
                    <a:pt x="142523" y="432089"/>
                  </a:lnTo>
                  <a:lnTo>
                    <a:pt x="138345" y="426868"/>
                  </a:lnTo>
                  <a:lnTo>
                    <a:pt x="112913" y="386387"/>
                  </a:lnTo>
                  <a:lnTo>
                    <a:pt x="97804" y="342620"/>
                  </a:lnTo>
                  <a:lnTo>
                    <a:pt x="92824" y="297315"/>
                  </a:lnTo>
                  <a:lnTo>
                    <a:pt x="97782" y="252219"/>
                  </a:lnTo>
                  <a:lnTo>
                    <a:pt x="112486" y="209080"/>
                  </a:lnTo>
                  <a:lnTo>
                    <a:pt x="136742" y="169646"/>
                  </a:lnTo>
                  <a:lnTo>
                    <a:pt x="170360" y="135664"/>
                  </a:lnTo>
                  <a:lnTo>
                    <a:pt x="210816" y="110219"/>
                  </a:lnTo>
                  <a:lnTo>
                    <a:pt x="254558" y="95101"/>
                  </a:lnTo>
                  <a:lnTo>
                    <a:pt x="299838" y="90119"/>
                  </a:lnTo>
                  <a:lnTo>
                    <a:pt x="505517" y="90119"/>
                  </a:lnTo>
                  <a:lnTo>
                    <a:pt x="502638" y="86756"/>
                  </a:lnTo>
                  <a:lnTo>
                    <a:pt x="468210" y="57171"/>
                  </a:lnTo>
                  <a:lnTo>
                    <a:pt x="429489" y="33093"/>
                  </a:lnTo>
                  <a:lnTo>
                    <a:pt x="387084" y="15132"/>
                  </a:lnTo>
                  <a:lnTo>
                    <a:pt x="341602" y="3898"/>
                  </a:lnTo>
                  <a:lnTo>
                    <a:pt x="293652" y="0"/>
                  </a:lnTo>
                  <a:close/>
                </a:path>
                <a:path w="589279" h="778510">
                  <a:moveTo>
                    <a:pt x="443144" y="219743"/>
                  </a:moveTo>
                  <a:lnTo>
                    <a:pt x="274908" y="219743"/>
                  </a:lnTo>
                  <a:lnTo>
                    <a:pt x="320968" y="224753"/>
                  </a:lnTo>
                  <a:lnTo>
                    <a:pt x="367705" y="246060"/>
                  </a:lnTo>
                  <a:lnTo>
                    <a:pt x="404185" y="279661"/>
                  </a:lnTo>
                  <a:lnTo>
                    <a:pt x="427431" y="320350"/>
                  </a:lnTo>
                  <a:lnTo>
                    <a:pt x="428577" y="322401"/>
                  </a:lnTo>
                  <a:lnTo>
                    <a:pt x="438992" y="370830"/>
                  </a:lnTo>
                  <a:lnTo>
                    <a:pt x="433630" y="421938"/>
                  </a:lnTo>
                  <a:lnTo>
                    <a:pt x="394790" y="481422"/>
                  </a:lnTo>
                  <a:lnTo>
                    <a:pt x="343769" y="520655"/>
                  </a:lnTo>
                  <a:lnTo>
                    <a:pt x="339581" y="523379"/>
                  </a:lnTo>
                  <a:lnTo>
                    <a:pt x="334435" y="526884"/>
                  </a:lnTo>
                  <a:lnTo>
                    <a:pt x="331479" y="528965"/>
                  </a:lnTo>
                  <a:lnTo>
                    <a:pt x="331479" y="531266"/>
                  </a:lnTo>
                  <a:lnTo>
                    <a:pt x="330056" y="534552"/>
                  </a:lnTo>
                  <a:lnTo>
                    <a:pt x="305791" y="593530"/>
                  </a:lnTo>
                  <a:lnTo>
                    <a:pt x="276820" y="619135"/>
                  </a:lnTo>
                  <a:lnTo>
                    <a:pt x="230204" y="629858"/>
                  </a:lnTo>
                  <a:lnTo>
                    <a:pt x="451150" y="629858"/>
                  </a:lnTo>
                  <a:lnTo>
                    <a:pt x="453959" y="615030"/>
                  </a:lnTo>
                  <a:lnTo>
                    <a:pt x="455886" y="585279"/>
                  </a:lnTo>
                  <a:lnTo>
                    <a:pt x="455856" y="538934"/>
                  </a:lnTo>
                  <a:lnTo>
                    <a:pt x="456354" y="538149"/>
                  </a:lnTo>
                  <a:lnTo>
                    <a:pt x="459498" y="533880"/>
                  </a:lnTo>
                  <a:lnTo>
                    <a:pt x="464547" y="527692"/>
                  </a:lnTo>
                  <a:lnTo>
                    <a:pt x="470314" y="520909"/>
                  </a:lnTo>
                  <a:lnTo>
                    <a:pt x="504087" y="481422"/>
                  </a:lnTo>
                  <a:lnTo>
                    <a:pt x="534141" y="442033"/>
                  </a:lnTo>
                  <a:lnTo>
                    <a:pt x="561500" y="397207"/>
                  </a:lnTo>
                  <a:lnTo>
                    <a:pt x="581408" y="348121"/>
                  </a:lnTo>
                  <a:lnTo>
                    <a:pt x="589102" y="295959"/>
                  </a:lnTo>
                  <a:lnTo>
                    <a:pt x="587366" y="274291"/>
                  </a:lnTo>
                  <a:lnTo>
                    <a:pt x="476280" y="274291"/>
                  </a:lnTo>
                  <a:lnTo>
                    <a:pt x="468355" y="271479"/>
                  </a:lnTo>
                  <a:lnTo>
                    <a:pt x="462063" y="265898"/>
                  </a:lnTo>
                  <a:lnTo>
                    <a:pt x="458265" y="258056"/>
                  </a:lnTo>
                  <a:lnTo>
                    <a:pt x="443144" y="219743"/>
                  </a:lnTo>
                  <a:close/>
                </a:path>
                <a:path w="589279" h="778510">
                  <a:moveTo>
                    <a:pt x="292471" y="509048"/>
                  </a:moveTo>
                  <a:lnTo>
                    <a:pt x="165747" y="509048"/>
                  </a:lnTo>
                  <a:lnTo>
                    <a:pt x="174393" y="509932"/>
                  </a:lnTo>
                  <a:lnTo>
                    <a:pt x="180603" y="513328"/>
                  </a:lnTo>
                  <a:lnTo>
                    <a:pt x="182082" y="514177"/>
                  </a:lnTo>
                  <a:lnTo>
                    <a:pt x="187282" y="520655"/>
                  </a:lnTo>
                  <a:lnTo>
                    <a:pt x="189701" y="528699"/>
                  </a:lnTo>
                  <a:lnTo>
                    <a:pt x="188847" y="537072"/>
                  </a:lnTo>
                  <a:lnTo>
                    <a:pt x="188818" y="537355"/>
                  </a:lnTo>
                  <a:lnTo>
                    <a:pt x="188572" y="538149"/>
                  </a:lnTo>
                  <a:lnTo>
                    <a:pt x="188280" y="538934"/>
                  </a:lnTo>
                  <a:lnTo>
                    <a:pt x="187942" y="539701"/>
                  </a:lnTo>
                  <a:lnTo>
                    <a:pt x="185838" y="547183"/>
                  </a:lnTo>
                  <a:lnTo>
                    <a:pt x="185481" y="554072"/>
                  </a:lnTo>
                  <a:lnTo>
                    <a:pt x="185441" y="554853"/>
                  </a:lnTo>
                  <a:lnTo>
                    <a:pt x="186732" y="562423"/>
                  </a:lnTo>
                  <a:lnTo>
                    <a:pt x="241065" y="585279"/>
                  </a:lnTo>
                  <a:lnTo>
                    <a:pt x="264323" y="574647"/>
                  </a:lnTo>
                  <a:lnTo>
                    <a:pt x="278157" y="554072"/>
                  </a:lnTo>
                  <a:lnTo>
                    <a:pt x="286705" y="526884"/>
                  </a:lnTo>
                  <a:lnTo>
                    <a:pt x="286809" y="526555"/>
                  </a:lnTo>
                  <a:lnTo>
                    <a:pt x="288210" y="519820"/>
                  </a:lnTo>
                  <a:lnTo>
                    <a:pt x="290411" y="513328"/>
                  </a:lnTo>
                  <a:lnTo>
                    <a:pt x="292471" y="509048"/>
                  </a:lnTo>
                  <a:close/>
                </a:path>
                <a:path w="589279" h="778510">
                  <a:moveTo>
                    <a:pt x="275098" y="264202"/>
                  </a:moveTo>
                  <a:lnTo>
                    <a:pt x="212344" y="284454"/>
                  </a:lnTo>
                  <a:lnTo>
                    <a:pt x="175870" y="320350"/>
                  </a:lnTo>
                  <a:lnTo>
                    <a:pt x="152249" y="366617"/>
                  </a:lnTo>
                  <a:lnTo>
                    <a:pt x="156608" y="375274"/>
                  </a:lnTo>
                  <a:lnTo>
                    <a:pt x="161463" y="383651"/>
                  </a:lnTo>
                  <a:lnTo>
                    <a:pt x="166803" y="391727"/>
                  </a:lnTo>
                  <a:lnTo>
                    <a:pt x="172614" y="399481"/>
                  </a:lnTo>
                  <a:lnTo>
                    <a:pt x="176604" y="407303"/>
                  </a:lnTo>
                  <a:lnTo>
                    <a:pt x="160438" y="435111"/>
                  </a:lnTo>
                  <a:lnTo>
                    <a:pt x="377644" y="435111"/>
                  </a:lnTo>
                  <a:lnTo>
                    <a:pt x="379269" y="433377"/>
                  </a:lnTo>
                  <a:lnTo>
                    <a:pt x="390712" y="411093"/>
                  </a:lnTo>
                  <a:lnTo>
                    <a:pt x="393670" y="366617"/>
                  </a:lnTo>
                  <a:lnTo>
                    <a:pt x="393790" y="364813"/>
                  </a:lnTo>
                  <a:lnTo>
                    <a:pt x="379417" y="322401"/>
                  </a:lnTo>
                  <a:lnTo>
                    <a:pt x="350217" y="288458"/>
                  </a:lnTo>
                  <a:lnTo>
                    <a:pt x="308815" y="267586"/>
                  </a:lnTo>
                  <a:lnTo>
                    <a:pt x="275098" y="264202"/>
                  </a:lnTo>
                  <a:close/>
                </a:path>
                <a:path w="589279" h="778510">
                  <a:moveTo>
                    <a:pt x="304734" y="134061"/>
                  </a:moveTo>
                  <a:lnTo>
                    <a:pt x="303238" y="134061"/>
                  </a:lnTo>
                  <a:lnTo>
                    <a:pt x="260596" y="138732"/>
                  </a:lnTo>
                  <a:lnTo>
                    <a:pt x="219057" y="155309"/>
                  </a:lnTo>
                  <a:lnTo>
                    <a:pt x="184420" y="181731"/>
                  </a:lnTo>
                  <a:lnTo>
                    <a:pt x="158152" y="216080"/>
                  </a:lnTo>
                  <a:lnTo>
                    <a:pt x="141721" y="256439"/>
                  </a:lnTo>
                  <a:lnTo>
                    <a:pt x="136593" y="300889"/>
                  </a:lnTo>
                  <a:lnTo>
                    <a:pt x="140756" y="294907"/>
                  </a:lnTo>
                  <a:lnTo>
                    <a:pt x="145102" y="289058"/>
                  </a:lnTo>
                  <a:lnTo>
                    <a:pt x="188997" y="247101"/>
                  </a:lnTo>
                  <a:lnTo>
                    <a:pt x="230081" y="227451"/>
                  </a:lnTo>
                  <a:lnTo>
                    <a:pt x="274908" y="219743"/>
                  </a:lnTo>
                  <a:lnTo>
                    <a:pt x="443144" y="219743"/>
                  </a:lnTo>
                  <a:lnTo>
                    <a:pt x="442183" y="217308"/>
                  </a:lnTo>
                  <a:lnTo>
                    <a:pt x="416843" y="183386"/>
                  </a:lnTo>
                  <a:lnTo>
                    <a:pt x="384130" y="157430"/>
                  </a:lnTo>
                  <a:lnTo>
                    <a:pt x="345928" y="140577"/>
                  </a:lnTo>
                  <a:lnTo>
                    <a:pt x="304734" y="134061"/>
                  </a:lnTo>
                  <a:close/>
                </a:path>
                <a:path w="589279" h="778510">
                  <a:moveTo>
                    <a:pt x="505517" y="90119"/>
                  </a:moveTo>
                  <a:lnTo>
                    <a:pt x="299838" y="90119"/>
                  </a:lnTo>
                  <a:lnTo>
                    <a:pt x="345106" y="95101"/>
                  </a:lnTo>
                  <a:lnTo>
                    <a:pt x="344973" y="95101"/>
                  </a:lnTo>
                  <a:lnTo>
                    <a:pt x="388026" y="109791"/>
                  </a:lnTo>
                  <a:lnTo>
                    <a:pt x="427440" y="134061"/>
                  </a:lnTo>
                  <a:lnTo>
                    <a:pt x="461403" y="167698"/>
                  </a:lnTo>
                  <a:lnTo>
                    <a:pt x="485369" y="205270"/>
                  </a:lnTo>
                  <a:lnTo>
                    <a:pt x="500746" y="247101"/>
                  </a:lnTo>
                  <a:lnTo>
                    <a:pt x="501206" y="255805"/>
                  </a:lnTo>
                  <a:lnTo>
                    <a:pt x="498395" y="263735"/>
                  </a:lnTo>
                  <a:lnTo>
                    <a:pt x="492818" y="270030"/>
                  </a:lnTo>
                  <a:lnTo>
                    <a:pt x="484980" y="273830"/>
                  </a:lnTo>
                  <a:lnTo>
                    <a:pt x="476280" y="274291"/>
                  </a:lnTo>
                  <a:lnTo>
                    <a:pt x="587366" y="274291"/>
                  </a:lnTo>
                  <a:lnTo>
                    <a:pt x="574084" y="202460"/>
                  </a:lnTo>
                  <a:lnTo>
                    <a:pt x="556183" y="160010"/>
                  </a:lnTo>
                  <a:lnTo>
                    <a:pt x="532254" y="121383"/>
                  </a:lnTo>
                  <a:lnTo>
                    <a:pt x="532165" y="121239"/>
                  </a:lnTo>
                  <a:lnTo>
                    <a:pt x="505517" y="901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431783" y="4594986"/>
            <a:ext cx="3021330" cy="74168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55575" marR="5080" indent="-143510">
              <a:lnSpc>
                <a:spcPts val="1860"/>
              </a:lnSpc>
              <a:spcBef>
                <a:spcPts val="204"/>
              </a:spcBef>
            </a:pPr>
            <a:r>
              <a:rPr sz="1600" dirty="0">
                <a:latin typeface="CVS Health Sans"/>
                <a:cs typeface="CVS Health Sans"/>
              </a:rPr>
              <a:t>USE</a:t>
            </a:r>
            <a:r>
              <a:rPr sz="1600" spc="-35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OPEN-</a:t>
            </a:r>
            <a:r>
              <a:rPr sz="1600" dirty="0">
                <a:latin typeface="CVS Health Sans"/>
                <a:cs typeface="CVS Health Sans"/>
              </a:rPr>
              <a:t>ENDED</a:t>
            </a:r>
            <a:r>
              <a:rPr sz="1600" spc="-15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QUESTIONS; </a:t>
            </a:r>
            <a:r>
              <a:rPr sz="1600" spc="-25" dirty="0">
                <a:latin typeface="CVS Health Sans"/>
                <a:cs typeface="CVS Health Sans"/>
              </a:rPr>
              <a:t>AVOID</a:t>
            </a:r>
            <a:r>
              <a:rPr sz="1600" spc="10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RAPID-</a:t>
            </a:r>
            <a:r>
              <a:rPr sz="1600" dirty="0">
                <a:latin typeface="CVS Health Sans"/>
                <a:cs typeface="CVS Health Sans"/>
              </a:rPr>
              <a:t>FIRE; </a:t>
            </a:r>
            <a:r>
              <a:rPr sz="1600" spc="-10" dirty="0">
                <a:latin typeface="CVS Health Sans"/>
                <a:cs typeface="CVS Health Sans"/>
              </a:rPr>
              <a:t>CLARIFY </a:t>
            </a:r>
            <a:r>
              <a:rPr sz="1600" dirty="0">
                <a:latin typeface="CVS Health Sans"/>
                <a:cs typeface="CVS Health Sans"/>
              </a:rPr>
              <a:t>WITHOUT</a:t>
            </a:r>
            <a:r>
              <a:rPr sz="1600" spc="-65" dirty="0">
                <a:latin typeface="CVS Health Sans"/>
                <a:cs typeface="CVS Health Sans"/>
              </a:rPr>
              <a:t> </a:t>
            </a:r>
            <a:r>
              <a:rPr sz="1600" spc="-10" dirty="0">
                <a:latin typeface="CVS Health Sans"/>
                <a:cs typeface="CVS Health Sans"/>
              </a:rPr>
              <a:t>CONFRONTATION</a:t>
            </a:r>
            <a:endParaRPr sz="1600">
              <a:latin typeface="CVS Health Sans"/>
              <a:cs typeface="CVS Health San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35"/>
              </a:lnSpc>
              <a:tabLst>
                <a:tab pos="339725" algn="l"/>
              </a:tabLst>
            </a:pPr>
            <a:fld id="{81D60167-4931-47E6-BA6A-407CBD079E47}" type="slidenum">
              <a:rPr sz="1000" b="0" spc="-25" dirty="0">
                <a:latin typeface="CVS Health Sans Medium"/>
                <a:cs typeface="CVS Health Sans Medium"/>
              </a:rPr>
              <a:t>24</a:t>
            </a:fld>
            <a:r>
              <a:rPr sz="1000" b="0" dirty="0">
                <a:latin typeface="CVS Health Sans Medium"/>
                <a:cs typeface="CVS Health Sans Medium"/>
              </a:rPr>
              <a:t>	</a:t>
            </a:r>
            <a:r>
              <a:rPr sz="1200" baseline="3472" dirty="0"/>
              <a:t>©2026</a:t>
            </a:r>
            <a:r>
              <a:rPr sz="1200" spc="-15" baseline="3472" dirty="0"/>
              <a:t> </a:t>
            </a:r>
            <a:r>
              <a:rPr sz="1200" baseline="3472" dirty="0"/>
              <a:t>Aetna</a:t>
            </a:r>
            <a:r>
              <a:rPr sz="1200" spc="-7" baseline="3472" dirty="0"/>
              <a:t> </a:t>
            </a:r>
            <a:r>
              <a:rPr sz="1200" baseline="3472" dirty="0"/>
              <a:t>Inc.</a:t>
            </a:r>
            <a:r>
              <a:rPr sz="1200" spc="37" baseline="3472" dirty="0"/>
              <a:t> </a:t>
            </a:r>
            <a:r>
              <a:rPr sz="1200" spc="-15" baseline="3472" dirty="0"/>
              <a:t>Confidential </a:t>
            </a:r>
            <a:r>
              <a:rPr sz="1200" baseline="3472" dirty="0"/>
              <a:t>and</a:t>
            </a:r>
            <a:r>
              <a:rPr sz="1200" spc="7" baseline="3472" dirty="0"/>
              <a:t> </a:t>
            </a:r>
            <a:r>
              <a:rPr sz="1200" spc="-15" baseline="3472" dirty="0"/>
              <a:t>proprietary.</a:t>
            </a:r>
            <a:endParaRPr sz="1200" baseline="3472">
              <a:latin typeface="CVS Health Sans Medium"/>
              <a:cs typeface="CVS Health Sans Medium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698872" y="3131642"/>
            <a:ext cx="27914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>
                <a:solidFill>
                  <a:srgbClr val="FFFFFF"/>
                </a:solidFill>
              </a:rPr>
              <a:t>De-</a:t>
            </a:r>
            <a:r>
              <a:rPr sz="3200" spc="-10" dirty="0">
                <a:solidFill>
                  <a:srgbClr val="FFFFFF"/>
                </a:solidFill>
              </a:rPr>
              <a:t>escalation</a:t>
            </a:r>
            <a:endParaRPr sz="3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20" dirty="0"/>
              <a:t>De-</a:t>
            </a:r>
            <a:r>
              <a:rPr sz="3200" dirty="0"/>
              <a:t>escalation:</a:t>
            </a:r>
            <a:r>
              <a:rPr sz="3200" spc="-30" dirty="0"/>
              <a:t> </a:t>
            </a:r>
            <a:r>
              <a:rPr sz="3200" dirty="0"/>
              <a:t>Judicial</a:t>
            </a:r>
            <a:r>
              <a:rPr sz="3200" spc="-50" dirty="0"/>
              <a:t> </a:t>
            </a:r>
            <a:r>
              <a:rPr sz="3200" spc="-10" dirty="0"/>
              <a:t>Communication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1691639" y="1839595"/>
            <a:ext cx="8677910" cy="825500"/>
            <a:chOff x="1691639" y="1839595"/>
            <a:chExt cx="8677910" cy="825500"/>
          </a:xfrm>
        </p:grpSpPr>
        <p:sp>
          <p:nvSpPr>
            <p:cNvPr id="4" name="object 4"/>
            <p:cNvSpPr/>
            <p:nvPr/>
          </p:nvSpPr>
          <p:spPr>
            <a:xfrm>
              <a:off x="1691639" y="1839595"/>
              <a:ext cx="8677910" cy="825500"/>
            </a:xfrm>
            <a:custGeom>
              <a:avLst/>
              <a:gdLst/>
              <a:ahLst/>
              <a:cxnLst/>
              <a:rect l="l" t="t" r="r" b="b"/>
              <a:pathLst>
                <a:path w="8677910" h="825500">
                  <a:moveTo>
                    <a:pt x="8595106" y="0"/>
                  </a:moveTo>
                  <a:lnTo>
                    <a:pt x="82550" y="0"/>
                  </a:lnTo>
                  <a:lnTo>
                    <a:pt x="50417" y="6486"/>
                  </a:lnTo>
                  <a:lnTo>
                    <a:pt x="24177" y="24177"/>
                  </a:lnTo>
                  <a:lnTo>
                    <a:pt x="6486" y="50417"/>
                  </a:lnTo>
                  <a:lnTo>
                    <a:pt x="0" y="82550"/>
                  </a:lnTo>
                  <a:lnTo>
                    <a:pt x="0" y="742950"/>
                  </a:lnTo>
                  <a:lnTo>
                    <a:pt x="6486" y="775082"/>
                  </a:lnTo>
                  <a:lnTo>
                    <a:pt x="24177" y="801322"/>
                  </a:lnTo>
                  <a:lnTo>
                    <a:pt x="50417" y="819013"/>
                  </a:lnTo>
                  <a:lnTo>
                    <a:pt x="82550" y="825500"/>
                  </a:lnTo>
                  <a:lnTo>
                    <a:pt x="8595106" y="825500"/>
                  </a:lnTo>
                  <a:lnTo>
                    <a:pt x="8627238" y="819013"/>
                  </a:lnTo>
                  <a:lnTo>
                    <a:pt x="8653478" y="801322"/>
                  </a:lnTo>
                  <a:lnTo>
                    <a:pt x="8671169" y="775082"/>
                  </a:lnTo>
                  <a:lnTo>
                    <a:pt x="8677656" y="742950"/>
                  </a:lnTo>
                  <a:lnTo>
                    <a:pt x="8677656" y="82550"/>
                  </a:lnTo>
                  <a:lnTo>
                    <a:pt x="8671169" y="50417"/>
                  </a:lnTo>
                  <a:lnTo>
                    <a:pt x="8653478" y="24177"/>
                  </a:lnTo>
                  <a:lnTo>
                    <a:pt x="8627238" y="6486"/>
                  </a:lnTo>
                  <a:lnTo>
                    <a:pt x="8595106" y="0"/>
                  </a:lnTo>
                  <a:close/>
                </a:path>
              </a:pathLst>
            </a:custGeom>
            <a:solidFill>
              <a:srgbClr val="D6CE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43747" y="2089428"/>
              <a:ext cx="252095" cy="332740"/>
            </a:xfrm>
            <a:custGeom>
              <a:avLst/>
              <a:gdLst/>
              <a:ahLst/>
              <a:cxnLst/>
              <a:rect l="l" t="t" r="r" b="b"/>
              <a:pathLst>
                <a:path w="252094" h="332739">
                  <a:moveTo>
                    <a:pt x="125424" y="0"/>
                  </a:moveTo>
                  <a:lnTo>
                    <a:pt x="80991" y="8035"/>
                  </a:lnTo>
                  <a:lnTo>
                    <a:pt x="43238" y="30368"/>
                  </a:lnTo>
                  <a:lnTo>
                    <a:pt x="15369" y="64254"/>
                  </a:lnTo>
                  <a:lnTo>
                    <a:pt x="588" y="106945"/>
                  </a:lnTo>
                  <a:lnTo>
                    <a:pt x="439" y="112846"/>
                  </a:lnTo>
                  <a:lnTo>
                    <a:pt x="328" y="117300"/>
                  </a:lnTo>
                  <a:lnTo>
                    <a:pt x="222" y="121496"/>
                  </a:lnTo>
                  <a:lnTo>
                    <a:pt x="99" y="126410"/>
                  </a:lnTo>
                  <a:lnTo>
                    <a:pt x="0" y="130356"/>
                  </a:lnTo>
                  <a:lnTo>
                    <a:pt x="4019" y="152846"/>
                  </a:lnTo>
                  <a:lnTo>
                    <a:pt x="10801" y="173967"/>
                  </a:lnTo>
                  <a:lnTo>
                    <a:pt x="18498" y="193272"/>
                  </a:lnTo>
                  <a:lnTo>
                    <a:pt x="21107" y="199331"/>
                  </a:lnTo>
                  <a:lnTo>
                    <a:pt x="23467" y="205489"/>
                  </a:lnTo>
                  <a:lnTo>
                    <a:pt x="25575" y="211738"/>
                  </a:lnTo>
                  <a:lnTo>
                    <a:pt x="27430" y="218071"/>
                  </a:lnTo>
                  <a:lnTo>
                    <a:pt x="28473" y="223311"/>
                  </a:lnTo>
                  <a:lnTo>
                    <a:pt x="30705" y="238198"/>
                  </a:lnTo>
                  <a:lnTo>
                    <a:pt x="35244" y="266028"/>
                  </a:lnTo>
                  <a:lnTo>
                    <a:pt x="47184" y="305140"/>
                  </a:lnTo>
                  <a:lnTo>
                    <a:pt x="81036" y="327805"/>
                  </a:lnTo>
                  <a:lnTo>
                    <a:pt x="108005" y="332378"/>
                  </a:lnTo>
                  <a:lnTo>
                    <a:pt x="112120" y="332378"/>
                  </a:lnTo>
                  <a:lnTo>
                    <a:pt x="160726" y="319151"/>
                  </a:lnTo>
                  <a:lnTo>
                    <a:pt x="185276" y="292777"/>
                  </a:lnTo>
                  <a:lnTo>
                    <a:pt x="192080" y="269025"/>
                  </a:lnTo>
                  <a:lnTo>
                    <a:pt x="94087" y="269025"/>
                  </a:lnTo>
                  <a:lnTo>
                    <a:pt x="88200" y="268257"/>
                  </a:lnTo>
                  <a:lnTo>
                    <a:pt x="61880" y="245443"/>
                  </a:lnTo>
                  <a:lnTo>
                    <a:pt x="61820" y="245294"/>
                  </a:lnTo>
                  <a:lnTo>
                    <a:pt x="60622" y="238331"/>
                  </a:lnTo>
                  <a:lnTo>
                    <a:pt x="60667" y="236655"/>
                  </a:lnTo>
                  <a:lnTo>
                    <a:pt x="60915" y="231004"/>
                  </a:lnTo>
                  <a:lnTo>
                    <a:pt x="62784" y="223966"/>
                  </a:lnTo>
                  <a:lnTo>
                    <a:pt x="64134" y="219615"/>
                  </a:lnTo>
                  <a:lnTo>
                    <a:pt x="64221" y="219334"/>
                  </a:lnTo>
                  <a:lnTo>
                    <a:pt x="64315" y="219030"/>
                  </a:lnTo>
                  <a:lnTo>
                    <a:pt x="69557" y="216269"/>
                  </a:lnTo>
                  <a:lnTo>
                    <a:pt x="125339" y="216269"/>
                  </a:lnTo>
                  <a:lnTo>
                    <a:pt x="126897" y="214141"/>
                  </a:lnTo>
                  <a:lnTo>
                    <a:pt x="129703" y="211318"/>
                  </a:lnTo>
                  <a:lnTo>
                    <a:pt x="132844" y="208849"/>
                  </a:lnTo>
                  <a:lnTo>
                    <a:pt x="136250" y="206795"/>
                  </a:lnTo>
                  <a:lnTo>
                    <a:pt x="144791" y="200938"/>
                  </a:lnTo>
                  <a:lnTo>
                    <a:pt x="154003" y="193629"/>
                  </a:lnTo>
                  <a:lnTo>
                    <a:pt x="161299" y="185844"/>
                  </a:lnTo>
                  <a:lnTo>
                    <a:pt x="63579" y="185844"/>
                  </a:lnTo>
                  <a:lnTo>
                    <a:pt x="60874" y="184554"/>
                  </a:lnTo>
                  <a:lnTo>
                    <a:pt x="59089" y="182324"/>
                  </a:lnTo>
                  <a:lnTo>
                    <a:pt x="42978" y="151104"/>
                  </a:lnTo>
                  <a:lnTo>
                    <a:pt x="40291" y="118643"/>
                  </a:lnTo>
                  <a:lnTo>
                    <a:pt x="40180" y="117300"/>
                  </a:lnTo>
                  <a:lnTo>
                    <a:pt x="50174" y="85177"/>
                  </a:lnTo>
                  <a:lnTo>
                    <a:pt x="50255" y="84914"/>
                  </a:lnTo>
                  <a:lnTo>
                    <a:pt x="72673" y="58054"/>
                  </a:lnTo>
                  <a:lnTo>
                    <a:pt x="103965" y="41825"/>
                  </a:lnTo>
                  <a:lnTo>
                    <a:pt x="137750" y="39025"/>
                  </a:lnTo>
                  <a:lnTo>
                    <a:pt x="216012" y="39025"/>
                  </a:lnTo>
                  <a:lnTo>
                    <a:pt x="214686" y="37055"/>
                  </a:lnTo>
                  <a:lnTo>
                    <a:pt x="174568" y="9956"/>
                  </a:lnTo>
                  <a:lnTo>
                    <a:pt x="125424" y="0"/>
                  </a:lnTo>
                  <a:close/>
                </a:path>
                <a:path w="252094" h="332739">
                  <a:moveTo>
                    <a:pt x="188000" y="93857"/>
                  </a:moveTo>
                  <a:lnTo>
                    <a:pt x="117418" y="93857"/>
                  </a:lnTo>
                  <a:lnTo>
                    <a:pt x="137092" y="95996"/>
                  </a:lnTo>
                  <a:lnTo>
                    <a:pt x="161391" y="108246"/>
                  </a:lnTo>
                  <a:lnTo>
                    <a:pt x="178536" y="128163"/>
                  </a:lnTo>
                  <a:lnTo>
                    <a:pt x="186920" y="152846"/>
                  </a:lnTo>
                  <a:lnTo>
                    <a:pt x="186809" y="155819"/>
                  </a:lnTo>
                  <a:lnTo>
                    <a:pt x="185260" y="179487"/>
                  </a:lnTo>
                  <a:lnTo>
                    <a:pt x="185212" y="180218"/>
                  </a:lnTo>
                  <a:lnTo>
                    <a:pt x="157316" y="215012"/>
                  </a:lnTo>
                  <a:lnTo>
                    <a:pt x="145042" y="223545"/>
                  </a:lnTo>
                  <a:lnTo>
                    <a:pt x="142844" y="225043"/>
                  </a:lnTo>
                  <a:lnTo>
                    <a:pt x="141581" y="225932"/>
                  </a:lnTo>
                  <a:lnTo>
                    <a:pt x="141581" y="226914"/>
                  </a:lnTo>
                  <a:lnTo>
                    <a:pt x="140973" y="228318"/>
                  </a:lnTo>
                  <a:lnTo>
                    <a:pt x="118235" y="264445"/>
                  </a:lnTo>
                  <a:lnTo>
                    <a:pt x="98324" y="269025"/>
                  </a:lnTo>
                  <a:lnTo>
                    <a:pt x="192080" y="269025"/>
                  </a:lnTo>
                  <a:lnTo>
                    <a:pt x="193895" y="262691"/>
                  </a:lnTo>
                  <a:lnTo>
                    <a:pt x="194200" y="253508"/>
                  </a:lnTo>
                  <a:lnTo>
                    <a:pt x="194317" y="249984"/>
                  </a:lnTo>
                  <a:lnTo>
                    <a:pt x="194385" y="247954"/>
                  </a:lnTo>
                  <a:lnTo>
                    <a:pt x="194473" y="245294"/>
                  </a:lnTo>
                  <a:lnTo>
                    <a:pt x="194540" y="243291"/>
                  </a:lnTo>
                  <a:lnTo>
                    <a:pt x="194636" y="240422"/>
                  </a:lnTo>
                  <a:lnTo>
                    <a:pt x="194705" y="230143"/>
                  </a:lnTo>
                  <a:lnTo>
                    <a:pt x="196248" y="227803"/>
                  </a:lnTo>
                  <a:lnTo>
                    <a:pt x="200176" y="223311"/>
                  </a:lnTo>
                  <a:lnTo>
                    <a:pt x="203356" y="219615"/>
                  </a:lnTo>
                  <a:lnTo>
                    <a:pt x="218512" y="201663"/>
                  </a:lnTo>
                  <a:lnTo>
                    <a:pt x="234256" y="179487"/>
                  </a:lnTo>
                  <a:lnTo>
                    <a:pt x="246615" y="154073"/>
                  </a:lnTo>
                  <a:lnTo>
                    <a:pt x="251617" y="126410"/>
                  </a:lnTo>
                  <a:lnTo>
                    <a:pt x="250054" y="118643"/>
                  </a:lnTo>
                  <a:lnTo>
                    <a:pt x="249975" y="118249"/>
                  </a:lnTo>
                  <a:lnTo>
                    <a:pt x="202133" y="118249"/>
                  </a:lnTo>
                  <a:lnTo>
                    <a:pt x="197187" y="115331"/>
                  </a:lnTo>
                  <a:lnTo>
                    <a:pt x="197049" y="115331"/>
                  </a:lnTo>
                  <a:lnTo>
                    <a:pt x="195820" y="110556"/>
                  </a:lnTo>
                  <a:lnTo>
                    <a:pt x="195734" y="110221"/>
                  </a:lnTo>
                  <a:lnTo>
                    <a:pt x="188000" y="93857"/>
                  </a:lnTo>
                  <a:close/>
                </a:path>
                <a:path w="252094" h="332739">
                  <a:moveTo>
                    <a:pt x="125339" y="216269"/>
                  </a:moveTo>
                  <a:lnTo>
                    <a:pt x="69557" y="216269"/>
                  </a:lnTo>
                  <a:lnTo>
                    <a:pt x="79420" y="219334"/>
                  </a:lnTo>
                  <a:lnTo>
                    <a:pt x="82179" y="224579"/>
                  </a:lnTo>
                  <a:lnTo>
                    <a:pt x="80648" y="229515"/>
                  </a:lnTo>
                  <a:lnTo>
                    <a:pt x="80542" y="229854"/>
                  </a:lnTo>
                  <a:lnTo>
                    <a:pt x="78586" y="234670"/>
                  </a:lnTo>
                  <a:lnTo>
                    <a:pt x="78703" y="236655"/>
                  </a:lnTo>
                  <a:lnTo>
                    <a:pt x="78794" y="238198"/>
                  </a:lnTo>
                  <a:lnTo>
                    <a:pt x="78863" y="239364"/>
                  </a:lnTo>
                  <a:lnTo>
                    <a:pt x="81022" y="243291"/>
                  </a:lnTo>
                  <a:lnTo>
                    <a:pt x="82273" y="245915"/>
                  </a:lnTo>
                  <a:lnTo>
                    <a:pt x="84482" y="247954"/>
                  </a:lnTo>
                  <a:lnTo>
                    <a:pt x="87195" y="248999"/>
                  </a:lnTo>
                  <a:lnTo>
                    <a:pt x="102964" y="249984"/>
                  </a:lnTo>
                  <a:lnTo>
                    <a:pt x="112897" y="245443"/>
                  </a:lnTo>
                  <a:lnTo>
                    <a:pt x="118806" y="236655"/>
                  </a:lnTo>
                  <a:lnTo>
                    <a:pt x="122457" y="225043"/>
                  </a:lnTo>
                  <a:lnTo>
                    <a:pt x="122548" y="224579"/>
                  </a:lnTo>
                  <a:lnTo>
                    <a:pt x="123067" y="221011"/>
                  </a:lnTo>
                  <a:lnTo>
                    <a:pt x="124575" y="217314"/>
                  </a:lnTo>
                  <a:lnTo>
                    <a:pt x="125339" y="216269"/>
                  </a:lnTo>
                  <a:close/>
                </a:path>
                <a:path w="252094" h="332739">
                  <a:moveTo>
                    <a:pt x="117500" y="112846"/>
                  </a:moveTo>
                  <a:lnTo>
                    <a:pt x="79853" y="131089"/>
                  </a:lnTo>
                  <a:lnTo>
                    <a:pt x="65029" y="156589"/>
                  </a:lnTo>
                  <a:lnTo>
                    <a:pt x="67367" y="161596"/>
                  </a:lnTo>
                  <a:lnTo>
                    <a:pt x="70286" y="166306"/>
                  </a:lnTo>
                  <a:lnTo>
                    <a:pt x="76953" y="174658"/>
                  </a:lnTo>
                  <a:lnTo>
                    <a:pt x="76419" y="179487"/>
                  </a:lnTo>
                  <a:lnTo>
                    <a:pt x="76303" y="180542"/>
                  </a:lnTo>
                  <a:lnTo>
                    <a:pt x="70617" y="185104"/>
                  </a:lnTo>
                  <a:lnTo>
                    <a:pt x="68526" y="185844"/>
                  </a:lnTo>
                  <a:lnTo>
                    <a:pt x="161299" y="185844"/>
                  </a:lnTo>
                  <a:lnTo>
                    <a:pt x="161993" y="185104"/>
                  </a:lnTo>
                  <a:lnTo>
                    <a:pt x="166881" y="175586"/>
                  </a:lnTo>
                  <a:lnTo>
                    <a:pt x="168144" y="156589"/>
                  </a:lnTo>
                  <a:lnTo>
                    <a:pt x="168196" y="155819"/>
                  </a:lnTo>
                  <a:lnTo>
                    <a:pt x="162057" y="137704"/>
                  </a:lnTo>
                  <a:lnTo>
                    <a:pt x="149585" y="123206"/>
                  </a:lnTo>
                  <a:lnTo>
                    <a:pt x="131901" y="114291"/>
                  </a:lnTo>
                  <a:lnTo>
                    <a:pt x="117500" y="112846"/>
                  </a:lnTo>
                  <a:close/>
                </a:path>
                <a:path w="252094" h="332739">
                  <a:moveTo>
                    <a:pt x="138967" y="58054"/>
                  </a:moveTo>
                  <a:lnTo>
                    <a:pt x="89564" y="68794"/>
                  </a:lnTo>
                  <a:lnTo>
                    <a:pt x="61858" y="105024"/>
                  </a:lnTo>
                  <a:lnTo>
                    <a:pt x="58341" y="128515"/>
                  </a:lnTo>
                  <a:lnTo>
                    <a:pt x="60660" y="125072"/>
                  </a:lnTo>
                  <a:lnTo>
                    <a:pt x="63189" y="121774"/>
                  </a:lnTo>
                  <a:lnTo>
                    <a:pt x="65917" y="118643"/>
                  </a:lnTo>
                  <a:lnTo>
                    <a:pt x="80724" y="105542"/>
                  </a:lnTo>
                  <a:lnTo>
                    <a:pt x="98272" y="97149"/>
                  </a:lnTo>
                  <a:lnTo>
                    <a:pt x="117418" y="93857"/>
                  </a:lnTo>
                  <a:lnTo>
                    <a:pt x="188000" y="93857"/>
                  </a:lnTo>
                  <a:lnTo>
                    <a:pt x="183897" y="85177"/>
                  </a:lnTo>
                  <a:lnTo>
                    <a:pt x="164069" y="67241"/>
                  </a:lnTo>
                  <a:lnTo>
                    <a:pt x="138967" y="58054"/>
                  </a:lnTo>
                  <a:close/>
                </a:path>
                <a:path w="252094" h="332739">
                  <a:moveTo>
                    <a:pt x="216012" y="39025"/>
                  </a:moveTo>
                  <a:lnTo>
                    <a:pt x="137750" y="39025"/>
                  </a:lnTo>
                  <a:lnTo>
                    <a:pt x="170120" y="49106"/>
                  </a:lnTo>
                  <a:lnTo>
                    <a:pt x="197074" y="71627"/>
                  </a:lnTo>
                  <a:lnTo>
                    <a:pt x="215082" y="110221"/>
                  </a:lnTo>
                  <a:lnTo>
                    <a:pt x="215168" y="110556"/>
                  </a:lnTo>
                  <a:lnTo>
                    <a:pt x="212156" y="115668"/>
                  </a:lnTo>
                  <a:lnTo>
                    <a:pt x="202133" y="118249"/>
                  </a:lnTo>
                  <a:lnTo>
                    <a:pt x="249975" y="118249"/>
                  </a:lnTo>
                  <a:lnTo>
                    <a:pt x="241722" y="77229"/>
                  </a:lnTo>
                  <a:lnTo>
                    <a:pt x="216012" y="39025"/>
                  </a:lnTo>
                  <a:close/>
                </a:path>
              </a:pathLst>
            </a:custGeom>
            <a:solidFill>
              <a:srgbClr val="7C3E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691639" y="2871470"/>
            <a:ext cx="8677910" cy="826135"/>
            <a:chOff x="1691639" y="2871470"/>
            <a:chExt cx="8677910" cy="826135"/>
          </a:xfrm>
        </p:grpSpPr>
        <p:sp>
          <p:nvSpPr>
            <p:cNvPr id="7" name="object 7"/>
            <p:cNvSpPr/>
            <p:nvPr/>
          </p:nvSpPr>
          <p:spPr>
            <a:xfrm>
              <a:off x="1691639" y="2871470"/>
              <a:ext cx="8677910" cy="826135"/>
            </a:xfrm>
            <a:custGeom>
              <a:avLst/>
              <a:gdLst/>
              <a:ahLst/>
              <a:cxnLst/>
              <a:rect l="l" t="t" r="r" b="b"/>
              <a:pathLst>
                <a:path w="8677910" h="826135">
                  <a:moveTo>
                    <a:pt x="8595106" y="0"/>
                  </a:moveTo>
                  <a:lnTo>
                    <a:pt x="82550" y="0"/>
                  </a:lnTo>
                  <a:lnTo>
                    <a:pt x="50417" y="6486"/>
                  </a:lnTo>
                  <a:lnTo>
                    <a:pt x="24177" y="24177"/>
                  </a:lnTo>
                  <a:lnTo>
                    <a:pt x="6486" y="50417"/>
                  </a:lnTo>
                  <a:lnTo>
                    <a:pt x="0" y="82550"/>
                  </a:lnTo>
                  <a:lnTo>
                    <a:pt x="0" y="743076"/>
                  </a:lnTo>
                  <a:lnTo>
                    <a:pt x="6486" y="775209"/>
                  </a:lnTo>
                  <a:lnTo>
                    <a:pt x="24177" y="801449"/>
                  </a:lnTo>
                  <a:lnTo>
                    <a:pt x="50417" y="819140"/>
                  </a:lnTo>
                  <a:lnTo>
                    <a:pt x="82550" y="825626"/>
                  </a:lnTo>
                  <a:lnTo>
                    <a:pt x="8595106" y="825626"/>
                  </a:lnTo>
                  <a:lnTo>
                    <a:pt x="8627238" y="819140"/>
                  </a:lnTo>
                  <a:lnTo>
                    <a:pt x="8653478" y="801449"/>
                  </a:lnTo>
                  <a:lnTo>
                    <a:pt x="8671169" y="775209"/>
                  </a:lnTo>
                  <a:lnTo>
                    <a:pt x="8677656" y="743076"/>
                  </a:lnTo>
                  <a:lnTo>
                    <a:pt x="8677656" y="82550"/>
                  </a:lnTo>
                  <a:lnTo>
                    <a:pt x="8671169" y="50417"/>
                  </a:lnTo>
                  <a:lnTo>
                    <a:pt x="8653478" y="24177"/>
                  </a:lnTo>
                  <a:lnTo>
                    <a:pt x="8627238" y="6486"/>
                  </a:lnTo>
                  <a:lnTo>
                    <a:pt x="8595106" y="0"/>
                  </a:lnTo>
                  <a:close/>
                </a:path>
              </a:pathLst>
            </a:custGeom>
            <a:solidFill>
              <a:srgbClr val="D6CE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42679" y="3097995"/>
              <a:ext cx="53340" cy="266700"/>
            </a:xfrm>
            <a:custGeom>
              <a:avLst/>
              <a:gdLst/>
              <a:ahLst/>
              <a:cxnLst/>
              <a:rect l="l" t="t" r="r" b="b"/>
              <a:pathLst>
                <a:path w="53339" h="266700">
                  <a:moveTo>
                    <a:pt x="52843" y="0"/>
                  </a:moveTo>
                  <a:lnTo>
                    <a:pt x="0" y="0"/>
                  </a:lnTo>
                  <a:lnTo>
                    <a:pt x="4395" y="266181"/>
                  </a:lnTo>
                  <a:lnTo>
                    <a:pt x="48447" y="266181"/>
                  </a:lnTo>
                  <a:lnTo>
                    <a:pt x="52843" y="0"/>
                  </a:lnTo>
                  <a:close/>
                </a:path>
              </a:pathLst>
            </a:custGeom>
            <a:solidFill>
              <a:srgbClr val="7C3E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31690" y="3392764"/>
              <a:ext cx="74822" cy="74862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691639" y="3903471"/>
            <a:ext cx="8677910" cy="826135"/>
            <a:chOff x="1691639" y="3903471"/>
            <a:chExt cx="8677910" cy="826135"/>
          </a:xfrm>
        </p:grpSpPr>
        <p:sp>
          <p:nvSpPr>
            <p:cNvPr id="11" name="object 11"/>
            <p:cNvSpPr/>
            <p:nvPr/>
          </p:nvSpPr>
          <p:spPr>
            <a:xfrm>
              <a:off x="1691639" y="3903471"/>
              <a:ext cx="8677910" cy="826135"/>
            </a:xfrm>
            <a:custGeom>
              <a:avLst/>
              <a:gdLst/>
              <a:ahLst/>
              <a:cxnLst/>
              <a:rect l="l" t="t" r="r" b="b"/>
              <a:pathLst>
                <a:path w="8677910" h="826135">
                  <a:moveTo>
                    <a:pt x="8595106" y="0"/>
                  </a:moveTo>
                  <a:lnTo>
                    <a:pt x="82550" y="0"/>
                  </a:lnTo>
                  <a:lnTo>
                    <a:pt x="50417" y="6486"/>
                  </a:lnTo>
                  <a:lnTo>
                    <a:pt x="24177" y="24177"/>
                  </a:lnTo>
                  <a:lnTo>
                    <a:pt x="6486" y="50417"/>
                  </a:lnTo>
                  <a:lnTo>
                    <a:pt x="0" y="82550"/>
                  </a:lnTo>
                  <a:lnTo>
                    <a:pt x="0" y="743076"/>
                  </a:lnTo>
                  <a:lnTo>
                    <a:pt x="6486" y="775209"/>
                  </a:lnTo>
                  <a:lnTo>
                    <a:pt x="24177" y="801449"/>
                  </a:lnTo>
                  <a:lnTo>
                    <a:pt x="50417" y="819140"/>
                  </a:lnTo>
                  <a:lnTo>
                    <a:pt x="82550" y="825626"/>
                  </a:lnTo>
                  <a:lnTo>
                    <a:pt x="8595106" y="825626"/>
                  </a:lnTo>
                  <a:lnTo>
                    <a:pt x="8627238" y="819140"/>
                  </a:lnTo>
                  <a:lnTo>
                    <a:pt x="8653478" y="801449"/>
                  </a:lnTo>
                  <a:lnTo>
                    <a:pt x="8671169" y="775209"/>
                  </a:lnTo>
                  <a:lnTo>
                    <a:pt x="8677656" y="743076"/>
                  </a:lnTo>
                  <a:lnTo>
                    <a:pt x="8677656" y="82550"/>
                  </a:lnTo>
                  <a:lnTo>
                    <a:pt x="8671169" y="50417"/>
                  </a:lnTo>
                  <a:lnTo>
                    <a:pt x="8653478" y="24177"/>
                  </a:lnTo>
                  <a:lnTo>
                    <a:pt x="8627238" y="6486"/>
                  </a:lnTo>
                  <a:lnTo>
                    <a:pt x="8595106" y="0"/>
                  </a:lnTo>
                  <a:close/>
                </a:path>
              </a:pathLst>
            </a:custGeom>
            <a:solidFill>
              <a:srgbClr val="D6CE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91398" y="4139348"/>
              <a:ext cx="355600" cy="355600"/>
            </a:xfrm>
            <a:custGeom>
              <a:avLst/>
              <a:gdLst/>
              <a:ahLst/>
              <a:cxnLst/>
              <a:rect l="l" t="t" r="r" b="b"/>
              <a:pathLst>
                <a:path w="355600" h="355600">
                  <a:moveTo>
                    <a:pt x="243179" y="277507"/>
                  </a:moveTo>
                  <a:lnTo>
                    <a:pt x="242493" y="274320"/>
                  </a:lnTo>
                  <a:lnTo>
                    <a:pt x="241160" y="271386"/>
                  </a:lnTo>
                  <a:lnTo>
                    <a:pt x="231013" y="277279"/>
                  </a:lnTo>
                  <a:lnTo>
                    <a:pt x="220345" y="282092"/>
                  </a:lnTo>
                  <a:lnTo>
                    <a:pt x="209257" y="285800"/>
                  </a:lnTo>
                  <a:lnTo>
                    <a:pt x="197802" y="288366"/>
                  </a:lnTo>
                  <a:lnTo>
                    <a:pt x="201206" y="294792"/>
                  </a:lnTo>
                  <a:lnTo>
                    <a:pt x="206286" y="299758"/>
                  </a:lnTo>
                  <a:lnTo>
                    <a:pt x="212610" y="302971"/>
                  </a:lnTo>
                  <a:lnTo>
                    <a:pt x="219786" y="304139"/>
                  </a:lnTo>
                  <a:lnTo>
                    <a:pt x="228892" y="302298"/>
                  </a:lnTo>
                  <a:lnTo>
                    <a:pt x="236321" y="297281"/>
                  </a:lnTo>
                  <a:lnTo>
                    <a:pt x="241325" y="289852"/>
                  </a:lnTo>
                  <a:lnTo>
                    <a:pt x="243166" y="280746"/>
                  </a:lnTo>
                  <a:lnTo>
                    <a:pt x="243179" y="277507"/>
                  </a:lnTo>
                  <a:close/>
                </a:path>
                <a:path w="355600" h="355600">
                  <a:moveTo>
                    <a:pt x="355396" y="177800"/>
                  </a:moveTo>
                  <a:lnTo>
                    <a:pt x="349046" y="130543"/>
                  </a:lnTo>
                  <a:lnTo>
                    <a:pt x="338963" y="106629"/>
                  </a:lnTo>
                  <a:lnTo>
                    <a:pt x="338912" y="106489"/>
                  </a:lnTo>
                  <a:lnTo>
                    <a:pt x="331139" y="88061"/>
                  </a:lnTo>
                  <a:lnTo>
                    <a:pt x="303352" y="52082"/>
                  </a:lnTo>
                  <a:lnTo>
                    <a:pt x="281889" y="35496"/>
                  </a:lnTo>
                  <a:lnTo>
                    <a:pt x="281889" y="182714"/>
                  </a:lnTo>
                  <a:lnTo>
                    <a:pt x="277622" y="190055"/>
                  </a:lnTo>
                  <a:lnTo>
                    <a:pt x="274548" y="191833"/>
                  </a:lnTo>
                  <a:lnTo>
                    <a:pt x="273583" y="191833"/>
                  </a:lnTo>
                  <a:lnTo>
                    <a:pt x="273583" y="240245"/>
                  </a:lnTo>
                  <a:lnTo>
                    <a:pt x="266192" y="249872"/>
                  </a:lnTo>
                  <a:lnTo>
                    <a:pt x="261505" y="255041"/>
                  </a:lnTo>
                  <a:lnTo>
                    <a:pt x="256400" y="259778"/>
                  </a:lnTo>
                  <a:lnTo>
                    <a:pt x="261569" y="275678"/>
                  </a:lnTo>
                  <a:lnTo>
                    <a:pt x="260286" y="291769"/>
                  </a:lnTo>
                  <a:lnTo>
                    <a:pt x="253072" y="306209"/>
                  </a:lnTo>
                  <a:lnTo>
                    <a:pt x="240436" y="317144"/>
                  </a:lnTo>
                  <a:lnTo>
                    <a:pt x="224536" y="322326"/>
                  </a:lnTo>
                  <a:lnTo>
                    <a:pt x="208457" y="321043"/>
                  </a:lnTo>
                  <a:lnTo>
                    <a:pt x="179679" y="293979"/>
                  </a:lnTo>
                  <a:lnTo>
                    <a:pt x="178777" y="290106"/>
                  </a:lnTo>
                  <a:lnTo>
                    <a:pt x="177698" y="290106"/>
                  </a:lnTo>
                  <a:lnTo>
                    <a:pt x="125971" y="278104"/>
                  </a:lnTo>
                  <a:lnTo>
                    <a:pt x="84963" y="244335"/>
                  </a:lnTo>
                  <a:lnTo>
                    <a:pt x="81813" y="240245"/>
                  </a:lnTo>
                  <a:lnTo>
                    <a:pt x="82575" y="234365"/>
                  </a:lnTo>
                  <a:lnTo>
                    <a:pt x="90766" y="228066"/>
                  </a:lnTo>
                  <a:lnTo>
                    <a:pt x="96634" y="228828"/>
                  </a:lnTo>
                  <a:lnTo>
                    <a:pt x="99783" y="232918"/>
                  </a:lnTo>
                  <a:lnTo>
                    <a:pt x="129184" y="258559"/>
                  </a:lnTo>
                  <a:lnTo>
                    <a:pt x="164884" y="270522"/>
                  </a:lnTo>
                  <a:lnTo>
                    <a:pt x="202463" y="268211"/>
                  </a:lnTo>
                  <a:lnTo>
                    <a:pt x="237477" y="251053"/>
                  </a:lnTo>
                  <a:lnTo>
                    <a:pt x="258762" y="228828"/>
                  </a:lnTo>
                  <a:lnTo>
                    <a:pt x="264629" y="228066"/>
                  </a:lnTo>
                  <a:lnTo>
                    <a:pt x="272821" y="234365"/>
                  </a:lnTo>
                  <a:lnTo>
                    <a:pt x="273583" y="240245"/>
                  </a:lnTo>
                  <a:lnTo>
                    <a:pt x="273583" y="191833"/>
                  </a:lnTo>
                  <a:lnTo>
                    <a:pt x="269646" y="191833"/>
                  </a:lnTo>
                  <a:lnTo>
                    <a:pt x="267970" y="191389"/>
                  </a:lnTo>
                  <a:lnTo>
                    <a:pt x="266547" y="190576"/>
                  </a:lnTo>
                  <a:lnTo>
                    <a:pt x="205955" y="155232"/>
                  </a:lnTo>
                  <a:lnTo>
                    <a:pt x="204558" y="149961"/>
                  </a:lnTo>
                  <a:lnTo>
                    <a:pt x="204444" y="149504"/>
                  </a:lnTo>
                  <a:lnTo>
                    <a:pt x="207848" y="143624"/>
                  </a:lnTo>
                  <a:lnTo>
                    <a:pt x="209016" y="142455"/>
                  </a:lnTo>
                  <a:lnTo>
                    <a:pt x="266547" y="108889"/>
                  </a:lnTo>
                  <a:lnTo>
                    <a:pt x="270852" y="106629"/>
                  </a:lnTo>
                  <a:lnTo>
                    <a:pt x="271119" y="106489"/>
                  </a:lnTo>
                  <a:lnTo>
                    <a:pt x="276783" y="108254"/>
                  </a:lnTo>
                  <a:lnTo>
                    <a:pt x="281419" y="117144"/>
                  </a:lnTo>
                  <a:lnTo>
                    <a:pt x="280047" y="122301"/>
                  </a:lnTo>
                  <a:lnTo>
                    <a:pt x="280009" y="122466"/>
                  </a:lnTo>
                  <a:lnTo>
                    <a:pt x="275907" y="125069"/>
                  </a:lnTo>
                  <a:lnTo>
                    <a:pt x="233819" y="149733"/>
                  </a:lnTo>
                  <a:lnTo>
                    <a:pt x="280365" y="176987"/>
                  </a:lnTo>
                  <a:lnTo>
                    <a:pt x="281889" y="182714"/>
                  </a:lnTo>
                  <a:lnTo>
                    <a:pt x="281889" y="35496"/>
                  </a:lnTo>
                  <a:lnTo>
                    <a:pt x="267385" y="24282"/>
                  </a:lnTo>
                  <a:lnTo>
                    <a:pt x="224942" y="6350"/>
                  </a:lnTo>
                  <a:lnTo>
                    <a:pt x="177698" y="0"/>
                  </a:lnTo>
                  <a:lnTo>
                    <a:pt x="150952" y="3606"/>
                  </a:lnTo>
                  <a:lnTo>
                    <a:pt x="150952" y="149961"/>
                  </a:lnTo>
                  <a:lnTo>
                    <a:pt x="147548" y="155841"/>
                  </a:lnTo>
                  <a:lnTo>
                    <a:pt x="146367" y="157010"/>
                  </a:lnTo>
                  <a:lnTo>
                    <a:pt x="88849" y="190576"/>
                  </a:lnTo>
                  <a:lnTo>
                    <a:pt x="87414" y="191389"/>
                  </a:lnTo>
                  <a:lnTo>
                    <a:pt x="85750" y="191833"/>
                  </a:lnTo>
                  <a:lnTo>
                    <a:pt x="80835" y="191833"/>
                  </a:lnTo>
                  <a:lnTo>
                    <a:pt x="77749" y="190055"/>
                  </a:lnTo>
                  <a:lnTo>
                    <a:pt x="73520" y="182714"/>
                  </a:lnTo>
                  <a:lnTo>
                    <a:pt x="75018" y="176987"/>
                  </a:lnTo>
                  <a:lnTo>
                    <a:pt x="121577" y="149733"/>
                  </a:lnTo>
                  <a:lnTo>
                    <a:pt x="79489" y="125069"/>
                  </a:lnTo>
                  <a:lnTo>
                    <a:pt x="75133" y="122301"/>
                  </a:lnTo>
                  <a:lnTo>
                    <a:pt x="73850" y="116522"/>
                  </a:lnTo>
                  <a:lnTo>
                    <a:pt x="79222" y="108051"/>
                  </a:lnTo>
                  <a:lnTo>
                    <a:pt x="84543" y="106629"/>
                  </a:lnTo>
                  <a:lnTo>
                    <a:pt x="88849" y="108889"/>
                  </a:lnTo>
                  <a:lnTo>
                    <a:pt x="149428" y="144233"/>
                  </a:lnTo>
                  <a:lnTo>
                    <a:pt x="150837" y="149504"/>
                  </a:lnTo>
                  <a:lnTo>
                    <a:pt x="150952" y="149961"/>
                  </a:lnTo>
                  <a:lnTo>
                    <a:pt x="150952" y="3606"/>
                  </a:lnTo>
                  <a:lnTo>
                    <a:pt x="88011" y="24282"/>
                  </a:lnTo>
                  <a:lnTo>
                    <a:pt x="52044" y="52082"/>
                  </a:lnTo>
                  <a:lnTo>
                    <a:pt x="24257" y="88061"/>
                  </a:lnTo>
                  <a:lnTo>
                    <a:pt x="6337" y="130543"/>
                  </a:lnTo>
                  <a:lnTo>
                    <a:pt x="101" y="176987"/>
                  </a:lnTo>
                  <a:lnTo>
                    <a:pt x="0" y="177800"/>
                  </a:lnTo>
                  <a:lnTo>
                    <a:pt x="6337" y="225069"/>
                  </a:lnTo>
                  <a:lnTo>
                    <a:pt x="24257" y="267538"/>
                  </a:lnTo>
                  <a:lnTo>
                    <a:pt x="52044" y="303530"/>
                  </a:lnTo>
                  <a:lnTo>
                    <a:pt x="88011" y="331330"/>
                  </a:lnTo>
                  <a:lnTo>
                    <a:pt x="130454" y="349250"/>
                  </a:lnTo>
                  <a:lnTo>
                    <a:pt x="177698" y="355600"/>
                  </a:lnTo>
                  <a:lnTo>
                    <a:pt x="224942" y="349250"/>
                  </a:lnTo>
                  <a:lnTo>
                    <a:pt x="267385" y="331330"/>
                  </a:lnTo>
                  <a:lnTo>
                    <a:pt x="303352" y="303530"/>
                  </a:lnTo>
                  <a:lnTo>
                    <a:pt x="331139" y="267538"/>
                  </a:lnTo>
                  <a:lnTo>
                    <a:pt x="347789" y="228066"/>
                  </a:lnTo>
                  <a:lnTo>
                    <a:pt x="353517" y="191833"/>
                  </a:lnTo>
                  <a:lnTo>
                    <a:pt x="355396" y="177800"/>
                  </a:lnTo>
                  <a:close/>
                </a:path>
              </a:pathLst>
            </a:custGeom>
            <a:solidFill>
              <a:srgbClr val="7C3E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691639" y="4935473"/>
            <a:ext cx="8677910" cy="826135"/>
            <a:chOff x="1691639" y="4935473"/>
            <a:chExt cx="8677910" cy="826135"/>
          </a:xfrm>
        </p:grpSpPr>
        <p:sp>
          <p:nvSpPr>
            <p:cNvPr id="14" name="object 14"/>
            <p:cNvSpPr/>
            <p:nvPr/>
          </p:nvSpPr>
          <p:spPr>
            <a:xfrm>
              <a:off x="1691639" y="4935473"/>
              <a:ext cx="8677910" cy="826135"/>
            </a:xfrm>
            <a:custGeom>
              <a:avLst/>
              <a:gdLst/>
              <a:ahLst/>
              <a:cxnLst/>
              <a:rect l="l" t="t" r="r" b="b"/>
              <a:pathLst>
                <a:path w="8677910" h="826135">
                  <a:moveTo>
                    <a:pt x="8595106" y="0"/>
                  </a:moveTo>
                  <a:lnTo>
                    <a:pt x="82550" y="0"/>
                  </a:lnTo>
                  <a:lnTo>
                    <a:pt x="50417" y="6486"/>
                  </a:lnTo>
                  <a:lnTo>
                    <a:pt x="24177" y="24177"/>
                  </a:lnTo>
                  <a:lnTo>
                    <a:pt x="6486" y="50417"/>
                  </a:lnTo>
                  <a:lnTo>
                    <a:pt x="0" y="82550"/>
                  </a:lnTo>
                  <a:lnTo>
                    <a:pt x="0" y="742962"/>
                  </a:lnTo>
                  <a:lnTo>
                    <a:pt x="6486" y="775097"/>
                  </a:lnTo>
                  <a:lnTo>
                    <a:pt x="24177" y="801341"/>
                  </a:lnTo>
                  <a:lnTo>
                    <a:pt x="50417" y="819036"/>
                  </a:lnTo>
                  <a:lnTo>
                    <a:pt x="82550" y="825525"/>
                  </a:lnTo>
                  <a:lnTo>
                    <a:pt x="8595106" y="825525"/>
                  </a:lnTo>
                  <a:lnTo>
                    <a:pt x="8627238" y="819036"/>
                  </a:lnTo>
                  <a:lnTo>
                    <a:pt x="8653478" y="801341"/>
                  </a:lnTo>
                  <a:lnTo>
                    <a:pt x="8671169" y="775097"/>
                  </a:lnTo>
                  <a:lnTo>
                    <a:pt x="8677656" y="742962"/>
                  </a:lnTo>
                  <a:lnTo>
                    <a:pt x="8677656" y="82550"/>
                  </a:lnTo>
                  <a:lnTo>
                    <a:pt x="8671169" y="50417"/>
                  </a:lnTo>
                  <a:lnTo>
                    <a:pt x="8653478" y="24177"/>
                  </a:lnTo>
                  <a:lnTo>
                    <a:pt x="8627238" y="6486"/>
                  </a:lnTo>
                  <a:lnTo>
                    <a:pt x="8595106" y="0"/>
                  </a:lnTo>
                  <a:close/>
                </a:path>
              </a:pathLst>
            </a:custGeom>
            <a:solidFill>
              <a:srgbClr val="D6CE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17305" y="5194743"/>
              <a:ext cx="310793" cy="306472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720085" y="1889251"/>
            <a:ext cx="7551420" cy="361950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5080">
              <a:lnSpc>
                <a:spcPts val="2560"/>
              </a:lnSpc>
              <a:spcBef>
                <a:spcPts val="245"/>
              </a:spcBef>
            </a:pPr>
            <a:r>
              <a:rPr sz="2200" b="1" dirty="0">
                <a:latin typeface="CVS Health Sans"/>
                <a:cs typeface="CVS Health Sans"/>
              </a:rPr>
              <a:t>Listen</a:t>
            </a:r>
            <a:r>
              <a:rPr sz="2200" b="1" spc="-65" dirty="0">
                <a:latin typeface="CVS Health Sans"/>
                <a:cs typeface="CVS Health Sans"/>
              </a:rPr>
              <a:t> </a:t>
            </a:r>
            <a:r>
              <a:rPr sz="2200" b="1" dirty="0">
                <a:latin typeface="CVS Health Sans"/>
                <a:cs typeface="CVS Health Sans"/>
              </a:rPr>
              <a:t>without</a:t>
            </a:r>
            <a:r>
              <a:rPr sz="2200" b="1" spc="-55" dirty="0">
                <a:latin typeface="CVS Health Sans"/>
                <a:cs typeface="CVS Health Sans"/>
              </a:rPr>
              <a:t> </a:t>
            </a:r>
            <a:r>
              <a:rPr sz="2200" b="1" dirty="0">
                <a:latin typeface="CVS Health Sans"/>
                <a:cs typeface="CVS Health Sans"/>
              </a:rPr>
              <a:t>judgment;</a:t>
            </a:r>
            <a:r>
              <a:rPr sz="2200" b="1" spc="-35" dirty="0">
                <a:latin typeface="CVS Health Sans"/>
                <a:cs typeface="CVS Health Sans"/>
              </a:rPr>
              <a:t> </a:t>
            </a:r>
            <a:r>
              <a:rPr sz="2200" b="1" dirty="0">
                <a:latin typeface="CVS Health Sans"/>
                <a:cs typeface="CVS Health Sans"/>
              </a:rPr>
              <a:t>allow</a:t>
            </a:r>
            <a:r>
              <a:rPr sz="2200" b="1" spc="-65" dirty="0">
                <a:latin typeface="CVS Health Sans"/>
                <a:cs typeface="CVS Health Sans"/>
              </a:rPr>
              <a:t> </a:t>
            </a:r>
            <a:r>
              <a:rPr sz="2200" b="1" dirty="0">
                <a:latin typeface="CVS Health Sans"/>
                <a:cs typeface="CVS Health Sans"/>
              </a:rPr>
              <a:t>time</a:t>
            </a:r>
            <a:r>
              <a:rPr sz="2200" b="1" spc="-60" dirty="0">
                <a:latin typeface="CVS Health Sans"/>
                <a:cs typeface="CVS Health Sans"/>
              </a:rPr>
              <a:t> </a:t>
            </a:r>
            <a:r>
              <a:rPr sz="2200" b="1" dirty="0">
                <a:latin typeface="CVS Health Sans"/>
                <a:cs typeface="CVS Health Sans"/>
              </a:rPr>
              <a:t>for</a:t>
            </a:r>
            <a:r>
              <a:rPr sz="2200" b="1" spc="-75" dirty="0">
                <a:latin typeface="CVS Health Sans"/>
                <a:cs typeface="CVS Health Sans"/>
              </a:rPr>
              <a:t> </a:t>
            </a:r>
            <a:r>
              <a:rPr sz="2200" b="1" dirty="0">
                <a:latin typeface="CVS Health Sans"/>
                <a:cs typeface="CVS Health Sans"/>
              </a:rPr>
              <a:t>each</a:t>
            </a:r>
            <a:r>
              <a:rPr sz="2200" b="1" spc="-50" dirty="0">
                <a:latin typeface="CVS Health Sans"/>
                <a:cs typeface="CVS Health Sans"/>
              </a:rPr>
              <a:t> </a:t>
            </a:r>
            <a:r>
              <a:rPr sz="2200" b="1" dirty="0">
                <a:latin typeface="CVS Health Sans"/>
                <a:cs typeface="CVS Health Sans"/>
              </a:rPr>
              <a:t>speaker</a:t>
            </a:r>
            <a:r>
              <a:rPr sz="2200" b="1" spc="-60" dirty="0">
                <a:latin typeface="CVS Health Sans"/>
                <a:cs typeface="CVS Health Sans"/>
              </a:rPr>
              <a:t> </a:t>
            </a:r>
            <a:r>
              <a:rPr sz="2200" b="1" spc="-25" dirty="0">
                <a:latin typeface="CVS Health Sans"/>
                <a:cs typeface="CVS Health Sans"/>
              </a:rPr>
              <a:t>to </a:t>
            </a:r>
            <a:r>
              <a:rPr sz="2200" b="1" dirty="0">
                <a:latin typeface="CVS Health Sans"/>
                <a:cs typeface="CVS Health Sans"/>
              </a:rPr>
              <a:t>be</a:t>
            </a:r>
            <a:r>
              <a:rPr sz="2200" b="1" spc="-35" dirty="0">
                <a:latin typeface="CVS Health Sans"/>
                <a:cs typeface="CVS Health Sans"/>
              </a:rPr>
              <a:t> </a:t>
            </a:r>
            <a:r>
              <a:rPr sz="2200" b="1" spc="-10" dirty="0">
                <a:latin typeface="CVS Health Sans"/>
                <a:cs typeface="CVS Health Sans"/>
              </a:rPr>
              <a:t>heard</a:t>
            </a:r>
            <a:endParaRPr sz="2200">
              <a:latin typeface="CVS Health Sans"/>
              <a:cs typeface="CVS Health Sans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2200">
              <a:latin typeface="CVS Health Sans"/>
              <a:cs typeface="CVS Health Sans"/>
            </a:endParaRPr>
          </a:p>
          <a:p>
            <a:pPr marL="12700" marR="135255">
              <a:lnSpc>
                <a:spcPts val="2560"/>
              </a:lnSpc>
            </a:pPr>
            <a:r>
              <a:rPr sz="2200" b="1" dirty="0">
                <a:latin typeface="CVS Health Sans"/>
                <a:cs typeface="CVS Health Sans"/>
              </a:rPr>
              <a:t>Use</a:t>
            </a:r>
            <a:r>
              <a:rPr sz="2200" b="1" spc="-50" dirty="0">
                <a:latin typeface="CVS Health Sans"/>
                <a:cs typeface="CVS Health Sans"/>
              </a:rPr>
              <a:t> </a:t>
            </a:r>
            <a:r>
              <a:rPr sz="2200" b="1" dirty="0">
                <a:latin typeface="CVS Health Sans"/>
                <a:cs typeface="CVS Health Sans"/>
              </a:rPr>
              <a:t>open</a:t>
            </a:r>
            <a:r>
              <a:rPr sz="2200" b="1" spc="-50" dirty="0">
                <a:latin typeface="CVS Health Sans"/>
                <a:cs typeface="CVS Health Sans"/>
              </a:rPr>
              <a:t> </a:t>
            </a:r>
            <a:r>
              <a:rPr sz="2200" b="1" dirty="0">
                <a:latin typeface="CVS Health Sans"/>
                <a:cs typeface="CVS Health Sans"/>
              </a:rPr>
              <a:t>posture;</a:t>
            </a:r>
            <a:r>
              <a:rPr sz="2200" b="1" spc="-50" dirty="0">
                <a:latin typeface="CVS Health Sans"/>
                <a:cs typeface="CVS Health Sans"/>
              </a:rPr>
              <a:t> </a:t>
            </a:r>
            <a:r>
              <a:rPr sz="2200" b="1" dirty="0">
                <a:latin typeface="CVS Health Sans"/>
                <a:cs typeface="CVS Health Sans"/>
              </a:rPr>
              <a:t>appropriate</a:t>
            </a:r>
            <a:r>
              <a:rPr sz="2200" b="1" spc="-45" dirty="0">
                <a:latin typeface="CVS Health Sans"/>
                <a:cs typeface="CVS Health Sans"/>
              </a:rPr>
              <a:t> </a:t>
            </a:r>
            <a:r>
              <a:rPr sz="2200" b="1" dirty="0">
                <a:latin typeface="CVS Health Sans"/>
                <a:cs typeface="CVS Health Sans"/>
              </a:rPr>
              <a:t>eye</a:t>
            </a:r>
            <a:r>
              <a:rPr sz="2200" b="1" spc="-50" dirty="0">
                <a:latin typeface="CVS Health Sans"/>
                <a:cs typeface="CVS Health Sans"/>
              </a:rPr>
              <a:t> </a:t>
            </a:r>
            <a:r>
              <a:rPr sz="2200" b="1" dirty="0">
                <a:latin typeface="CVS Health Sans"/>
                <a:cs typeface="CVS Health Sans"/>
              </a:rPr>
              <a:t>contact;</a:t>
            </a:r>
            <a:r>
              <a:rPr sz="2200" b="1" spc="-40" dirty="0">
                <a:latin typeface="CVS Health Sans"/>
                <a:cs typeface="CVS Health Sans"/>
              </a:rPr>
              <a:t> </a:t>
            </a:r>
            <a:r>
              <a:rPr sz="2200" b="1" dirty="0">
                <a:latin typeface="CVS Health Sans"/>
                <a:cs typeface="CVS Health Sans"/>
              </a:rPr>
              <a:t>reflect</a:t>
            </a:r>
            <a:r>
              <a:rPr sz="2200" b="1" spc="-45" dirty="0">
                <a:latin typeface="CVS Health Sans"/>
                <a:cs typeface="CVS Health Sans"/>
              </a:rPr>
              <a:t> </a:t>
            </a:r>
            <a:r>
              <a:rPr sz="2200" b="1" spc="-25" dirty="0">
                <a:latin typeface="CVS Health Sans"/>
                <a:cs typeface="CVS Health Sans"/>
              </a:rPr>
              <a:t>and </a:t>
            </a:r>
            <a:r>
              <a:rPr sz="2200" b="1" spc="-10" dirty="0">
                <a:latin typeface="CVS Health Sans"/>
                <a:cs typeface="CVS Health Sans"/>
              </a:rPr>
              <a:t>paraphrase</a:t>
            </a:r>
            <a:endParaRPr sz="2200">
              <a:latin typeface="CVS Health Sans"/>
              <a:cs typeface="CVS Health Sans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2200">
              <a:latin typeface="CVS Health Sans"/>
              <a:cs typeface="CVS Health Sans"/>
            </a:endParaRPr>
          </a:p>
          <a:p>
            <a:pPr marL="12700" marR="318135">
              <a:lnSpc>
                <a:spcPts val="2560"/>
              </a:lnSpc>
            </a:pPr>
            <a:r>
              <a:rPr sz="2200" b="1" dirty="0">
                <a:latin typeface="CVS Health Sans"/>
                <a:cs typeface="CVS Health Sans"/>
              </a:rPr>
              <a:t>Label</a:t>
            </a:r>
            <a:r>
              <a:rPr sz="2200" b="1" spc="10" dirty="0">
                <a:latin typeface="CVS Health Sans"/>
                <a:cs typeface="CVS Health Sans"/>
              </a:rPr>
              <a:t> </a:t>
            </a:r>
            <a:r>
              <a:rPr sz="2200" b="1" dirty="0">
                <a:latin typeface="CVS Health Sans"/>
                <a:cs typeface="CVS Health Sans"/>
              </a:rPr>
              <a:t>emotions</a:t>
            </a:r>
            <a:r>
              <a:rPr sz="2200" b="1" spc="10" dirty="0">
                <a:latin typeface="CVS Health Sans"/>
                <a:cs typeface="CVS Health Sans"/>
              </a:rPr>
              <a:t> </a:t>
            </a:r>
            <a:r>
              <a:rPr sz="2200" b="1" dirty="0">
                <a:latin typeface="CVS Health Sans"/>
                <a:cs typeface="CVS Health Sans"/>
              </a:rPr>
              <a:t>gently;</a:t>
            </a:r>
            <a:r>
              <a:rPr sz="2200" b="1" spc="15" dirty="0">
                <a:latin typeface="CVS Health Sans"/>
                <a:cs typeface="CVS Health Sans"/>
              </a:rPr>
              <a:t> </a:t>
            </a:r>
            <a:r>
              <a:rPr sz="2200" b="1" dirty="0">
                <a:latin typeface="CVS Health Sans"/>
                <a:cs typeface="CVS Health Sans"/>
              </a:rPr>
              <a:t>inform</a:t>
            </a:r>
            <a:r>
              <a:rPr sz="2200" b="1" spc="15" dirty="0">
                <a:latin typeface="CVS Health Sans"/>
                <a:cs typeface="CVS Health Sans"/>
              </a:rPr>
              <a:t> </a:t>
            </a:r>
            <a:r>
              <a:rPr sz="2200" b="1" spc="-20" dirty="0">
                <a:latin typeface="CVS Health Sans"/>
                <a:cs typeface="CVS Health Sans"/>
              </a:rPr>
              <a:t>consequences—</a:t>
            </a:r>
            <a:r>
              <a:rPr sz="2200" b="1" dirty="0">
                <a:latin typeface="CVS Health Sans"/>
                <a:cs typeface="CVS Health Sans"/>
              </a:rPr>
              <a:t>do</a:t>
            </a:r>
            <a:r>
              <a:rPr sz="2200" b="1" spc="50" dirty="0">
                <a:latin typeface="CVS Health Sans"/>
                <a:cs typeface="CVS Health Sans"/>
              </a:rPr>
              <a:t> </a:t>
            </a:r>
            <a:r>
              <a:rPr sz="2200" b="1" spc="-25" dirty="0">
                <a:latin typeface="CVS Health Sans"/>
                <a:cs typeface="CVS Health Sans"/>
              </a:rPr>
              <a:t>not </a:t>
            </a:r>
            <a:r>
              <a:rPr sz="2200" b="1" spc="-10" dirty="0">
                <a:latin typeface="CVS Health Sans"/>
                <a:cs typeface="CVS Health Sans"/>
              </a:rPr>
              <a:t>threaten</a:t>
            </a:r>
            <a:endParaRPr sz="2200">
              <a:latin typeface="CVS Health Sans"/>
              <a:cs typeface="CVS Health Sans"/>
            </a:endParaRPr>
          </a:p>
          <a:p>
            <a:pPr>
              <a:lnSpc>
                <a:spcPct val="100000"/>
              </a:lnSpc>
              <a:spcBef>
                <a:spcPts val="1290"/>
              </a:spcBef>
            </a:pPr>
            <a:endParaRPr sz="2200">
              <a:latin typeface="CVS Health Sans"/>
              <a:cs typeface="CVS Health San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b="1" dirty="0">
                <a:latin typeface="CVS Health Sans"/>
                <a:cs typeface="CVS Health Sans"/>
              </a:rPr>
              <a:t>Call</a:t>
            </a:r>
            <a:r>
              <a:rPr sz="2200" b="1" spc="-50" dirty="0">
                <a:latin typeface="CVS Health Sans"/>
                <a:cs typeface="CVS Health Sans"/>
              </a:rPr>
              <a:t> </a:t>
            </a:r>
            <a:r>
              <a:rPr sz="2200" b="1" dirty="0">
                <a:latin typeface="CVS Health Sans"/>
                <a:cs typeface="CVS Health Sans"/>
              </a:rPr>
              <a:t>a</a:t>
            </a:r>
            <a:r>
              <a:rPr sz="2200" b="1" spc="-40" dirty="0">
                <a:latin typeface="CVS Health Sans"/>
                <a:cs typeface="CVS Health Sans"/>
              </a:rPr>
              <a:t> </a:t>
            </a:r>
            <a:r>
              <a:rPr sz="2200" b="1" dirty="0">
                <a:latin typeface="CVS Health Sans"/>
                <a:cs typeface="CVS Health Sans"/>
              </a:rPr>
              <a:t>recess</a:t>
            </a:r>
            <a:r>
              <a:rPr sz="2200" b="1" spc="-35" dirty="0">
                <a:latin typeface="CVS Health Sans"/>
                <a:cs typeface="CVS Health Sans"/>
              </a:rPr>
              <a:t> </a:t>
            </a:r>
            <a:r>
              <a:rPr sz="2200" b="1" dirty="0">
                <a:latin typeface="CVS Health Sans"/>
                <a:cs typeface="CVS Health Sans"/>
              </a:rPr>
              <a:t>to</a:t>
            </a:r>
            <a:r>
              <a:rPr sz="2200" b="1" spc="-45" dirty="0">
                <a:latin typeface="CVS Health Sans"/>
                <a:cs typeface="CVS Health Sans"/>
              </a:rPr>
              <a:t> </a:t>
            </a:r>
            <a:r>
              <a:rPr sz="2200" b="1" dirty="0">
                <a:latin typeface="CVS Health Sans"/>
                <a:cs typeface="CVS Health Sans"/>
              </a:rPr>
              <a:t>allow</a:t>
            </a:r>
            <a:r>
              <a:rPr sz="2200" b="1" spc="-45" dirty="0">
                <a:latin typeface="CVS Health Sans"/>
                <a:cs typeface="CVS Health Sans"/>
              </a:rPr>
              <a:t> </a:t>
            </a:r>
            <a:r>
              <a:rPr sz="2200" b="1" spc="-10" dirty="0">
                <a:latin typeface="CVS Health Sans"/>
                <a:cs typeface="CVS Health Sans"/>
              </a:rPr>
              <a:t>self-</a:t>
            </a:r>
            <a:r>
              <a:rPr sz="2200" b="1" dirty="0">
                <a:latin typeface="CVS Health Sans"/>
                <a:cs typeface="CVS Health Sans"/>
              </a:rPr>
              <a:t>regulation</a:t>
            </a:r>
            <a:r>
              <a:rPr sz="2200" b="1" spc="-25" dirty="0">
                <a:latin typeface="CVS Health Sans"/>
                <a:cs typeface="CVS Health Sans"/>
              </a:rPr>
              <a:t> </a:t>
            </a:r>
            <a:r>
              <a:rPr sz="2200" b="1" dirty="0">
                <a:latin typeface="CVS Health Sans"/>
                <a:cs typeface="CVS Health Sans"/>
              </a:rPr>
              <a:t>when</a:t>
            </a:r>
            <a:r>
              <a:rPr sz="2200" b="1" spc="-35" dirty="0">
                <a:latin typeface="CVS Health Sans"/>
                <a:cs typeface="CVS Health Sans"/>
              </a:rPr>
              <a:t> </a:t>
            </a:r>
            <a:r>
              <a:rPr sz="2200" b="1" spc="-10" dirty="0">
                <a:latin typeface="CVS Health Sans"/>
                <a:cs typeface="CVS Health Sans"/>
              </a:rPr>
              <a:t>needed</a:t>
            </a:r>
            <a:endParaRPr sz="2200">
              <a:latin typeface="CVS Health Sans"/>
              <a:cs typeface="CVS Health Sans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35"/>
              </a:lnSpc>
              <a:tabLst>
                <a:tab pos="339725" algn="l"/>
              </a:tabLst>
            </a:pPr>
            <a:fld id="{81D60167-4931-47E6-BA6A-407CBD079E47}" type="slidenum">
              <a:rPr sz="1000" b="0" spc="-25" dirty="0">
                <a:latin typeface="CVS Health Sans Medium"/>
                <a:cs typeface="CVS Health Sans Medium"/>
              </a:rPr>
              <a:t>26</a:t>
            </a:fld>
            <a:r>
              <a:rPr sz="1000" b="0" dirty="0">
                <a:latin typeface="CVS Health Sans Medium"/>
                <a:cs typeface="CVS Health Sans Medium"/>
              </a:rPr>
              <a:t>	</a:t>
            </a:r>
            <a:r>
              <a:rPr sz="1200" baseline="3472" dirty="0"/>
              <a:t>©2026</a:t>
            </a:r>
            <a:r>
              <a:rPr sz="1200" spc="-15" baseline="3472" dirty="0"/>
              <a:t> </a:t>
            </a:r>
            <a:r>
              <a:rPr sz="1200" baseline="3472" dirty="0"/>
              <a:t>Aetna</a:t>
            </a:r>
            <a:r>
              <a:rPr sz="1200" spc="-7" baseline="3472" dirty="0"/>
              <a:t> </a:t>
            </a:r>
            <a:r>
              <a:rPr sz="1200" baseline="3472" dirty="0"/>
              <a:t>Inc.</a:t>
            </a:r>
            <a:r>
              <a:rPr sz="1200" spc="37" baseline="3472" dirty="0"/>
              <a:t> </a:t>
            </a:r>
            <a:r>
              <a:rPr sz="1200" spc="-15" baseline="3472" dirty="0"/>
              <a:t>Confidential </a:t>
            </a:r>
            <a:r>
              <a:rPr sz="1200" baseline="3472" dirty="0"/>
              <a:t>and</a:t>
            </a:r>
            <a:r>
              <a:rPr sz="1200" spc="7" baseline="3472" dirty="0"/>
              <a:t> </a:t>
            </a:r>
            <a:r>
              <a:rPr sz="1200" spc="-15" baseline="3472" dirty="0"/>
              <a:t>proprietary.</a:t>
            </a:r>
            <a:endParaRPr sz="1200" baseline="3472">
              <a:latin typeface="CVS Health Sans Medium"/>
              <a:cs typeface="CVS Health Sans Medium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55447" y="329895"/>
            <a:ext cx="90449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Building</a:t>
            </a:r>
            <a:r>
              <a:rPr sz="3200" spc="-30" dirty="0"/>
              <a:t> </a:t>
            </a:r>
            <a:r>
              <a:rPr sz="3200" dirty="0"/>
              <a:t>Rapport</a:t>
            </a:r>
            <a:r>
              <a:rPr sz="3200" spc="-30" dirty="0"/>
              <a:t> </a:t>
            </a:r>
            <a:r>
              <a:rPr sz="3200" dirty="0"/>
              <a:t>to</a:t>
            </a:r>
            <a:r>
              <a:rPr sz="3200" spc="-20" dirty="0"/>
              <a:t> </a:t>
            </a:r>
            <a:r>
              <a:rPr sz="3200" dirty="0"/>
              <a:t>Support</a:t>
            </a:r>
            <a:r>
              <a:rPr sz="3200" spc="-40" dirty="0"/>
              <a:t> </a:t>
            </a:r>
            <a:r>
              <a:rPr sz="3200" dirty="0"/>
              <a:t>Victims</a:t>
            </a:r>
            <a:r>
              <a:rPr sz="3200" spc="-35" dirty="0"/>
              <a:t> </a:t>
            </a:r>
            <a:r>
              <a:rPr sz="3200" dirty="0"/>
              <a:t>&amp;</a:t>
            </a:r>
            <a:r>
              <a:rPr sz="3200" spc="-10" dirty="0"/>
              <a:t> Justice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6195948" y="1812670"/>
            <a:ext cx="5383530" cy="800735"/>
          </a:xfrm>
          <a:custGeom>
            <a:avLst/>
            <a:gdLst/>
            <a:ahLst/>
            <a:cxnLst/>
            <a:rect l="l" t="t" r="r" b="b"/>
            <a:pathLst>
              <a:path w="5383530" h="800735">
                <a:moveTo>
                  <a:pt x="5250053" y="0"/>
                </a:moveTo>
                <a:lnTo>
                  <a:pt x="133476" y="0"/>
                </a:lnTo>
                <a:lnTo>
                  <a:pt x="91309" y="6797"/>
                </a:lnTo>
                <a:lnTo>
                  <a:pt x="54671" y="25725"/>
                </a:lnTo>
                <a:lnTo>
                  <a:pt x="25769" y="54589"/>
                </a:lnTo>
                <a:lnTo>
                  <a:pt x="6810" y="91196"/>
                </a:lnTo>
                <a:lnTo>
                  <a:pt x="0" y="133350"/>
                </a:lnTo>
                <a:lnTo>
                  <a:pt x="0" y="666876"/>
                </a:lnTo>
                <a:lnTo>
                  <a:pt x="6810" y="709030"/>
                </a:lnTo>
                <a:lnTo>
                  <a:pt x="25769" y="745637"/>
                </a:lnTo>
                <a:lnTo>
                  <a:pt x="54671" y="774501"/>
                </a:lnTo>
                <a:lnTo>
                  <a:pt x="91309" y="793429"/>
                </a:lnTo>
                <a:lnTo>
                  <a:pt x="133476" y="800226"/>
                </a:lnTo>
                <a:lnTo>
                  <a:pt x="5250053" y="800226"/>
                </a:lnTo>
                <a:lnTo>
                  <a:pt x="5292206" y="793429"/>
                </a:lnTo>
                <a:lnTo>
                  <a:pt x="5328813" y="774501"/>
                </a:lnTo>
                <a:lnTo>
                  <a:pt x="5357677" y="745637"/>
                </a:lnTo>
                <a:lnTo>
                  <a:pt x="5376605" y="709030"/>
                </a:lnTo>
                <a:lnTo>
                  <a:pt x="5383403" y="666876"/>
                </a:lnTo>
                <a:lnTo>
                  <a:pt x="5383403" y="133350"/>
                </a:lnTo>
                <a:lnTo>
                  <a:pt x="5376605" y="91196"/>
                </a:lnTo>
                <a:lnTo>
                  <a:pt x="5357677" y="54589"/>
                </a:lnTo>
                <a:lnTo>
                  <a:pt x="5328813" y="25725"/>
                </a:lnTo>
                <a:lnTo>
                  <a:pt x="5292206" y="6797"/>
                </a:lnTo>
                <a:lnTo>
                  <a:pt x="5250053" y="0"/>
                </a:lnTo>
                <a:close/>
              </a:path>
            </a:pathLst>
          </a:custGeom>
          <a:solidFill>
            <a:srgbClr val="5215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95948" y="2667635"/>
            <a:ext cx="5383530" cy="800735"/>
          </a:xfrm>
          <a:custGeom>
            <a:avLst/>
            <a:gdLst/>
            <a:ahLst/>
            <a:cxnLst/>
            <a:rect l="l" t="t" r="r" b="b"/>
            <a:pathLst>
              <a:path w="5383530" h="800735">
                <a:moveTo>
                  <a:pt x="5250053" y="0"/>
                </a:moveTo>
                <a:lnTo>
                  <a:pt x="133476" y="0"/>
                </a:lnTo>
                <a:lnTo>
                  <a:pt x="91309" y="6797"/>
                </a:lnTo>
                <a:lnTo>
                  <a:pt x="54671" y="25725"/>
                </a:lnTo>
                <a:lnTo>
                  <a:pt x="25769" y="54589"/>
                </a:lnTo>
                <a:lnTo>
                  <a:pt x="6810" y="91196"/>
                </a:lnTo>
                <a:lnTo>
                  <a:pt x="0" y="133350"/>
                </a:lnTo>
                <a:lnTo>
                  <a:pt x="0" y="666876"/>
                </a:lnTo>
                <a:lnTo>
                  <a:pt x="6810" y="709030"/>
                </a:lnTo>
                <a:lnTo>
                  <a:pt x="25769" y="745637"/>
                </a:lnTo>
                <a:lnTo>
                  <a:pt x="54671" y="774501"/>
                </a:lnTo>
                <a:lnTo>
                  <a:pt x="91309" y="793429"/>
                </a:lnTo>
                <a:lnTo>
                  <a:pt x="133476" y="800226"/>
                </a:lnTo>
                <a:lnTo>
                  <a:pt x="5250053" y="800226"/>
                </a:lnTo>
                <a:lnTo>
                  <a:pt x="5292206" y="793429"/>
                </a:lnTo>
                <a:lnTo>
                  <a:pt x="5328813" y="774501"/>
                </a:lnTo>
                <a:lnTo>
                  <a:pt x="5357677" y="745637"/>
                </a:lnTo>
                <a:lnTo>
                  <a:pt x="5376605" y="709030"/>
                </a:lnTo>
                <a:lnTo>
                  <a:pt x="5383403" y="666876"/>
                </a:lnTo>
                <a:lnTo>
                  <a:pt x="5383403" y="133350"/>
                </a:lnTo>
                <a:lnTo>
                  <a:pt x="5376605" y="91196"/>
                </a:lnTo>
                <a:lnTo>
                  <a:pt x="5357677" y="54589"/>
                </a:lnTo>
                <a:lnTo>
                  <a:pt x="5328813" y="25725"/>
                </a:lnTo>
                <a:lnTo>
                  <a:pt x="5292206" y="6797"/>
                </a:lnTo>
                <a:lnTo>
                  <a:pt x="5250053" y="0"/>
                </a:lnTo>
                <a:close/>
              </a:path>
            </a:pathLst>
          </a:custGeom>
          <a:solidFill>
            <a:srgbClr val="5215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95948" y="3522598"/>
            <a:ext cx="5383530" cy="800735"/>
          </a:xfrm>
          <a:custGeom>
            <a:avLst/>
            <a:gdLst/>
            <a:ahLst/>
            <a:cxnLst/>
            <a:rect l="l" t="t" r="r" b="b"/>
            <a:pathLst>
              <a:path w="5383530" h="800735">
                <a:moveTo>
                  <a:pt x="5250053" y="0"/>
                </a:moveTo>
                <a:lnTo>
                  <a:pt x="133476" y="0"/>
                </a:lnTo>
                <a:lnTo>
                  <a:pt x="91309" y="6810"/>
                </a:lnTo>
                <a:lnTo>
                  <a:pt x="54671" y="25769"/>
                </a:lnTo>
                <a:lnTo>
                  <a:pt x="25769" y="54671"/>
                </a:lnTo>
                <a:lnTo>
                  <a:pt x="6810" y="91309"/>
                </a:lnTo>
                <a:lnTo>
                  <a:pt x="0" y="133476"/>
                </a:lnTo>
                <a:lnTo>
                  <a:pt x="0" y="666876"/>
                </a:lnTo>
                <a:lnTo>
                  <a:pt x="6810" y="709044"/>
                </a:lnTo>
                <a:lnTo>
                  <a:pt x="25769" y="745682"/>
                </a:lnTo>
                <a:lnTo>
                  <a:pt x="54671" y="774584"/>
                </a:lnTo>
                <a:lnTo>
                  <a:pt x="91309" y="793543"/>
                </a:lnTo>
                <a:lnTo>
                  <a:pt x="133476" y="800353"/>
                </a:lnTo>
                <a:lnTo>
                  <a:pt x="5250053" y="800353"/>
                </a:lnTo>
                <a:lnTo>
                  <a:pt x="5292206" y="793543"/>
                </a:lnTo>
                <a:lnTo>
                  <a:pt x="5328813" y="774584"/>
                </a:lnTo>
                <a:lnTo>
                  <a:pt x="5357677" y="745682"/>
                </a:lnTo>
                <a:lnTo>
                  <a:pt x="5376605" y="709044"/>
                </a:lnTo>
                <a:lnTo>
                  <a:pt x="5383403" y="666876"/>
                </a:lnTo>
                <a:lnTo>
                  <a:pt x="5383403" y="133476"/>
                </a:lnTo>
                <a:lnTo>
                  <a:pt x="5376605" y="91309"/>
                </a:lnTo>
                <a:lnTo>
                  <a:pt x="5357677" y="54671"/>
                </a:lnTo>
                <a:lnTo>
                  <a:pt x="5328813" y="25769"/>
                </a:lnTo>
                <a:lnTo>
                  <a:pt x="5292206" y="6810"/>
                </a:lnTo>
                <a:lnTo>
                  <a:pt x="5250053" y="0"/>
                </a:lnTo>
                <a:close/>
              </a:path>
            </a:pathLst>
          </a:custGeom>
          <a:solidFill>
            <a:srgbClr val="5215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95948" y="4377690"/>
            <a:ext cx="5383530" cy="800735"/>
          </a:xfrm>
          <a:custGeom>
            <a:avLst/>
            <a:gdLst/>
            <a:ahLst/>
            <a:cxnLst/>
            <a:rect l="l" t="t" r="r" b="b"/>
            <a:pathLst>
              <a:path w="5383530" h="800735">
                <a:moveTo>
                  <a:pt x="5250053" y="0"/>
                </a:moveTo>
                <a:lnTo>
                  <a:pt x="133476" y="0"/>
                </a:lnTo>
                <a:lnTo>
                  <a:pt x="91309" y="6797"/>
                </a:lnTo>
                <a:lnTo>
                  <a:pt x="54671" y="25725"/>
                </a:lnTo>
                <a:lnTo>
                  <a:pt x="25769" y="54589"/>
                </a:lnTo>
                <a:lnTo>
                  <a:pt x="6810" y="91196"/>
                </a:lnTo>
                <a:lnTo>
                  <a:pt x="0" y="133350"/>
                </a:lnTo>
                <a:lnTo>
                  <a:pt x="0" y="666877"/>
                </a:lnTo>
                <a:lnTo>
                  <a:pt x="6810" y="709030"/>
                </a:lnTo>
                <a:lnTo>
                  <a:pt x="25769" y="745637"/>
                </a:lnTo>
                <a:lnTo>
                  <a:pt x="54671" y="774501"/>
                </a:lnTo>
                <a:lnTo>
                  <a:pt x="91309" y="793429"/>
                </a:lnTo>
                <a:lnTo>
                  <a:pt x="133476" y="800227"/>
                </a:lnTo>
                <a:lnTo>
                  <a:pt x="5250053" y="800227"/>
                </a:lnTo>
                <a:lnTo>
                  <a:pt x="5292206" y="793429"/>
                </a:lnTo>
                <a:lnTo>
                  <a:pt x="5328813" y="774501"/>
                </a:lnTo>
                <a:lnTo>
                  <a:pt x="5357677" y="745637"/>
                </a:lnTo>
                <a:lnTo>
                  <a:pt x="5376605" y="709030"/>
                </a:lnTo>
                <a:lnTo>
                  <a:pt x="5383403" y="666877"/>
                </a:lnTo>
                <a:lnTo>
                  <a:pt x="5383403" y="133350"/>
                </a:lnTo>
                <a:lnTo>
                  <a:pt x="5376605" y="91196"/>
                </a:lnTo>
                <a:lnTo>
                  <a:pt x="5357677" y="54589"/>
                </a:lnTo>
                <a:lnTo>
                  <a:pt x="5328813" y="25725"/>
                </a:lnTo>
                <a:lnTo>
                  <a:pt x="5292206" y="6797"/>
                </a:lnTo>
                <a:lnTo>
                  <a:pt x="5250053" y="0"/>
                </a:lnTo>
                <a:close/>
              </a:path>
            </a:pathLst>
          </a:custGeom>
          <a:solidFill>
            <a:srgbClr val="5215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95948" y="5232653"/>
            <a:ext cx="5383530" cy="800735"/>
          </a:xfrm>
          <a:custGeom>
            <a:avLst/>
            <a:gdLst/>
            <a:ahLst/>
            <a:cxnLst/>
            <a:rect l="l" t="t" r="r" b="b"/>
            <a:pathLst>
              <a:path w="5383530" h="800735">
                <a:moveTo>
                  <a:pt x="5250053" y="0"/>
                </a:moveTo>
                <a:lnTo>
                  <a:pt x="133476" y="0"/>
                </a:lnTo>
                <a:lnTo>
                  <a:pt x="91309" y="6797"/>
                </a:lnTo>
                <a:lnTo>
                  <a:pt x="54671" y="25725"/>
                </a:lnTo>
                <a:lnTo>
                  <a:pt x="25769" y="54589"/>
                </a:lnTo>
                <a:lnTo>
                  <a:pt x="6810" y="91196"/>
                </a:lnTo>
                <a:lnTo>
                  <a:pt x="0" y="133350"/>
                </a:lnTo>
                <a:lnTo>
                  <a:pt x="0" y="666877"/>
                </a:lnTo>
                <a:lnTo>
                  <a:pt x="6810" y="709034"/>
                </a:lnTo>
                <a:lnTo>
                  <a:pt x="25769" y="745650"/>
                </a:lnTo>
                <a:lnTo>
                  <a:pt x="54671" y="774526"/>
                </a:lnTo>
                <a:lnTo>
                  <a:pt x="91309" y="793464"/>
                </a:lnTo>
                <a:lnTo>
                  <a:pt x="133476" y="800265"/>
                </a:lnTo>
                <a:lnTo>
                  <a:pt x="5250053" y="800265"/>
                </a:lnTo>
                <a:lnTo>
                  <a:pt x="5292206" y="793464"/>
                </a:lnTo>
                <a:lnTo>
                  <a:pt x="5328813" y="774526"/>
                </a:lnTo>
                <a:lnTo>
                  <a:pt x="5357677" y="745650"/>
                </a:lnTo>
                <a:lnTo>
                  <a:pt x="5376605" y="709034"/>
                </a:lnTo>
                <a:lnTo>
                  <a:pt x="5383403" y="666877"/>
                </a:lnTo>
                <a:lnTo>
                  <a:pt x="5383403" y="133350"/>
                </a:lnTo>
                <a:lnTo>
                  <a:pt x="5376605" y="91196"/>
                </a:lnTo>
                <a:lnTo>
                  <a:pt x="5357677" y="54589"/>
                </a:lnTo>
                <a:lnTo>
                  <a:pt x="5328813" y="25725"/>
                </a:lnTo>
                <a:lnTo>
                  <a:pt x="5292206" y="6797"/>
                </a:lnTo>
                <a:lnTo>
                  <a:pt x="5250053" y="0"/>
                </a:lnTo>
                <a:close/>
              </a:path>
            </a:pathLst>
          </a:custGeom>
          <a:solidFill>
            <a:srgbClr val="5215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295390" y="1897125"/>
            <a:ext cx="4820920" cy="3875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245"/>
              </a:lnSpc>
              <a:spcBef>
                <a:spcPts val="95"/>
              </a:spcBef>
            </a:pPr>
            <a:r>
              <a:rPr sz="1900" b="1" dirty="0">
                <a:solidFill>
                  <a:srgbClr val="FFFFFF"/>
                </a:solidFill>
                <a:latin typeface="CVS Health Sans"/>
                <a:cs typeface="CVS Health Sans"/>
              </a:rPr>
              <a:t>Transparent</a:t>
            </a:r>
            <a:r>
              <a:rPr sz="1900" b="1" spc="-10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VS Health Sans"/>
                <a:cs typeface="CVS Health Sans"/>
              </a:rPr>
              <a:t>explanations</a:t>
            </a:r>
            <a:endParaRPr sz="1900">
              <a:latin typeface="CVS Health Sans"/>
              <a:cs typeface="CVS Health Sans"/>
            </a:endParaRPr>
          </a:p>
          <a:p>
            <a:pPr marL="12700">
              <a:lnSpc>
                <a:spcPts val="2245"/>
              </a:lnSpc>
            </a:pPr>
            <a:r>
              <a:rPr sz="1900" b="1" spc="-10" dirty="0">
                <a:solidFill>
                  <a:srgbClr val="FFFFFF"/>
                </a:solidFill>
                <a:latin typeface="CVS Health Sans"/>
                <a:cs typeface="CVS Health Sans"/>
              </a:rPr>
              <a:t>(what/why/what’s</a:t>
            </a:r>
            <a:r>
              <a:rPr sz="1900" b="1" spc="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1900" b="1" spc="-20" dirty="0">
                <a:solidFill>
                  <a:srgbClr val="FFFFFF"/>
                </a:solidFill>
                <a:latin typeface="CVS Health Sans"/>
                <a:cs typeface="CVS Health Sans"/>
              </a:rPr>
              <a:t>next)</a:t>
            </a:r>
            <a:endParaRPr sz="1900">
              <a:latin typeface="CVS Health Sans"/>
              <a:cs typeface="CVS Health Sans"/>
            </a:endParaRPr>
          </a:p>
          <a:p>
            <a:pPr>
              <a:lnSpc>
                <a:spcPct val="100000"/>
              </a:lnSpc>
              <a:spcBef>
                <a:spcPts val="894"/>
              </a:spcBef>
            </a:pPr>
            <a:endParaRPr sz="1900">
              <a:latin typeface="CVS Health Sans"/>
              <a:cs typeface="CVS Health Sans"/>
            </a:endParaRPr>
          </a:p>
          <a:p>
            <a:pPr marL="12700">
              <a:lnSpc>
                <a:spcPct val="100000"/>
              </a:lnSpc>
            </a:pPr>
            <a:r>
              <a:rPr sz="1900" b="1" dirty="0">
                <a:solidFill>
                  <a:srgbClr val="FFFFFF"/>
                </a:solidFill>
                <a:latin typeface="CVS Health Sans"/>
                <a:cs typeface="CVS Health Sans"/>
              </a:rPr>
              <a:t>Set</a:t>
            </a:r>
            <a:r>
              <a:rPr sz="1900" b="1" spc="-4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VS Health Sans"/>
                <a:cs typeface="CVS Health Sans"/>
              </a:rPr>
              <a:t>Clear</a:t>
            </a:r>
            <a:r>
              <a:rPr sz="1900" b="1" spc="-3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VS Health Sans"/>
                <a:cs typeface="CVS Health Sans"/>
              </a:rPr>
              <a:t>Expectations</a:t>
            </a:r>
            <a:endParaRPr sz="1900">
              <a:latin typeface="CVS Health Sans"/>
              <a:cs typeface="CVS Health Sans"/>
            </a:endParaRPr>
          </a:p>
          <a:p>
            <a:pPr>
              <a:lnSpc>
                <a:spcPct val="100000"/>
              </a:lnSpc>
              <a:spcBef>
                <a:spcPts val="1025"/>
              </a:spcBef>
            </a:pPr>
            <a:endParaRPr sz="1900">
              <a:latin typeface="CVS Health Sans"/>
              <a:cs typeface="CVS Health Sans"/>
            </a:endParaRPr>
          </a:p>
          <a:p>
            <a:pPr marL="12700" marR="7620">
              <a:lnSpc>
                <a:spcPts val="2210"/>
              </a:lnSpc>
            </a:pPr>
            <a:r>
              <a:rPr sz="1900" b="1" dirty="0">
                <a:solidFill>
                  <a:srgbClr val="FFFFFF"/>
                </a:solidFill>
                <a:latin typeface="CVS Health Sans"/>
                <a:cs typeface="CVS Health Sans"/>
              </a:rPr>
              <a:t>Normalize</a:t>
            </a:r>
            <a:r>
              <a:rPr sz="1900" b="1" spc="-6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VS Health Sans"/>
                <a:cs typeface="CVS Health Sans"/>
              </a:rPr>
              <a:t>reactions;</a:t>
            </a:r>
            <a:r>
              <a:rPr sz="1900" b="1" spc="-5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VS Health Sans"/>
                <a:cs typeface="CVS Health Sans"/>
              </a:rPr>
              <a:t>acknowledge</a:t>
            </a:r>
            <a:r>
              <a:rPr sz="1900" b="1" spc="-5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VS Health Sans"/>
                <a:cs typeface="CVS Health Sans"/>
              </a:rPr>
              <a:t>effort </a:t>
            </a:r>
            <a:r>
              <a:rPr sz="1900" b="1" dirty="0">
                <a:solidFill>
                  <a:srgbClr val="FFFFFF"/>
                </a:solidFill>
                <a:latin typeface="CVS Health Sans"/>
                <a:cs typeface="CVS Health Sans"/>
              </a:rPr>
              <a:t>and</a:t>
            </a:r>
            <a:r>
              <a:rPr sz="1900" b="1" spc="-4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VS Health Sans"/>
                <a:cs typeface="CVS Health Sans"/>
              </a:rPr>
              <a:t>progress</a:t>
            </a:r>
            <a:endParaRPr sz="1900">
              <a:latin typeface="CVS Health Sans"/>
              <a:cs typeface="CVS Health Sans"/>
            </a:endParaRPr>
          </a:p>
          <a:p>
            <a:pPr marL="12700" marR="5080">
              <a:lnSpc>
                <a:spcPts val="2210"/>
              </a:lnSpc>
              <a:spcBef>
                <a:spcPts val="2315"/>
              </a:spcBef>
            </a:pPr>
            <a:r>
              <a:rPr sz="1900" b="1" dirty="0">
                <a:solidFill>
                  <a:srgbClr val="FFFFFF"/>
                </a:solidFill>
                <a:latin typeface="CVS Health Sans"/>
                <a:cs typeface="CVS Health Sans"/>
              </a:rPr>
              <a:t>Offer</a:t>
            </a:r>
            <a:r>
              <a:rPr sz="1900" b="1" spc="-7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VS Health Sans"/>
                <a:cs typeface="CVS Health Sans"/>
              </a:rPr>
              <a:t>advocates;</a:t>
            </a:r>
            <a:r>
              <a:rPr sz="1900" b="1" spc="-3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VS Health Sans"/>
                <a:cs typeface="CVS Health Sans"/>
              </a:rPr>
              <a:t>connect</a:t>
            </a:r>
            <a:r>
              <a:rPr sz="1900" b="1" spc="-5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VS Health Sans"/>
                <a:cs typeface="CVS Health Sans"/>
              </a:rPr>
              <a:t>to</a:t>
            </a:r>
            <a:r>
              <a:rPr sz="1900" b="1" spc="-5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VS Health Sans"/>
                <a:cs typeface="CVS Health Sans"/>
              </a:rPr>
              <a:t>services;</a:t>
            </a:r>
            <a:r>
              <a:rPr sz="1900" b="1" spc="-5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1900" b="1" spc="-25" dirty="0">
                <a:solidFill>
                  <a:srgbClr val="FFFFFF"/>
                </a:solidFill>
                <a:latin typeface="CVS Health Sans"/>
                <a:cs typeface="CVS Health Sans"/>
              </a:rPr>
              <a:t>set </a:t>
            </a:r>
            <a:r>
              <a:rPr sz="1900" b="1" dirty="0">
                <a:solidFill>
                  <a:srgbClr val="FFFFFF"/>
                </a:solidFill>
                <a:latin typeface="CVS Health Sans"/>
                <a:cs typeface="CVS Health Sans"/>
              </a:rPr>
              <a:t>clear,</a:t>
            </a:r>
            <a:r>
              <a:rPr sz="1900" b="1" spc="-7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1900" b="1" dirty="0">
                <a:solidFill>
                  <a:srgbClr val="FFFFFF"/>
                </a:solidFill>
                <a:latin typeface="CVS Health Sans"/>
                <a:cs typeface="CVS Health Sans"/>
              </a:rPr>
              <a:t>achievable</a:t>
            </a:r>
            <a:r>
              <a:rPr sz="1900" b="1" spc="-6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1900" b="1" spc="-10" dirty="0">
                <a:solidFill>
                  <a:srgbClr val="FFFFFF"/>
                </a:solidFill>
                <a:latin typeface="CVS Health Sans"/>
                <a:cs typeface="CVS Health Sans"/>
              </a:rPr>
              <a:t>conditions</a:t>
            </a:r>
            <a:endParaRPr sz="1900">
              <a:latin typeface="CVS Health Sans"/>
              <a:cs typeface="CVS Health Sans"/>
            </a:endParaRPr>
          </a:p>
          <a:p>
            <a:pPr>
              <a:lnSpc>
                <a:spcPct val="100000"/>
              </a:lnSpc>
              <a:spcBef>
                <a:spcPts val="830"/>
              </a:spcBef>
            </a:pPr>
            <a:endParaRPr sz="1900">
              <a:latin typeface="CVS Health Sans"/>
              <a:cs typeface="CVS Health Sans"/>
            </a:endParaRPr>
          </a:p>
          <a:p>
            <a:pPr marL="12700">
              <a:lnSpc>
                <a:spcPct val="100000"/>
              </a:lnSpc>
            </a:pPr>
            <a:r>
              <a:rPr sz="1900" b="1" spc="-10" dirty="0">
                <a:solidFill>
                  <a:srgbClr val="FFFFFF"/>
                </a:solidFill>
                <a:latin typeface="CVS Health Sans"/>
                <a:cs typeface="CVS Health Sans"/>
              </a:rPr>
              <a:t>Relationship</a:t>
            </a:r>
            <a:endParaRPr sz="1900">
              <a:latin typeface="CVS Health Sans"/>
              <a:cs typeface="CVS Health Sans"/>
            </a:endParaRPr>
          </a:p>
        </p:txBody>
      </p:sp>
      <p:pic>
        <p:nvPicPr>
          <p:cNvPr id="9" name="object 9" descr="People at meeting in office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8325" y="2128354"/>
            <a:ext cx="5383276" cy="3588766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35"/>
              </a:lnSpc>
              <a:tabLst>
                <a:tab pos="339725" algn="l"/>
              </a:tabLst>
            </a:pPr>
            <a:fld id="{81D60167-4931-47E6-BA6A-407CBD079E47}" type="slidenum">
              <a:rPr sz="1000" b="0" spc="-25" dirty="0">
                <a:latin typeface="CVS Health Sans Medium"/>
                <a:cs typeface="CVS Health Sans Medium"/>
              </a:rPr>
              <a:t>27</a:t>
            </a:fld>
            <a:r>
              <a:rPr sz="1000" b="0" dirty="0">
                <a:latin typeface="CVS Health Sans Medium"/>
                <a:cs typeface="CVS Health Sans Medium"/>
              </a:rPr>
              <a:t>	</a:t>
            </a:r>
            <a:r>
              <a:rPr sz="1200" baseline="3472" dirty="0"/>
              <a:t>©2026</a:t>
            </a:r>
            <a:r>
              <a:rPr sz="1200" spc="-15" baseline="3472" dirty="0"/>
              <a:t> </a:t>
            </a:r>
            <a:r>
              <a:rPr sz="1200" baseline="3472" dirty="0"/>
              <a:t>Aetna</a:t>
            </a:r>
            <a:r>
              <a:rPr sz="1200" spc="-7" baseline="3472" dirty="0"/>
              <a:t> </a:t>
            </a:r>
            <a:r>
              <a:rPr sz="1200" baseline="3472" dirty="0"/>
              <a:t>Inc.</a:t>
            </a:r>
            <a:r>
              <a:rPr sz="1200" spc="37" baseline="3472" dirty="0"/>
              <a:t> </a:t>
            </a:r>
            <a:r>
              <a:rPr sz="1200" spc="-15" baseline="3472" dirty="0"/>
              <a:t>Confidential </a:t>
            </a:r>
            <a:r>
              <a:rPr sz="1200" baseline="3472" dirty="0"/>
              <a:t>and</a:t>
            </a:r>
            <a:r>
              <a:rPr sz="1200" spc="7" baseline="3472" dirty="0"/>
              <a:t> </a:t>
            </a:r>
            <a:r>
              <a:rPr sz="1200" spc="-15" baseline="3472" dirty="0"/>
              <a:t>proprietary.</a:t>
            </a:r>
            <a:endParaRPr sz="1200" baseline="3472">
              <a:latin typeface="CVS Health Sans Medium"/>
              <a:cs typeface="CVS Health Sans Medium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Why</a:t>
            </a:r>
            <a:r>
              <a:rPr sz="3200" spc="-10" dirty="0"/>
              <a:t> </a:t>
            </a:r>
            <a:r>
              <a:rPr sz="3200" dirty="0"/>
              <a:t>Compassion</a:t>
            </a:r>
            <a:r>
              <a:rPr sz="3200" spc="-50" dirty="0"/>
              <a:t> </a:t>
            </a:r>
            <a:r>
              <a:rPr sz="3200" dirty="0"/>
              <a:t>Strengthens</a:t>
            </a:r>
            <a:r>
              <a:rPr sz="3200" spc="-5" dirty="0"/>
              <a:t> </a:t>
            </a:r>
            <a:r>
              <a:rPr sz="3200" spc="-10" dirty="0"/>
              <a:t>Justice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2297696" y="2568495"/>
            <a:ext cx="1068705" cy="1069340"/>
            <a:chOff x="2297696" y="2568495"/>
            <a:chExt cx="1068705" cy="1069340"/>
          </a:xfrm>
        </p:grpSpPr>
        <p:sp>
          <p:nvSpPr>
            <p:cNvPr id="4" name="object 4"/>
            <p:cNvSpPr/>
            <p:nvPr/>
          </p:nvSpPr>
          <p:spPr>
            <a:xfrm>
              <a:off x="2677310" y="2576272"/>
              <a:ext cx="681355" cy="680085"/>
            </a:xfrm>
            <a:custGeom>
              <a:avLst/>
              <a:gdLst/>
              <a:ahLst/>
              <a:cxnLst/>
              <a:rect l="l" t="t" r="r" b="b"/>
              <a:pathLst>
                <a:path w="681354" h="680085">
                  <a:moveTo>
                    <a:pt x="547760" y="0"/>
                  </a:moveTo>
                  <a:lnTo>
                    <a:pt x="401158" y="146683"/>
                  </a:lnTo>
                  <a:lnTo>
                    <a:pt x="409154" y="216024"/>
                  </a:lnTo>
                  <a:lnTo>
                    <a:pt x="195914" y="429381"/>
                  </a:lnTo>
                  <a:lnTo>
                    <a:pt x="181441" y="422943"/>
                  </a:lnTo>
                  <a:lnTo>
                    <a:pt x="166094" y="417880"/>
                  </a:lnTo>
                  <a:lnTo>
                    <a:pt x="149996" y="414567"/>
                  </a:lnTo>
                  <a:lnTo>
                    <a:pt x="133275" y="413380"/>
                  </a:lnTo>
                  <a:lnTo>
                    <a:pt x="91266" y="420207"/>
                  </a:lnTo>
                  <a:lnTo>
                    <a:pt x="54696" y="439196"/>
                  </a:lnTo>
                  <a:lnTo>
                    <a:pt x="25802" y="468106"/>
                  </a:lnTo>
                  <a:lnTo>
                    <a:pt x="6823" y="504697"/>
                  </a:lnTo>
                  <a:lnTo>
                    <a:pt x="0" y="546728"/>
                  </a:lnTo>
                  <a:lnTo>
                    <a:pt x="6823" y="588760"/>
                  </a:lnTo>
                  <a:lnTo>
                    <a:pt x="25802" y="625350"/>
                  </a:lnTo>
                  <a:lnTo>
                    <a:pt x="54696" y="654260"/>
                  </a:lnTo>
                  <a:lnTo>
                    <a:pt x="91266" y="673249"/>
                  </a:lnTo>
                  <a:lnTo>
                    <a:pt x="133275" y="680077"/>
                  </a:lnTo>
                  <a:lnTo>
                    <a:pt x="175283" y="673249"/>
                  </a:lnTo>
                  <a:lnTo>
                    <a:pt x="211854" y="654260"/>
                  </a:lnTo>
                  <a:lnTo>
                    <a:pt x="240748" y="625350"/>
                  </a:lnTo>
                  <a:lnTo>
                    <a:pt x="259726" y="588760"/>
                  </a:lnTo>
                  <a:lnTo>
                    <a:pt x="266550" y="546728"/>
                  </a:lnTo>
                  <a:lnTo>
                    <a:pt x="265571" y="530205"/>
                  </a:lnTo>
                  <a:lnTo>
                    <a:pt x="262718" y="514558"/>
                  </a:lnTo>
                  <a:lnTo>
                    <a:pt x="258116" y="499660"/>
                  </a:lnTo>
                  <a:lnTo>
                    <a:pt x="251889" y="485388"/>
                  </a:lnTo>
                  <a:lnTo>
                    <a:pt x="465130" y="272030"/>
                  </a:lnTo>
                  <a:lnTo>
                    <a:pt x="534433" y="280031"/>
                  </a:lnTo>
                  <a:lnTo>
                    <a:pt x="681035" y="133348"/>
                  </a:lnTo>
                  <a:lnTo>
                    <a:pt x="561088" y="120013"/>
                  </a:lnTo>
                  <a:lnTo>
                    <a:pt x="547760" y="0"/>
                  </a:lnTo>
                  <a:close/>
                </a:path>
              </a:pathLst>
            </a:custGeom>
            <a:solidFill>
              <a:srgbClr val="5215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77310" y="2576272"/>
              <a:ext cx="681355" cy="680085"/>
            </a:xfrm>
            <a:custGeom>
              <a:avLst/>
              <a:gdLst/>
              <a:ahLst/>
              <a:cxnLst/>
              <a:rect l="l" t="t" r="r" b="b"/>
              <a:pathLst>
                <a:path w="681354" h="680085">
                  <a:moveTo>
                    <a:pt x="561088" y="120013"/>
                  </a:moveTo>
                  <a:lnTo>
                    <a:pt x="547760" y="0"/>
                  </a:lnTo>
                  <a:lnTo>
                    <a:pt x="401158" y="146683"/>
                  </a:lnTo>
                  <a:lnTo>
                    <a:pt x="409154" y="216024"/>
                  </a:lnTo>
                  <a:lnTo>
                    <a:pt x="195914" y="429381"/>
                  </a:lnTo>
                  <a:lnTo>
                    <a:pt x="181441" y="422943"/>
                  </a:lnTo>
                  <a:lnTo>
                    <a:pt x="166094" y="417880"/>
                  </a:lnTo>
                  <a:lnTo>
                    <a:pt x="149996" y="414567"/>
                  </a:lnTo>
                  <a:lnTo>
                    <a:pt x="133275" y="413380"/>
                  </a:lnTo>
                  <a:lnTo>
                    <a:pt x="91266" y="420207"/>
                  </a:lnTo>
                  <a:lnTo>
                    <a:pt x="54696" y="439196"/>
                  </a:lnTo>
                  <a:lnTo>
                    <a:pt x="25802" y="468106"/>
                  </a:lnTo>
                  <a:lnTo>
                    <a:pt x="6823" y="504697"/>
                  </a:lnTo>
                  <a:lnTo>
                    <a:pt x="0" y="546728"/>
                  </a:lnTo>
                  <a:lnTo>
                    <a:pt x="6823" y="588760"/>
                  </a:lnTo>
                  <a:lnTo>
                    <a:pt x="25802" y="625350"/>
                  </a:lnTo>
                  <a:lnTo>
                    <a:pt x="54696" y="654260"/>
                  </a:lnTo>
                  <a:lnTo>
                    <a:pt x="91266" y="673249"/>
                  </a:lnTo>
                  <a:lnTo>
                    <a:pt x="133275" y="680077"/>
                  </a:lnTo>
                  <a:lnTo>
                    <a:pt x="175283" y="673249"/>
                  </a:lnTo>
                  <a:lnTo>
                    <a:pt x="211854" y="654260"/>
                  </a:lnTo>
                  <a:lnTo>
                    <a:pt x="240748" y="625350"/>
                  </a:lnTo>
                  <a:lnTo>
                    <a:pt x="259726" y="588760"/>
                  </a:lnTo>
                  <a:lnTo>
                    <a:pt x="266550" y="546728"/>
                  </a:lnTo>
                  <a:lnTo>
                    <a:pt x="265571" y="530205"/>
                  </a:lnTo>
                  <a:lnTo>
                    <a:pt x="262718" y="514558"/>
                  </a:lnTo>
                  <a:lnTo>
                    <a:pt x="258116" y="499660"/>
                  </a:lnTo>
                  <a:lnTo>
                    <a:pt x="251889" y="485388"/>
                  </a:lnTo>
                  <a:lnTo>
                    <a:pt x="465130" y="272030"/>
                  </a:lnTo>
                  <a:lnTo>
                    <a:pt x="534433" y="280031"/>
                  </a:lnTo>
                  <a:lnTo>
                    <a:pt x="681035" y="133348"/>
                  </a:lnTo>
                  <a:lnTo>
                    <a:pt x="561088" y="120013"/>
                  </a:lnTo>
                  <a:close/>
                </a:path>
              </a:pathLst>
            </a:custGeom>
            <a:ln w="15553">
              <a:solidFill>
                <a:srgbClr val="5215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05473" y="2616276"/>
              <a:ext cx="1013460" cy="1013460"/>
            </a:xfrm>
            <a:custGeom>
              <a:avLst/>
              <a:gdLst/>
              <a:ahLst/>
              <a:cxnLst/>
              <a:rect l="l" t="t" r="r" b="b"/>
              <a:pathLst>
                <a:path w="1013460" h="1013460">
                  <a:moveTo>
                    <a:pt x="506445" y="0"/>
                  </a:moveTo>
                  <a:lnTo>
                    <a:pt x="457643" y="2317"/>
                  </a:lnTo>
                  <a:lnTo>
                    <a:pt x="410160" y="9130"/>
                  </a:lnTo>
                  <a:lnTo>
                    <a:pt x="364207" y="20226"/>
                  </a:lnTo>
                  <a:lnTo>
                    <a:pt x="319995" y="35393"/>
                  </a:lnTo>
                  <a:lnTo>
                    <a:pt x="277737" y="54419"/>
                  </a:lnTo>
                  <a:lnTo>
                    <a:pt x="237643" y="77094"/>
                  </a:lnTo>
                  <a:lnTo>
                    <a:pt x="199926" y="103204"/>
                  </a:lnTo>
                  <a:lnTo>
                    <a:pt x="164796" y="132539"/>
                  </a:lnTo>
                  <a:lnTo>
                    <a:pt x="132466" y="164887"/>
                  </a:lnTo>
                  <a:lnTo>
                    <a:pt x="103147" y="200036"/>
                  </a:lnTo>
                  <a:lnTo>
                    <a:pt x="77051" y="237774"/>
                  </a:lnTo>
                  <a:lnTo>
                    <a:pt x="54389" y="277890"/>
                  </a:lnTo>
                  <a:lnTo>
                    <a:pt x="35373" y="320171"/>
                  </a:lnTo>
                  <a:lnTo>
                    <a:pt x="20215" y="364407"/>
                  </a:lnTo>
                  <a:lnTo>
                    <a:pt x="9125" y="410386"/>
                  </a:lnTo>
                  <a:lnTo>
                    <a:pt x="2316" y="457895"/>
                  </a:lnTo>
                  <a:lnTo>
                    <a:pt x="0" y="506724"/>
                  </a:lnTo>
                  <a:lnTo>
                    <a:pt x="2316" y="555552"/>
                  </a:lnTo>
                  <a:lnTo>
                    <a:pt x="9125" y="603061"/>
                  </a:lnTo>
                  <a:lnTo>
                    <a:pt x="20215" y="649040"/>
                  </a:lnTo>
                  <a:lnTo>
                    <a:pt x="35373" y="693276"/>
                  </a:lnTo>
                  <a:lnTo>
                    <a:pt x="54389" y="735557"/>
                  </a:lnTo>
                  <a:lnTo>
                    <a:pt x="77051" y="775673"/>
                  </a:lnTo>
                  <a:lnTo>
                    <a:pt x="103147" y="813411"/>
                  </a:lnTo>
                  <a:lnTo>
                    <a:pt x="132466" y="848560"/>
                  </a:lnTo>
                  <a:lnTo>
                    <a:pt x="164796" y="880908"/>
                  </a:lnTo>
                  <a:lnTo>
                    <a:pt x="199926" y="910243"/>
                  </a:lnTo>
                  <a:lnTo>
                    <a:pt x="237643" y="936354"/>
                  </a:lnTo>
                  <a:lnTo>
                    <a:pt x="277737" y="959028"/>
                  </a:lnTo>
                  <a:lnTo>
                    <a:pt x="319995" y="978055"/>
                  </a:lnTo>
                  <a:lnTo>
                    <a:pt x="364207" y="993221"/>
                  </a:lnTo>
                  <a:lnTo>
                    <a:pt x="410160" y="1004317"/>
                  </a:lnTo>
                  <a:lnTo>
                    <a:pt x="457643" y="1011130"/>
                  </a:lnTo>
                  <a:lnTo>
                    <a:pt x="506445" y="1013448"/>
                  </a:lnTo>
                  <a:lnTo>
                    <a:pt x="555246" y="1011130"/>
                  </a:lnTo>
                  <a:lnTo>
                    <a:pt x="602730" y="1004317"/>
                  </a:lnTo>
                  <a:lnTo>
                    <a:pt x="648683" y="993221"/>
                  </a:lnTo>
                  <a:lnTo>
                    <a:pt x="692894" y="978055"/>
                  </a:lnTo>
                  <a:lnTo>
                    <a:pt x="735153" y="959028"/>
                  </a:lnTo>
                  <a:lnTo>
                    <a:pt x="775247" y="936354"/>
                  </a:lnTo>
                  <a:lnTo>
                    <a:pt x="812964" y="910243"/>
                  </a:lnTo>
                  <a:lnTo>
                    <a:pt x="848094" y="880908"/>
                  </a:lnTo>
                  <a:lnTo>
                    <a:pt x="880424" y="848560"/>
                  </a:lnTo>
                  <a:lnTo>
                    <a:pt x="909743" y="813411"/>
                  </a:lnTo>
                  <a:lnTo>
                    <a:pt x="935839" y="775673"/>
                  </a:lnTo>
                  <a:lnTo>
                    <a:pt x="958501" y="735557"/>
                  </a:lnTo>
                  <a:lnTo>
                    <a:pt x="977517" y="693276"/>
                  </a:lnTo>
                  <a:lnTo>
                    <a:pt x="992675" y="649040"/>
                  </a:lnTo>
                  <a:lnTo>
                    <a:pt x="1003765" y="603061"/>
                  </a:lnTo>
                  <a:lnTo>
                    <a:pt x="1010574" y="555552"/>
                  </a:lnTo>
                  <a:lnTo>
                    <a:pt x="1012890" y="506724"/>
                  </a:lnTo>
                  <a:lnTo>
                    <a:pt x="1010364" y="455539"/>
                  </a:lnTo>
                  <a:lnTo>
                    <a:pt x="1002911" y="406083"/>
                  </a:lnTo>
                  <a:lnTo>
                    <a:pt x="990724" y="358483"/>
                  </a:lnTo>
                  <a:lnTo>
                    <a:pt x="973995" y="312867"/>
                  </a:lnTo>
                  <a:lnTo>
                    <a:pt x="952917" y="269363"/>
                  </a:lnTo>
                  <a:lnTo>
                    <a:pt x="926262" y="296033"/>
                  </a:lnTo>
                  <a:lnTo>
                    <a:pt x="872952" y="289366"/>
                  </a:lnTo>
                  <a:lnTo>
                    <a:pt x="893519" y="328869"/>
                  </a:lnTo>
                  <a:lnTo>
                    <a:pt x="910183" y="370484"/>
                  </a:lnTo>
                  <a:lnTo>
                    <a:pt x="922562" y="414084"/>
                  </a:lnTo>
                  <a:lnTo>
                    <a:pt x="930271" y="459540"/>
                  </a:lnTo>
                  <a:lnTo>
                    <a:pt x="932925" y="506724"/>
                  </a:lnTo>
                  <a:lnTo>
                    <a:pt x="930411" y="553049"/>
                  </a:lnTo>
                  <a:lnTo>
                    <a:pt x="923044" y="597971"/>
                  </a:lnTo>
                  <a:lnTo>
                    <a:pt x="911090" y="641224"/>
                  </a:lnTo>
                  <a:lnTo>
                    <a:pt x="894814" y="682543"/>
                  </a:lnTo>
                  <a:lnTo>
                    <a:pt x="874482" y="721662"/>
                  </a:lnTo>
                  <a:lnTo>
                    <a:pt x="850359" y="758315"/>
                  </a:lnTo>
                  <a:lnTo>
                    <a:pt x="822710" y="792237"/>
                  </a:lnTo>
                  <a:lnTo>
                    <a:pt x="791801" y="823163"/>
                  </a:lnTo>
                  <a:lnTo>
                    <a:pt x="757898" y="850827"/>
                  </a:lnTo>
                  <a:lnTo>
                    <a:pt x="721265" y="874963"/>
                  </a:lnTo>
                  <a:lnTo>
                    <a:pt x="682168" y="895306"/>
                  </a:lnTo>
                  <a:lnTo>
                    <a:pt x="640872" y="911591"/>
                  </a:lnTo>
                  <a:lnTo>
                    <a:pt x="597642" y="923551"/>
                  </a:lnTo>
                  <a:lnTo>
                    <a:pt x="552745" y="930923"/>
                  </a:lnTo>
                  <a:lnTo>
                    <a:pt x="506445" y="933439"/>
                  </a:lnTo>
                  <a:lnTo>
                    <a:pt x="460145" y="930923"/>
                  </a:lnTo>
                  <a:lnTo>
                    <a:pt x="415248" y="923551"/>
                  </a:lnTo>
                  <a:lnTo>
                    <a:pt x="372018" y="911591"/>
                  </a:lnTo>
                  <a:lnTo>
                    <a:pt x="330722" y="895306"/>
                  </a:lnTo>
                  <a:lnTo>
                    <a:pt x="291625" y="874963"/>
                  </a:lnTo>
                  <a:lnTo>
                    <a:pt x="254992" y="850827"/>
                  </a:lnTo>
                  <a:lnTo>
                    <a:pt x="221089" y="823163"/>
                  </a:lnTo>
                  <a:lnTo>
                    <a:pt x="190180" y="792237"/>
                  </a:lnTo>
                  <a:lnTo>
                    <a:pt x="162531" y="758315"/>
                  </a:lnTo>
                  <a:lnTo>
                    <a:pt x="138408" y="721662"/>
                  </a:lnTo>
                  <a:lnTo>
                    <a:pt x="118076" y="682543"/>
                  </a:lnTo>
                  <a:lnTo>
                    <a:pt x="101800" y="641224"/>
                  </a:lnTo>
                  <a:lnTo>
                    <a:pt x="89846" y="597971"/>
                  </a:lnTo>
                  <a:lnTo>
                    <a:pt x="82479" y="553049"/>
                  </a:lnTo>
                  <a:lnTo>
                    <a:pt x="79965" y="506724"/>
                  </a:lnTo>
                  <a:lnTo>
                    <a:pt x="82479" y="460398"/>
                  </a:lnTo>
                  <a:lnTo>
                    <a:pt x="89846" y="415476"/>
                  </a:lnTo>
                  <a:lnTo>
                    <a:pt x="101800" y="372223"/>
                  </a:lnTo>
                  <a:lnTo>
                    <a:pt x="118076" y="330904"/>
                  </a:lnTo>
                  <a:lnTo>
                    <a:pt x="138408" y="291786"/>
                  </a:lnTo>
                  <a:lnTo>
                    <a:pt x="162531" y="255132"/>
                  </a:lnTo>
                  <a:lnTo>
                    <a:pt x="190180" y="221210"/>
                  </a:lnTo>
                  <a:lnTo>
                    <a:pt x="221089" y="190284"/>
                  </a:lnTo>
                  <a:lnTo>
                    <a:pt x="254992" y="162621"/>
                  </a:lnTo>
                  <a:lnTo>
                    <a:pt x="291625" y="138484"/>
                  </a:lnTo>
                  <a:lnTo>
                    <a:pt x="330722" y="118141"/>
                  </a:lnTo>
                  <a:lnTo>
                    <a:pt x="372018" y="101856"/>
                  </a:lnTo>
                  <a:lnTo>
                    <a:pt x="415248" y="89896"/>
                  </a:lnTo>
                  <a:lnTo>
                    <a:pt x="460145" y="82525"/>
                  </a:lnTo>
                  <a:lnTo>
                    <a:pt x="506445" y="80009"/>
                  </a:lnTo>
                  <a:lnTo>
                    <a:pt x="553091" y="82537"/>
                  </a:lnTo>
                  <a:lnTo>
                    <a:pt x="598458" y="89994"/>
                  </a:lnTo>
                  <a:lnTo>
                    <a:pt x="642226" y="102187"/>
                  </a:lnTo>
                  <a:lnTo>
                    <a:pt x="684074" y="118925"/>
                  </a:lnTo>
                  <a:lnTo>
                    <a:pt x="723683" y="140015"/>
                  </a:lnTo>
                  <a:lnTo>
                    <a:pt x="717020" y="86676"/>
                  </a:lnTo>
                  <a:lnTo>
                    <a:pt x="745007" y="58673"/>
                  </a:lnTo>
                  <a:lnTo>
                    <a:pt x="700877" y="38233"/>
                  </a:lnTo>
                  <a:lnTo>
                    <a:pt x="654892" y="21890"/>
                  </a:lnTo>
                  <a:lnTo>
                    <a:pt x="607116" y="9899"/>
                  </a:lnTo>
                  <a:lnTo>
                    <a:pt x="557612" y="2517"/>
                  </a:lnTo>
                  <a:lnTo>
                    <a:pt x="506445" y="0"/>
                  </a:lnTo>
                  <a:close/>
                </a:path>
              </a:pathLst>
            </a:custGeom>
            <a:solidFill>
              <a:srgbClr val="5215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05473" y="2616276"/>
              <a:ext cx="1013460" cy="1013460"/>
            </a:xfrm>
            <a:custGeom>
              <a:avLst/>
              <a:gdLst/>
              <a:ahLst/>
              <a:cxnLst/>
              <a:rect l="l" t="t" r="r" b="b"/>
              <a:pathLst>
                <a:path w="1013460" h="1013460">
                  <a:moveTo>
                    <a:pt x="943587" y="277364"/>
                  </a:moveTo>
                  <a:lnTo>
                    <a:pt x="926262" y="296033"/>
                  </a:lnTo>
                  <a:lnTo>
                    <a:pt x="900939" y="293366"/>
                  </a:lnTo>
                  <a:lnTo>
                    <a:pt x="872952" y="289366"/>
                  </a:lnTo>
                  <a:lnTo>
                    <a:pt x="893519" y="328869"/>
                  </a:lnTo>
                  <a:lnTo>
                    <a:pt x="910183" y="370484"/>
                  </a:lnTo>
                  <a:lnTo>
                    <a:pt x="922562" y="414084"/>
                  </a:lnTo>
                  <a:lnTo>
                    <a:pt x="930271" y="459540"/>
                  </a:lnTo>
                  <a:lnTo>
                    <a:pt x="932925" y="506724"/>
                  </a:lnTo>
                  <a:lnTo>
                    <a:pt x="930411" y="553049"/>
                  </a:lnTo>
                  <a:lnTo>
                    <a:pt x="923044" y="597971"/>
                  </a:lnTo>
                  <a:lnTo>
                    <a:pt x="911090" y="641224"/>
                  </a:lnTo>
                  <a:lnTo>
                    <a:pt x="894814" y="682543"/>
                  </a:lnTo>
                  <a:lnTo>
                    <a:pt x="874482" y="721662"/>
                  </a:lnTo>
                  <a:lnTo>
                    <a:pt x="850359" y="758315"/>
                  </a:lnTo>
                  <a:lnTo>
                    <a:pt x="822710" y="792237"/>
                  </a:lnTo>
                  <a:lnTo>
                    <a:pt x="791801" y="823163"/>
                  </a:lnTo>
                  <a:lnTo>
                    <a:pt x="757898" y="850827"/>
                  </a:lnTo>
                  <a:lnTo>
                    <a:pt x="721265" y="874963"/>
                  </a:lnTo>
                  <a:lnTo>
                    <a:pt x="682168" y="895306"/>
                  </a:lnTo>
                  <a:lnTo>
                    <a:pt x="640872" y="911591"/>
                  </a:lnTo>
                  <a:lnTo>
                    <a:pt x="597642" y="923551"/>
                  </a:lnTo>
                  <a:lnTo>
                    <a:pt x="552745" y="930923"/>
                  </a:lnTo>
                  <a:lnTo>
                    <a:pt x="506445" y="933439"/>
                  </a:lnTo>
                  <a:lnTo>
                    <a:pt x="460145" y="930923"/>
                  </a:lnTo>
                  <a:lnTo>
                    <a:pt x="415248" y="923551"/>
                  </a:lnTo>
                  <a:lnTo>
                    <a:pt x="372018" y="911591"/>
                  </a:lnTo>
                  <a:lnTo>
                    <a:pt x="330722" y="895306"/>
                  </a:lnTo>
                  <a:lnTo>
                    <a:pt x="291625" y="874963"/>
                  </a:lnTo>
                  <a:lnTo>
                    <a:pt x="254992" y="850827"/>
                  </a:lnTo>
                  <a:lnTo>
                    <a:pt x="221089" y="823163"/>
                  </a:lnTo>
                  <a:lnTo>
                    <a:pt x="190180" y="792237"/>
                  </a:lnTo>
                  <a:lnTo>
                    <a:pt x="162531" y="758315"/>
                  </a:lnTo>
                  <a:lnTo>
                    <a:pt x="138408" y="721662"/>
                  </a:lnTo>
                  <a:lnTo>
                    <a:pt x="118076" y="682543"/>
                  </a:lnTo>
                  <a:lnTo>
                    <a:pt x="101800" y="641224"/>
                  </a:lnTo>
                  <a:lnTo>
                    <a:pt x="89846" y="597971"/>
                  </a:lnTo>
                  <a:lnTo>
                    <a:pt x="82479" y="553049"/>
                  </a:lnTo>
                  <a:lnTo>
                    <a:pt x="79965" y="506724"/>
                  </a:lnTo>
                  <a:lnTo>
                    <a:pt x="82479" y="460398"/>
                  </a:lnTo>
                  <a:lnTo>
                    <a:pt x="89846" y="415476"/>
                  </a:lnTo>
                  <a:lnTo>
                    <a:pt x="101800" y="372223"/>
                  </a:lnTo>
                  <a:lnTo>
                    <a:pt x="118076" y="330904"/>
                  </a:lnTo>
                  <a:lnTo>
                    <a:pt x="138408" y="291786"/>
                  </a:lnTo>
                  <a:lnTo>
                    <a:pt x="162531" y="255132"/>
                  </a:lnTo>
                  <a:lnTo>
                    <a:pt x="190180" y="221210"/>
                  </a:lnTo>
                  <a:lnTo>
                    <a:pt x="221089" y="190284"/>
                  </a:lnTo>
                  <a:lnTo>
                    <a:pt x="254992" y="162621"/>
                  </a:lnTo>
                  <a:lnTo>
                    <a:pt x="291625" y="138484"/>
                  </a:lnTo>
                  <a:lnTo>
                    <a:pt x="330722" y="118141"/>
                  </a:lnTo>
                  <a:lnTo>
                    <a:pt x="372018" y="101856"/>
                  </a:lnTo>
                  <a:lnTo>
                    <a:pt x="415248" y="89896"/>
                  </a:lnTo>
                  <a:lnTo>
                    <a:pt x="460145" y="82525"/>
                  </a:lnTo>
                  <a:lnTo>
                    <a:pt x="506445" y="80009"/>
                  </a:lnTo>
                  <a:lnTo>
                    <a:pt x="553091" y="82537"/>
                  </a:lnTo>
                  <a:lnTo>
                    <a:pt x="598458" y="89994"/>
                  </a:lnTo>
                  <a:lnTo>
                    <a:pt x="642226" y="102187"/>
                  </a:lnTo>
                  <a:lnTo>
                    <a:pt x="684074" y="118925"/>
                  </a:lnTo>
                  <a:lnTo>
                    <a:pt x="723683" y="140015"/>
                  </a:lnTo>
                  <a:lnTo>
                    <a:pt x="721018" y="113346"/>
                  </a:lnTo>
                  <a:lnTo>
                    <a:pt x="717020" y="86676"/>
                  </a:lnTo>
                  <a:lnTo>
                    <a:pt x="735678" y="68007"/>
                  </a:lnTo>
                  <a:lnTo>
                    <a:pt x="745007" y="58673"/>
                  </a:lnTo>
                  <a:lnTo>
                    <a:pt x="700877" y="38233"/>
                  </a:lnTo>
                  <a:lnTo>
                    <a:pt x="654892" y="21890"/>
                  </a:lnTo>
                  <a:lnTo>
                    <a:pt x="607116" y="9899"/>
                  </a:lnTo>
                  <a:lnTo>
                    <a:pt x="557612" y="2517"/>
                  </a:lnTo>
                  <a:lnTo>
                    <a:pt x="506445" y="0"/>
                  </a:lnTo>
                  <a:lnTo>
                    <a:pt x="457643" y="2317"/>
                  </a:lnTo>
                  <a:lnTo>
                    <a:pt x="410160" y="9130"/>
                  </a:lnTo>
                  <a:lnTo>
                    <a:pt x="364207" y="20226"/>
                  </a:lnTo>
                  <a:lnTo>
                    <a:pt x="319995" y="35393"/>
                  </a:lnTo>
                  <a:lnTo>
                    <a:pt x="277737" y="54419"/>
                  </a:lnTo>
                  <a:lnTo>
                    <a:pt x="237643" y="77094"/>
                  </a:lnTo>
                  <a:lnTo>
                    <a:pt x="199926" y="103204"/>
                  </a:lnTo>
                  <a:lnTo>
                    <a:pt x="164796" y="132539"/>
                  </a:lnTo>
                  <a:lnTo>
                    <a:pt x="132466" y="164887"/>
                  </a:lnTo>
                  <a:lnTo>
                    <a:pt x="103147" y="200036"/>
                  </a:lnTo>
                  <a:lnTo>
                    <a:pt x="77051" y="237774"/>
                  </a:lnTo>
                  <a:lnTo>
                    <a:pt x="54389" y="277890"/>
                  </a:lnTo>
                  <a:lnTo>
                    <a:pt x="35373" y="320171"/>
                  </a:lnTo>
                  <a:lnTo>
                    <a:pt x="20215" y="364407"/>
                  </a:lnTo>
                  <a:lnTo>
                    <a:pt x="9125" y="410386"/>
                  </a:lnTo>
                  <a:lnTo>
                    <a:pt x="2316" y="457895"/>
                  </a:lnTo>
                  <a:lnTo>
                    <a:pt x="0" y="506724"/>
                  </a:lnTo>
                  <a:lnTo>
                    <a:pt x="2316" y="555552"/>
                  </a:lnTo>
                  <a:lnTo>
                    <a:pt x="9125" y="603061"/>
                  </a:lnTo>
                  <a:lnTo>
                    <a:pt x="20215" y="649040"/>
                  </a:lnTo>
                  <a:lnTo>
                    <a:pt x="35373" y="693276"/>
                  </a:lnTo>
                  <a:lnTo>
                    <a:pt x="54389" y="735557"/>
                  </a:lnTo>
                  <a:lnTo>
                    <a:pt x="77051" y="775673"/>
                  </a:lnTo>
                  <a:lnTo>
                    <a:pt x="103147" y="813411"/>
                  </a:lnTo>
                  <a:lnTo>
                    <a:pt x="132466" y="848560"/>
                  </a:lnTo>
                  <a:lnTo>
                    <a:pt x="164796" y="880908"/>
                  </a:lnTo>
                  <a:lnTo>
                    <a:pt x="199926" y="910243"/>
                  </a:lnTo>
                  <a:lnTo>
                    <a:pt x="237643" y="936354"/>
                  </a:lnTo>
                  <a:lnTo>
                    <a:pt x="277737" y="959028"/>
                  </a:lnTo>
                  <a:lnTo>
                    <a:pt x="319995" y="978055"/>
                  </a:lnTo>
                  <a:lnTo>
                    <a:pt x="364207" y="993221"/>
                  </a:lnTo>
                  <a:lnTo>
                    <a:pt x="410160" y="1004317"/>
                  </a:lnTo>
                  <a:lnTo>
                    <a:pt x="457643" y="1011130"/>
                  </a:lnTo>
                  <a:lnTo>
                    <a:pt x="506445" y="1013448"/>
                  </a:lnTo>
                  <a:lnTo>
                    <a:pt x="555246" y="1011130"/>
                  </a:lnTo>
                  <a:lnTo>
                    <a:pt x="602730" y="1004317"/>
                  </a:lnTo>
                  <a:lnTo>
                    <a:pt x="648683" y="993221"/>
                  </a:lnTo>
                  <a:lnTo>
                    <a:pt x="692894" y="978055"/>
                  </a:lnTo>
                  <a:lnTo>
                    <a:pt x="735153" y="959028"/>
                  </a:lnTo>
                  <a:lnTo>
                    <a:pt x="775247" y="936354"/>
                  </a:lnTo>
                  <a:lnTo>
                    <a:pt x="812964" y="910243"/>
                  </a:lnTo>
                  <a:lnTo>
                    <a:pt x="848094" y="880908"/>
                  </a:lnTo>
                  <a:lnTo>
                    <a:pt x="880424" y="848560"/>
                  </a:lnTo>
                  <a:lnTo>
                    <a:pt x="909743" y="813411"/>
                  </a:lnTo>
                  <a:lnTo>
                    <a:pt x="935839" y="775673"/>
                  </a:lnTo>
                  <a:lnTo>
                    <a:pt x="958501" y="735557"/>
                  </a:lnTo>
                  <a:lnTo>
                    <a:pt x="977517" y="693276"/>
                  </a:lnTo>
                  <a:lnTo>
                    <a:pt x="992675" y="649040"/>
                  </a:lnTo>
                  <a:lnTo>
                    <a:pt x="1003765" y="603061"/>
                  </a:lnTo>
                  <a:lnTo>
                    <a:pt x="1010574" y="555552"/>
                  </a:lnTo>
                  <a:lnTo>
                    <a:pt x="1012890" y="506724"/>
                  </a:lnTo>
                  <a:lnTo>
                    <a:pt x="1010364" y="455539"/>
                  </a:lnTo>
                  <a:lnTo>
                    <a:pt x="1002911" y="406083"/>
                  </a:lnTo>
                  <a:lnTo>
                    <a:pt x="990724" y="358483"/>
                  </a:lnTo>
                  <a:lnTo>
                    <a:pt x="973995" y="312867"/>
                  </a:lnTo>
                  <a:lnTo>
                    <a:pt x="952917" y="269363"/>
                  </a:lnTo>
                  <a:lnTo>
                    <a:pt x="943587" y="277364"/>
                  </a:lnTo>
                  <a:close/>
                </a:path>
              </a:pathLst>
            </a:custGeom>
            <a:ln w="15553">
              <a:solidFill>
                <a:srgbClr val="5215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92058" y="2802964"/>
              <a:ext cx="640080" cy="640080"/>
            </a:xfrm>
            <a:custGeom>
              <a:avLst/>
              <a:gdLst/>
              <a:ahLst/>
              <a:cxnLst/>
              <a:rect l="l" t="t" r="r" b="b"/>
              <a:pathLst>
                <a:path w="640080" h="640079">
                  <a:moveTo>
                    <a:pt x="319860" y="0"/>
                  </a:moveTo>
                  <a:lnTo>
                    <a:pt x="272758" y="3486"/>
                  </a:lnTo>
                  <a:lnTo>
                    <a:pt x="227747" y="13609"/>
                  </a:lnTo>
                  <a:lnTo>
                    <a:pt x="185331" y="29863"/>
                  </a:lnTo>
                  <a:lnTo>
                    <a:pt x="146015" y="51744"/>
                  </a:lnTo>
                  <a:lnTo>
                    <a:pt x="110304" y="78746"/>
                  </a:lnTo>
                  <a:lnTo>
                    <a:pt x="78703" y="110365"/>
                  </a:lnTo>
                  <a:lnTo>
                    <a:pt x="51715" y="146096"/>
                  </a:lnTo>
                  <a:lnTo>
                    <a:pt x="29847" y="185433"/>
                  </a:lnTo>
                  <a:lnTo>
                    <a:pt x="13601" y="227872"/>
                  </a:lnTo>
                  <a:lnTo>
                    <a:pt x="3484" y="272908"/>
                  </a:lnTo>
                  <a:lnTo>
                    <a:pt x="0" y="320036"/>
                  </a:lnTo>
                  <a:lnTo>
                    <a:pt x="3484" y="367164"/>
                  </a:lnTo>
                  <a:lnTo>
                    <a:pt x="13601" y="412199"/>
                  </a:lnTo>
                  <a:lnTo>
                    <a:pt x="29847" y="454639"/>
                  </a:lnTo>
                  <a:lnTo>
                    <a:pt x="51715" y="493976"/>
                  </a:lnTo>
                  <a:lnTo>
                    <a:pt x="78703" y="529706"/>
                  </a:lnTo>
                  <a:lnTo>
                    <a:pt x="110304" y="561325"/>
                  </a:lnTo>
                  <a:lnTo>
                    <a:pt x="146015" y="588328"/>
                  </a:lnTo>
                  <a:lnTo>
                    <a:pt x="185331" y="610208"/>
                  </a:lnTo>
                  <a:lnTo>
                    <a:pt x="227747" y="626463"/>
                  </a:lnTo>
                  <a:lnTo>
                    <a:pt x="272758" y="636586"/>
                  </a:lnTo>
                  <a:lnTo>
                    <a:pt x="319860" y="640072"/>
                  </a:lnTo>
                  <a:lnTo>
                    <a:pt x="366962" y="636586"/>
                  </a:lnTo>
                  <a:lnTo>
                    <a:pt x="411973" y="626463"/>
                  </a:lnTo>
                  <a:lnTo>
                    <a:pt x="454389" y="610208"/>
                  </a:lnTo>
                  <a:lnTo>
                    <a:pt x="493704" y="588328"/>
                  </a:lnTo>
                  <a:lnTo>
                    <a:pt x="529415" y="561325"/>
                  </a:lnTo>
                  <a:lnTo>
                    <a:pt x="561017" y="529706"/>
                  </a:lnTo>
                  <a:lnTo>
                    <a:pt x="588004" y="493976"/>
                  </a:lnTo>
                  <a:lnTo>
                    <a:pt x="609873" y="454639"/>
                  </a:lnTo>
                  <a:lnTo>
                    <a:pt x="626118" y="412199"/>
                  </a:lnTo>
                  <a:lnTo>
                    <a:pt x="636236" y="367164"/>
                  </a:lnTo>
                  <a:lnTo>
                    <a:pt x="639720" y="320036"/>
                  </a:lnTo>
                  <a:lnTo>
                    <a:pt x="637263" y="279802"/>
                  </a:lnTo>
                  <a:lnTo>
                    <a:pt x="630058" y="241193"/>
                  </a:lnTo>
                  <a:lnTo>
                    <a:pt x="618354" y="204335"/>
                  </a:lnTo>
                  <a:lnTo>
                    <a:pt x="602403" y="169352"/>
                  </a:lnTo>
                  <a:lnTo>
                    <a:pt x="542429" y="229359"/>
                  </a:lnTo>
                  <a:lnTo>
                    <a:pt x="550197" y="250840"/>
                  </a:lnTo>
                  <a:lnTo>
                    <a:pt x="555590" y="273197"/>
                  </a:lnTo>
                  <a:lnTo>
                    <a:pt x="558735" y="296304"/>
                  </a:lnTo>
                  <a:lnTo>
                    <a:pt x="559755" y="320036"/>
                  </a:lnTo>
                  <a:lnTo>
                    <a:pt x="554859" y="368252"/>
                  </a:lnTo>
                  <a:lnTo>
                    <a:pt x="540826" y="413234"/>
                  </a:lnTo>
                  <a:lnTo>
                    <a:pt x="518640" y="453996"/>
                  </a:lnTo>
                  <a:lnTo>
                    <a:pt x="489286" y="489555"/>
                  </a:lnTo>
                  <a:lnTo>
                    <a:pt x="453747" y="518925"/>
                  </a:lnTo>
                  <a:lnTo>
                    <a:pt x="413007" y="541123"/>
                  </a:lnTo>
                  <a:lnTo>
                    <a:pt x="368050" y="555164"/>
                  </a:lnTo>
                  <a:lnTo>
                    <a:pt x="319860" y="560063"/>
                  </a:lnTo>
                  <a:lnTo>
                    <a:pt x="271670" y="555164"/>
                  </a:lnTo>
                  <a:lnTo>
                    <a:pt x="226713" y="541123"/>
                  </a:lnTo>
                  <a:lnTo>
                    <a:pt x="185973" y="518925"/>
                  </a:lnTo>
                  <a:lnTo>
                    <a:pt x="150434" y="489555"/>
                  </a:lnTo>
                  <a:lnTo>
                    <a:pt x="121079" y="453996"/>
                  </a:lnTo>
                  <a:lnTo>
                    <a:pt x="98894" y="413234"/>
                  </a:lnTo>
                  <a:lnTo>
                    <a:pt x="84861" y="368252"/>
                  </a:lnTo>
                  <a:lnTo>
                    <a:pt x="79965" y="320036"/>
                  </a:lnTo>
                  <a:lnTo>
                    <a:pt x="84861" y="271819"/>
                  </a:lnTo>
                  <a:lnTo>
                    <a:pt x="98894" y="226838"/>
                  </a:lnTo>
                  <a:lnTo>
                    <a:pt x="121079" y="186075"/>
                  </a:lnTo>
                  <a:lnTo>
                    <a:pt x="150434" y="150517"/>
                  </a:lnTo>
                  <a:lnTo>
                    <a:pt x="185973" y="121146"/>
                  </a:lnTo>
                  <a:lnTo>
                    <a:pt x="226713" y="98948"/>
                  </a:lnTo>
                  <a:lnTo>
                    <a:pt x="271670" y="84908"/>
                  </a:lnTo>
                  <a:lnTo>
                    <a:pt x="319860" y="80009"/>
                  </a:lnTo>
                  <a:lnTo>
                    <a:pt x="343579" y="81217"/>
                  </a:lnTo>
                  <a:lnTo>
                    <a:pt x="366673" y="84676"/>
                  </a:lnTo>
                  <a:lnTo>
                    <a:pt x="389017" y="90135"/>
                  </a:lnTo>
                  <a:lnTo>
                    <a:pt x="410487" y="97344"/>
                  </a:lnTo>
                  <a:lnTo>
                    <a:pt x="470461" y="37337"/>
                  </a:lnTo>
                  <a:lnTo>
                    <a:pt x="435497" y="21377"/>
                  </a:lnTo>
                  <a:lnTo>
                    <a:pt x="398659" y="9667"/>
                  </a:lnTo>
                  <a:lnTo>
                    <a:pt x="360071" y="2458"/>
                  </a:lnTo>
                  <a:lnTo>
                    <a:pt x="319860" y="0"/>
                  </a:lnTo>
                  <a:close/>
                </a:path>
              </a:pathLst>
            </a:custGeom>
            <a:solidFill>
              <a:srgbClr val="5215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492058" y="2802964"/>
              <a:ext cx="640080" cy="640080"/>
            </a:xfrm>
            <a:custGeom>
              <a:avLst/>
              <a:gdLst/>
              <a:ahLst/>
              <a:cxnLst/>
              <a:rect l="l" t="t" r="r" b="b"/>
              <a:pathLst>
                <a:path w="640080" h="640079">
                  <a:moveTo>
                    <a:pt x="542429" y="229359"/>
                  </a:moveTo>
                  <a:lnTo>
                    <a:pt x="550197" y="250840"/>
                  </a:lnTo>
                  <a:lnTo>
                    <a:pt x="555590" y="273197"/>
                  </a:lnTo>
                  <a:lnTo>
                    <a:pt x="558735" y="296304"/>
                  </a:lnTo>
                  <a:lnTo>
                    <a:pt x="559755" y="320036"/>
                  </a:lnTo>
                  <a:lnTo>
                    <a:pt x="554859" y="368252"/>
                  </a:lnTo>
                  <a:lnTo>
                    <a:pt x="540826" y="413234"/>
                  </a:lnTo>
                  <a:lnTo>
                    <a:pt x="518640" y="453996"/>
                  </a:lnTo>
                  <a:lnTo>
                    <a:pt x="489286" y="489555"/>
                  </a:lnTo>
                  <a:lnTo>
                    <a:pt x="453747" y="518925"/>
                  </a:lnTo>
                  <a:lnTo>
                    <a:pt x="413007" y="541123"/>
                  </a:lnTo>
                  <a:lnTo>
                    <a:pt x="368050" y="555164"/>
                  </a:lnTo>
                  <a:lnTo>
                    <a:pt x="319860" y="560063"/>
                  </a:lnTo>
                  <a:lnTo>
                    <a:pt x="271670" y="555164"/>
                  </a:lnTo>
                  <a:lnTo>
                    <a:pt x="226713" y="541123"/>
                  </a:lnTo>
                  <a:lnTo>
                    <a:pt x="185973" y="518925"/>
                  </a:lnTo>
                  <a:lnTo>
                    <a:pt x="150434" y="489555"/>
                  </a:lnTo>
                  <a:lnTo>
                    <a:pt x="121079" y="453996"/>
                  </a:lnTo>
                  <a:lnTo>
                    <a:pt x="98894" y="413234"/>
                  </a:lnTo>
                  <a:lnTo>
                    <a:pt x="84861" y="368252"/>
                  </a:lnTo>
                  <a:lnTo>
                    <a:pt x="79965" y="320036"/>
                  </a:lnTo>
                  <a:lnTo>
                    <a:pt x="84861" y="271819"/>
                  </a:lnTo>
                  <a:lnTo>
                    <a:pt x="98894" y="226838"/>
                  </a:lnTo>
                  <a:lnTo>
                    <a:pt x="121079" y="186075"/>
                  </a:lnTo>
                  <a:lnTo>
                    <a:pt x="150434" y="150517"/>
                  </a:lnTo>
                  <a:lnTo>
                    <a:pt x="185973" y="121146"/>
                  </a:lnTo>
                  <a:lnTo>
                    <a:pt x="226713" y="98948"/>
                  </a:lnTo>
                  <a:lnTo>
                    <a:pt x="271670" y="84908"/>
                  </a:lnTo>
                  <a:lnTo>
                    <a:pt x="319860" y="80009"/>
                  </a:lnTo>
                  <a:lnTo>
                    <a:pt x="343579" y="81217"/>
                  </a:lnTo>
                  <a:lnTo>
                    <a:pt x="366673" y="84676"/>
                  </a:lnTo>
                  <a:lnTo>
                    <a:pt x="389017" y="90135"/>
                  </a:lnTo>
                  <a:lnTo>
                    <a:pt x="410487" y="97344"/>
                  </a:lnTo>
                  <a:lnTo>
                    <a:pt x="470461" y="37337"/>
                  </a:lnTo>
                  <a:lnTo>
                    <a:pt x="435497" y="21377"/>
                  </a:lnTo>
                  <a:lnTo>
                    <a:pt x="398659" y="9667"/>
                  </a:lnTo>
                  <a:lnTo>
                    <a:pt x="360071" y="2458"/>
                  </a:lnTo>
                  <a:lnTo>
                    <a:pt x="319860" y="0"/>
                  </a:lnTo>
                  <a:lnTo>
                    <a:pt x="272758" y="3486"/>
                  </a:lnTo>
                  <a:lnTo>
                    <a:pt x="227747" y="13609"/>
                  </a:lnTo>
                  <a:lnTo>
                    <a:pt x="185331" y="29863"/>
                  </a:lnTo>
                  <a:lnTo>
                    <a:pt x="146015" y="51744"/>
                  </a:lnTo>
                  <a:lnTo>
                    <a:pt x="110304" y="78746"/>
                  </a:lnTo>
                  <a:lnTo>
                    <a:pt x="78703" y="110365"/>
                  </a:lnTo>
                  <a:lnTo>
                    <a:pt x="51715" y="146096"/>
                  </a:lnTo>
                  <a:lnTo>
                    <a:pt x="29847" y="185433"/>
                  </a:lnTo>
                  <a:lnTo>
                    <a:pt x="13601" y="227872"/>
                  </a:lnTo>
                  <a:lnTo>
                    <a:pt x="3484" y="272908"/>
                  </a:lnTo>
                  <a:lnTo>
                    <a:pt x="0" y="320036"/>
                  </a:lnTo>
                  <a:lnTo>
                    <a:pt x="3484" y="367164"/>
                  </a:lnTo>
                  <a:lnTo>
                    <a:pt x="13601" y="412199"/>
                  </a:lnTo>
                  <a:lnTo>
                    <a:pt x="29847" y="454639"/>
                  </a:lnTo>
                  <a:lnTo>
                    <a:pt x="51715" y="493976"/>
                  </a:lnTo>
                  <a:lnTo>
                    <a:pt x="78703" y="529706"/>
                  </a:lnTo>
                  <a:lnTo>
                    <a:pt x="110304" y="561325"/>
                  </a:lnTo>
                  <a:lnTo>
                    <a:pt x="146015" y="588328"/>
                  </a:lnTo>
                  <a:lnTo>
                    <a:pt x="185331" y="610208"/>
                  </a:lnTo>
                  <a:lnTo>
                    <a:pt x="227747" y="626463"/>
                  </a:lnTo>
                  <a:lnTo>
                    <a:pt x="272758" y="636586"/>
                  </a:lnTo>
                  <a:lnTo>
                    <a:pt x="319860" y="640072"/>
                  </a:lnTo>
                  <a:lnTo>
                    <a:pt x="366962" y="636586"/>
                  </a:lnTo>
                  <a:lnTo>
                    <a:pt x="411973" y="626463"/>
                  </a:lnTo>
                  <a:lnTo>
                    <a:pt x="454389" y="610208"/>
                  </a:lnTo>
                  <a:lnTo>
                    <a:pt x="493704" y="588328"/>
                  </a:lnTo>
                  <a:lnTo>
                    <a:pt x="529415" y="561325"/>
                  </a:lnTo>
                  <a:lnTo>
                    <a:pt x="561017" y="529706"/>
                  </a:lnTo>
                  <a:lnTo>
                    <a:pt x="588004" y="493976"/>
                  </a:lnTo>
                  <a:lnTo>
                    <a:pt x="609873" y="454639"/>
                  </a:lnTo>
                  <a:lnTo>
                    <a:pt x="626118" y="412199"/>
                  </a:lnTo>
                  <a:lnTo>
                    <a:pt x="636236" y="367164"/>
                  </a:lnTo>
                  <a:lnTo>
                    <a:pt x="639720" y="320036"/>
                  </a:lnTo>
                  <a:lnTo>
                    <a:pt x="637263" y="279802"/>
                  </a:lnTo>
                  <a:lnTo>
                    <a:pt x="630058" y="241193"/>
                  </a:lnTo>
                  <a:lnTo>
                    <a:pt x="618354" y="204335"/>
                  </a:lnTo>
                  <a:lnTo>
                    <a:pt x="602403" y="169352"/>
                  </a:lnTo>
                  <a:lnTo>
                    <a:pt x="542429" y="229359"/>
                  </a:lnTo>
                  <a:close/>
                </a:path>
              </a:pathLst>
            </a:custGeom>
            <a:ln w="15553">
              <a:solidFill>
                <a:srgbClr val="5215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578991" y="4109720"/>
            <a:ext cx="2501265" cy="617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8645" marR="5080" indent="-576580">
              <a:lnSpc>
                <a:spcPct val="107800"/>
              </a:lnSpc>
              <a:spcBef>
                <a:spcPts val="100"/>
              </a:spcBef>
            </a:pPr>
            <a:r>
              <a:rPr sz="1800" dirty="0">
                <a:latin typeface="CVS Health Sans"/>
                <a:cs typeface="CVS Health Sans"/>
              </a:rPr>
              <a:t>Improves</a:t>
            </a:r>
            <a:r>
              <a:rPr sz="1800" spc="-70" dirty="0">
                <a:latin typeface="CVS Health Sans"/>
                <a:cs typeface="CVS Health Sans"/>
              </a:rPr>
              <a:t> </a:t>
            </a:r>
            <a:r>
              <a:rPr sz="1800" spc="-10" dirty="0">
                <a:latin typeface="CVS Health Sans"/>
                <a:cs typeface="CVS Health Sans"/>
              </a:rPr>
              <a:t>accuracy</a:t>
            </a:r>
            <a:r>
              <a:rPr sz="1800" spc="-55" dirty="0">
                <a:latin typeface="CVS Health Sans"/>
                <a:cs typeface="CVS Health Sans"/>
              </a:rPr>
              <a:t> </a:t>
            </a:r>
            <a:r>
              <a:rPr sz="1800" spc="-25" dirty="0">
                <a:latin typeface="CVS Health Sans"/>
                <a:cs typeface="CVS Health Sans"/>
              </a:rPr>
              <a:t>and </a:t>
            </a:r>
            <a:r>
              <a:rPr sz="1800" spc="-10" dirty="0">
                <a:latin typeface="CVS Health Sans"/>
                <a:cs typeface="CVS Health Sans"/>
              </a:rPr>
              <a:t>participation</a:t>
            </a:r>
            <a:endParaRPr sz="1800">
              <a:latin typeface="CVS Health Sans"/>
              <a:cs typeface="CVS Health San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749959" y="2641837"/>
            <a:ext cx="922019" cy="922655"/>
            <a:chOff x="5749959" y="2641837"/>
            <a:chExt cx="922019" cy="922655"/>
          </a:xfrm>
        </p:grpSpPr>
        <p:sp>
          <p:nvSpPr>
            <p:cNvPr id="12" name="object 12"/>
            <p:cNvSpPr/>
            <p:nvPr/>
          </p:nvSpPr>
          <p:spPr>
            <a:xfrm>
              <a:off x="5757735" y="2649943"/>
              <a:ext cx="906780" cy="907415"/>
            </a:xfrm>
            <a:custGeom>
              <a:avLst/>
              <a:gdLst/>
              <a:ahLst/>
              <a:cxnLst/>
              <a:rect l="l" t="t" r="r" b="b"/>
              <a:pathLst>
                <a:path w="906779" h="907414">
                  <a:moveTo>
                    <a:pt x="906259" y="826998"/>
                  </a:moveTo>
                  <a:lnTo>
                    <a:pt x="79959" y="826998"/>
                  </a:lnTo>
                  <a:lnTo>
                    <a:pt x="79959" y="0"/>
                  </a:lnTo>
                  <a:lnTo>
                    <a:pt x="0" y="0"/>
                  </a:lnTo>
                  <a:lnTo>
                    <a:pt x="0" y="826998"/>
                  </a:lnTo>
                  <a:lnTo>
                    <a:pt x="0" y="907021"/>
                  </a:lnTo>
                  <a:lnTo>
                    <a:pt x="906259" y="907021"/>
                  </a:lnTo>
                  <a:lnTo>
                    <a:pt x="906259" y="826998"/>
                  </a:lnTo>
                  <a:close/>
                </a:path>
              </a:pathLst>
            </a:custGeom>
            <a:solidFill>
              <a:srgbClr val="5215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757736" y="2649613"/>
              <a:ext cx="906780" cy="906780"/>
            </a:xfrm>
            <a:custGeom>
              <a:avLst/>
              <a:gdLst/>
              <a:ahLst/>
              <a:cxnLst/>
              <a:rect l="l" t="t" r="r" b="b"/>
              <a:pathLst>
                <a:path w="906779" h="906779">
                  <a:moveTo>
                    <a:pt x="79965" y="0"/>
                  </a:moveTo>
                  <a:lnTo>
                    <a:pt x="0" y="0"/>
                  </a:lnTo>
                  <a:lnTo>
                    <a:pt x="0" y="906769"/>
                  </a:lnTo>
                  <a:lnTo>
                    <a:pt x="906270" y="906769"/>
                  </a:lnTo>
                  <a:lnTo>
                    <a:pt x="906270" y="826760"/>
                  </a:lnTo>
                  <a:lnTo>
                    <a:pt x="79965" y="826760"/>
                  </a:lnTo>
                  <a:lnTo>
                    <a:pt x="79965" y="0"/>
                  </a:lnTo>
                  <a:close/>
                </a:path>
              </a:pathLst>
            </a:custGeom>
            <a:ln w="15553">
              <a:solidFill>
                <a:srgbClr val="5215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89678" y="2874972"/>
              <a:ext cx="774700" cy="455295"/>
            </a:xfrm>
            <a:custGeom>
              <a:avLst/>
              <a:gdLst/>
              <a:ahLst/>
              <a:cxnLst/>
              <a:rect l="l" t="t" r="r" b="b"/>
              <a:pathLst>
                <a:path w="774700" h="455295">
                  <a:moveTo>
                    <a:pt x="55975" y="0"/>
                  </a:moveTo>
                  <a:lnTo>
                    <a:pt x="0" y="56006"/>
                  </a:lnTo>
                  <a:lnTo>
                    <a:pt x="241227" y="297367"/>
                  </a:lnTo>
                  <a:lnTo>
                    <a:pt x="321193" y="217357"/>
                  </a:lnTo>
                  <a:lnTo>
                    <a:pt x="454468" y="350706"/>
                  </a:lnTo>
                  <a:lnTo>
                    <a:pt x="534433" y="270697"/>
                  </a:lnTo>
                  <a:lnTo>
                    <a:pt x="639720" y="376042"/>
                  </a:lnTo>
                  <a:lnTo>
                    <a:pt x="561088" y="454718"/>
                  </a:lnTo>
                  <a:lnTo>
                    <a:pt x="774328" y="454718"/>
                  </a:lnTo>
                  <a:lnTo>
                    <a:pt x="774328" y="241360"/>
                  </a:lnTo>
                  <a:lnTo>
                    <a:pt x="695696" y="320036"/>
                  </a:lnTo>
                  <a:lnTo>
                    <a:pt x="534433" y="158684"/>
                  </a:lnTo>
                  <a:lnTo>
                    <a:pt x="454468" y="238693"/>
                  </a:lnTo>
                  <a:lnTo>
                    <a:pt x="321193" y="105345"/>
                  </a:lnTo>
                  <a:lnTo>
                    <a:pt x="241227" y="185354"/>
                  </a:lnTo>
                  <a:lnTo>
                    <a:pt x="55975" y="0"/>
                  </a:lnTo>
                  <a:close/>
                </a:path>
              </a:pathLst>
            </a:custGeom>
            <a:solidFill>
              <a:srgbClr val="5215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89678" y="2874972"/>
              <a:ext cx="774700" cy="455295"/>
            </a:xfrm>
            <a:custGeom>
              <a:avLst/>
              <a:gdLst/>
              <a:ahLst/>
              <a:cxnLst/>
              <a:rect l="l" t="t" r="r" b="b"/>
              <a:pathLst>
                <a:path w="774700" h="455295">
                  <a:moveTo>
                    <a:pt x="695696" y="320036"/>
                  </a:moveTo>
                  <a:lnTo>
                    <a:pt x="534433" y="158684"/>
                  </a:lnTo>
                  <a:lnTo>
                    <a:pt x="454468" y="238693"/>
                  </a:lnTo>
                  <a:lnTo>
                    <a:pt x="321193" y="105345"/>
                  </a:lnTo>
                  <a:lnTo>
                    <a:pt x="241227" y="185354"/>
                  </a:lnTo>
                  <a:lnTo>
                    <a:pt x="55975" y="0"/>
                  </a:lnTo>
                  <a:lnTo>
                    <a:pt x="0" y="56006"/>
                  </a:lnTo>
                  <a:lnTo>
                    <a:pt x="241227" y="297367"/>
                  </a:lnTo>
                  <a:lnTo>
                    <a:pt x="321193" y="217357"/>
                  </a:lnTo>
                  <a:lnTo>
                    <a:pt x="454468" y="350706"/>
                  </a:lnTo>
                  <a:lnTo>
                    <a:pt x="534433" y="270697"/>
                  </a:lnTo>
                  <a:lnTo>
                    <a:pt x="639720" y="376042"/>
                  </a:lnTo>
                  <a:lnTo>
                    <a:pt x="561088" y="454718"/>
                  </a:lnTo>
                  <a:lnTo>
                    <a:pt x="774328" y="454718"/>
                  </a:lnTo>
                  <a:lnTo>
                    <a:pt x="774328" y="241360"/>
                  </a:lnTo>
                  <a:lnTo>
                    <a:pt x="695696" y="320036"/>
                  </a:lnTo>
                  <a:close/>
                </a:path>
              </a:pathLst>
            </a:custGeom>
            <a:ln w="15555">
              <a:solidFill>
                <a:srgbClr val="5215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147564" y="4109720"/>
            <a:ext cx="2123440" cy="911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7500"/>
              </a:lnSpc>
              <a:spcBef>
                <a:spcPts val="105"/>
              </a:spcBef>
            </a:pPr>
            <a:r>
              <a:rPr sz="1800" dirty="0">
                <a:latin typeface="CVS Health Sans"/>
                <a:cs typeface="CVS Health Sans"/>
              </a:rPr>
              <a:t>Reduces</a:t>
            </a:r>
            <a:r>
              <a:rPr sz="1800" spc="-75" dirty="0">
                <a:latin typeface="CVS Health Sans"/>
                <a:cs typeface="CVS Health Sans"/>
              </a:rPr>
              <a:t> </a:t>
            </a:r>
            <a:r>
              <a:rPr sz="1800" spc="-10" dirty="0">
                <a:latin typeface="CVS Health Sans"/>
                <a:cs typeface="CVS Health Sans"/>
              </a:rPr>
              <a:t>secondary victimization</a:t>
            </a:r>
            <a:r>
              <a:rPr sz="1800" dirty="0">
                <a:latin typeface="CVS Health Sans"/>
                <a:cs typeface="CVS Health Sans"/>
              </a:rPr>
              <a:t> </a:t>
            </a:r>
            <a:r>
              <a:rPr sz="1800" spc="-25" dirty="0">
                <a:latin typeface="CVS Health Sans"/>
                <a:cs typeface="CVS Health Sans"/>
              </a:rPr>
              <a:t>and </a:t>
            </a:r>
            <a:r>
              <a:rPr sz="1800" spc="-10" dirty="0">
                <a:latin typeface="CVS Health Sans"/>
                <a:cs typeface="CVS Health Sans"/>
              </a:rPr>
              <a:t>disruptions</a:t>
            </a:r>
            <a:endParaRPr sz="1800">
              <a:latin typeface="CVS Health Sans"/>
              <a:cs typeface="CVS Health San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9048955" y="2561828"/>
            <a:ext cx="1085850" cy="1082675"/>
            <a:chOff x="9048955" y="2561828"/>
            <a:chExt cx="1085850" cy="1082675"/>
          </a:xfrm>
        </p:grpSpPr>
        <p:sp>
          <p:nvSpPr>
            <p:cNvPr id="18" name="object 18"/>
            <p:cNvSpPr/>
            <p:nvPr/>
          </p:nvSpPr>
          <p:spPr>
            <a:xfrm>
              <a:off x="9056733" y="3476374"/>
              <a:ext cx="533400" cy="160020"/>
            </a:xfrm>
            <a:custGeom>
              <a:avLst/>
              <a:gdLst/>
              <a:ahLst/>
              <a:cxnLst/>
              <a:rect l="l" t="t" r="r" b="b"/>
              <a:pathLst>
                <a:path w="533400" h="160020">
                  <a:moveTo>
                    <a:pt x="453135" y="0"/>
                  </a:moveTo>
                  <a:lnTo>
                    <a:pt x="79965" y="0"/>
                  </a:lnTo>
                  <a:lnTo>
                    <a:pt x="79965" y="53339"/>
                  </a:lnTo>
                  <a:lnTo>
                    <a:pt x="53310" y="53339"/>
                  </a:lnTo>
                  <a:lnTo>
                    <a:pt x="32610" y="57548"/>
                  </a:lnTo>
                  <a:lnTo>
                    <a:pt x="15659" y="69007"/>
                  </a:lnTo>
                  <a:lnTo>
                    <a:pt x="4206" y="85968"/>
                  </a:lnTo>
                  <a:lnTo>
                    <a:pt x="0" y="106678"/>
                  </a:lnTo>
                  <a:lnTo>
                    <a:pt x="4206" y="127389"/>
                  </a:lnTo>
                  <a:lnTo>
                    <a:pt x="15659" y="144349"/>
                  </a:lnTo>
                  <a:lnTo>
                    <a:pt x="32610" y="155809"/>
                  </a:lnTo>
                  <a:lnTo>
                    <a:pt x="53310" y="160018"/>
                  </a:lnTo>
                  <a:lnTo>
                    <a:pt x="479790" y="160018"/>
                  </a:lnTo>
                  <a:lnTo>
                    <a:pt x="500489" y="155809"/>
                  </a:lnTo>
                  <a:lnTo>
                    <a:pt x="517440" y="144349"/>
                  </a:lnTo>
                  <a:lnTo>
                    <a:pt x="528893" y="127389"/>
                  </a:lnTo>
                  <a:lnTo>
                    <a:pt x="533100" y="106678"/>
                  </a:lnTo>
                  <a:lnTo>
                    <a:pt x="528893" y="85968"/>
                  </a:lnTo>
                  <a:lnTo>
                    <a:pt x="517440" y="69007"/>
                  </a:lnTo>
                  <a:lnTo>
                    <a:pt x="500489" y="57548"/>
                  </a:lnTo>
                  <a:lnTo>
                    <a:pt x="479790" y="53339"/>
                  </a:lnTo>
                  <a:lnTo>
                    <a:pt x="453135" y="53339"/>
                  </a:lnTo>
                  <a:lnTo>
                    <a:pt x="453135" y="0"/>
                  </a:lnTo>
                  <a:close/>
                </a:path>
              </a:pathLst>
            </a:custGeom>
            <a:solidFill>
              <a:srgbClr val="5215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056733" y="3476374"/>
              <a:ext cx="533400" cy="160020"/>
            </a:xfrm>
            <a:custGeom>
              <a:avLst/>
              <a:gdLst/>
              <a:ahLst/>
              <a:cxnLst/>
              <a:rect l="l" t="t" r="r" b="b"/>
              <a:pathLst>
                <a:path w="533400" h="160020">
                  <a:moveTo>
                    <a:pt x="479790" y="53339"/>
                  </a:moveTo>
                  <a:lnTo>
                    <a:pt x="453135" y="53339"/>
                  </a:lnTo>
                  <a:lnTo>
                    <a:pt x="453135" y="0"/>
                  </a:lnTo>
                  <a:lnTo>
                    <a:pt x="79965" y="0"/>
                  </a:lnTo>
                  <a:lnTo>
                    <a:pt x="79965" y="53339"/>
                  </a:lnTo>
                  <a:lnTo>
                    <a:pt x="53310" y="53339"/>
                  </a:lnTo>
                  <a:lnTo>
                    <a:pt x="32610" y="57548"/>
                  </a:lnTo>
                  <a:lnTo>
                    <a:pt x="15659" y="69007"/>
                  </a:lnTo>
                  <a:lnTo>
                    <a:pt x="4206" y="85968"/>
                  </a:lnTo>
                  <a:lnTo>
                    <a:pt x="0" y="106678"/>
                  </a:lnTo>
                  <a:lnTo>
                    <a:pt x="4206" y="127389"/>
                  </a:lnTo>
                  <a:lnTo>
                    <a:pt x="15659" y="144349"/>
                  </a:lnTo>
                  <a:lnTo>
                    <a:pt x="32610" y="155809"/>
                  </a:lnTo>
                  <a:lnTo>
                    <a:pt x="53310" y="160018"/>
                  </a:lnTo>
                  <a:lnTo>
                    <a:pt x="479790" y="160018"/>
                  </a:lnTo>
                  <a:lnTo>
                    <a:pt x="500489" y="155809"/>
                  </a:lnTo>
                  <a:lnTo>
                    <a:pt x="517440" y="144349"/>
                  </a:lnTo>
                  <a:lnTo>
                    <a:pt x="528893" y="127389"/>
                  </a:lnTo>
                  <a:lnTo>
                    <a:pt x="533100" y="106678"/>
                  </a:lnTo>
                  <a:lnTo>
                    <a:pt x="528893" y="85968"/>
                  </a:lnTo>
                  <a:lnTo>
                    <a:pt x="517440" y="69007"/>
                  </a:lnTo>
                  <a:lnTo>
                    <a:pt x="500489" y="57548"/>
                  </a:lnTo>
                  <a:lnTo>
                    <a:pt x="479790" y="53339"/>
                  </a:lnTo>
                  <a:close/>
                </a:path>
              </a:pathLst>
            </a:custGeom>
            <a:ln w="15556">
              <a:solidFill>
                <a:srgbClr val="5215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216663" y="2985651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79465" y="0"/>
                  </a:moveTo>
                  <a:lnTo>
                    <a:pt x="64659" y="3000"/>
                  </a:lnTo>
                  <a:lnTo>
                    <a:pt x="51977" y="12001"/>
                  </a:lnTo>
                  <a:lnTo>
                    <a:pt x="0" y="64007"/>
                  </a:lnTo>
                  <a:lnTo>
                    <a:pt x="266550" y="330704"/>
                  </a:lnTo>
                  <a:lnTo>
                    <a:pt x="318527" y="278698"/>
                  </a:lnTo>
                  <a:lnTo>
                    <a:pt x="327523" y="265259"/>
                  </a:lnTo>
                  <a:lnTo>
                    <a:pt x="330522" y="250195"/>
                  </a:lnTo>
                  <a:lnTo>
                    <a:pt x="327523" y="235380"/>
                  </a:lnTo>
                  <a:lnTo>
                    <a:pt x="318527" y="222691"/>
                  </a:lnTo>
                  <a:lnTo>
                    <a:pt x="107952" y="12001"/>
                  </a:lnTo>
                  <a:lnTo>
                    <a:pt x="94521" y="3000"/>
                  </a:lnTo>
                  <a:lnTo>
                    <a:pt x="79465" y="0"/>
                  </a:lnTo>
                  <a:close/>
                </a:path>
              </a:pathLst>
            </a:custGeom>
            <a:solidFill>
              <a:srgbClr val="5215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216663" y="2985651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318527" y="278698"/>
                  </a:moveTo>
                  <a:lnTo>
                    <a:pt x="327523" y="265259"/>
                  </a:lnTo>
                  <a:lnTo>
                    <a:pt x="330522" y="250195"/>
                  </a:lnTo>
                  <a:lnTo>
                    <a:pt x="327523" y="235380"/>
                  </a:lnTo>
                  <a:lnTo>
                    <a:pt x="318527" y="222691"/>
                  </a:lnTo>
                  <a:lnTo>
                    <a:pt x="107952" y="12001"/>
                  </a:lnTo>
                  <a:lnTo>
                    <a:pt x="94521" y="3000"/>
                  </a:lnTo>
                  <a:lnTo>
                    <a:pt x="79465" y="0"/>
                  </a:lnTo>
                  <a:lnTo>
                    <a:pt x="64659" y="3000"/>
                  </a:lnTo>
                  <a:lnTo>
                    <a:pt x="51977" y="12001"/>
                  </a:lnTo>
                  <a:lnTo>
                    <a:pt x="0" y="64007"/>
                  </a:lnTo>
                  <a:lnTo>
                    <a:pt x="266550" y="330704"/>
                  </a:lnTo>
                  <a:lnTo>
                    <a:pt x="318527" y="278698"/>
                  </a:lnTo>
                  <a:close/>
                </a:path>
              </a:pathLst>
            </a:custGeom>
            <a:ln w="15553">
              <a:solidFill>
                <a:srgbClr val="5215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632482" y="2569604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63972" y="0"/>
                  </a:moveTo>
                  <a:lnTo>
                    <a:pt x="11994" y="52005"/>
                  </a:lnTo>
                  <a:lnTo>
                    <a:pt x="2998" y="65444"/>
                  </a:lnTo>
                  <a:lnTo>
                    <a:pt x="0" y="80509"/>
                  </a:lnTo>
                  <a:lnTo>
                    <a:pt x="2998" y="95323"/>
                  </a:lnTo>
                  <a:lnTo>
                    <a:pt x="11994" y="108012"/>
                  </a:lnTo>
                  <a:lnTo>
                    <a:pt x="222569" y="318702"/>
                  </a:lnTo>
                  <a:lnTo>
                    <a:pt x="236001" y="327703"/>
                  </a:lnTo>
                  <a:lnTo>
                    <a:pt x="251057" y="330704"/>
                  </a:lnTo>
                  <a:lnTo>
                    <a:pt x="265863" y="327703"/>
                  </a:lnTo>
                  <a:lnTo>
                    <a:pt x="278545" y="318702"/>
                  </a:lnTo>
                  <a:lnTo>
                    <a:pt x="330522" y="266696"/>
                  </a:lnTo>
                  <a:lnTo>
                    <a:pt x="63972" y="0"/>
                  </a:lnTo>
                  <a:close/>
                </a:path>
              </a:pathLst>
            </a:custGeom>
            <a:solidFill>
              <a:srgbClr val="5215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632482" y="2569604"/>
              <a:ext cx="330835" cy="330835"/>
            </a:xfrm>
            <a:custGeom>
              <a:avLst/>
              <a:gdLst/>
              <a:ahLst/>
              <a:cxnLst/>
              <a:rect l="l" t="t" r="r" b="b"/>
              <a:pathLst>
                <a:path w="330834" h="330835">
                  <a:moveTo>
                    <a:pt x="222569" y="318702"/>
                  </a:moveTo>
                  <a:lnTo>
                    <a:pt x="236001" y="327703"/>
                  </a:lnTo>
                  <a:lnTo>
                    <a:pt x="251057" y="330704"/>
                  </a:lnTo>
                  <a:lnTo>
                    <a:pt x="265863" y="327703"/>
                  </a:lnTo>
                  <a:lnTo>
                    <a:pt x="278545" y="318702"/>
                  </a:lnTo>
                  <a:lnTo>
                    <a:pt x="330522" y="266696"/>
                  </a:lnTo>
                  <a:lnTo>
                    <a:pt x="63972" y="0"/>
                  </a:lnTo>
                  <a:lnTo>
                    <a:pt x="11994" y="52005"/>
                  </a:lnTo>
                  <a:lnTo>
                    <a:pt x="2998" y="65444"/>
                  </a:lnTo>
                  <a:lnTo>
                    <a:pt x="0" y="80509"/>
                  </a:lnTo>
                  <a:lnTo>
                    <a:pt x="2998" y="95323"/>
                  </a:lnTo>
                  <a:lnTo>
                    <a:pt x="11994" y="108012"/>
                  </a:lnTo>
                  <a:lnTo>
                    <a:pt x="222569" y="318702"/>
                  </a:lnTo>
                  <a:close/>
                </a:path>
              </a:pathLst>
            </a:custGeom>
            <a:ln w="15553">
              <a:solidFill>
                <a:srgbClr val="5215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349938" y="2702953"/>
              <a:ext cx="777240" cy="750570"/>
            </a:xfrm>
            <a:custGeom>
              <a:avLst/>
              <a:gdLst/>
              <a:ahLst/>
              <a:cxnLst/>
              <a:rect l="l" t="t" r="r" b="b"/>
              <a:pathLst>
                <a:path w="777240" h="750570">
                  <a:moveTo>
                    <a:pt x="266550" y="0"/>
                  </a:moveTo>
                  <a:lnTo>
                    <a:pt x="0" y="266696"/>
                  </a:lnTo>
                  <a:lnTo>
                    <a:pt x="213240" y="480054"/>
                  </a:lnTo>
                  <a:lnTo>
                    <a:pt x="319860" y="373375"/>
                  </a:lnTo>
                  <a:lnTo>
                    <a:pt x="679703" y="733416"/>
                  </a:lnTo>
                  <a:lnTo>
                    <a:pt x="698569" y="746167"/>
                  </a:lnTo>
                  <a:lnTo>
                    <a:pt x="719685" y="750418"/>
                  </a:lnTo>
                  <a:lnTo>
                    <a:pt x="740801" y="746167"/>
                  </a:lnTo>
                  <a:lnTo>
                    <a:pt x="759668" y="733416"/>
                  </a:lnTo>
                  <a:lnTo>
                    <a:pt x="772412" y="714539"/>
                  </a:lnTo>
                  <a:lnTo>
                    <a:pt x="776660" y="693411"/>
                  </a:lnTo>
                  <a:lnTo>
                    <a:pt x="772412" y="672284"/>
                  </a:lnTo>
                  <a:lnTo>
                    <a:pt x="759668" y="653407"/>
                  </a:lnTo>
                  <a:lnTo>
                    <a:pt x="399825" y="293366"/>
                  </a:lnTo>
                  <a:lnTo>
                    <a:pt x="479790" y="213357"/>
                  </a:lnTo>
                  <a:lnTo>
                    <a:pt x="266550" y="0"/>
                  </a:lnTo>
                  <a:close/>
                </a:path>
              </a:pathLst>
            </a:custGeom>
            <a:solidFill>
              <a:srgbClr val="5215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349938" y="2702953"/>
              <a:ext cx="777240" cy="750570"/>
            </a:xfrm>
            <a:custGeom>
              <a:avLst/>
              <a:gdLst/>
              <a:ahLst/>
              <a:cxnLst/>
              <a:rect l="l" t="t" r="r" b="b"/>
              <a:pathLst>
                <a:path w="777240" h="750570">
                  <a:moveTo>
                    <a:pt x="759668" y="653407"/>
                  </a:moveTo>
                  <a:lnTo>
                    <a:pt x="399825" y="293366"/>
                  </a:lnTo>
                  <a:lnTo>
                    <a:pt x="479790" y="213357"/>
                  </a:lnTo>
                  <a:lnTo>
                    <a:pt x="266550" y="0"/>
                  </a:lnTo>
                  <a:lnTo>
                    <a:pt x="0" y="266696"/>
                  </a:lnTo>
                  <a:lnTo>
                    <a:pt x="213240" y="480054"/>
                  </a:lnTo>
                  <a:lnTo>
                    <a:pt x="319860" y="373375"/>
                  </a:lnTo>
                  <a:lnTo>
                    <a:pt x="679703" y="733416"/>
                  </a:lnTo>
                  <a:lnTo>
                    <a:pt x="698569" y="746167"/>
                  </a:lnTo>
                  <a:lnTo>
                    <a:pt x="719685" y="750418"/>
                  </a:lnTo>
                  <a:lnTo>
                    <a:pt x="740801" y="746167"/>
                  </a:lnTo>
                  <a:lnTo>
                    <a:pt x="759668" y="733416"/>
                  </a:lnTo>
                  <a:lnTo>
                    <a:pt x="772412" y="714539"/>
                  </a:lnTo>
                  <a:lnTo>
                    <a:pt x="776660" y="693411"/>
                  </a:lnTo>
                  <a:lnTo>
                    <a:pt x="772412" y="672284"/>
                  </a:lnTo>
                  <a:lnTo>
                    <a:pt x="759668" y="653407"/>
                  </a:lnTo>
                  <a:close/>
                </a:path>
              </a:pathLst>
            </a:custGeom>
            <a:ln w="15553">
              <a:solidFill>
                <a:srgbClr val="5215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269351" y="4109720"/>
            <a:ext cx="2637155" cy="911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7500"/>
              </a:lnSpc>
              <a:spcBef>
                <a:spcPts val="105"/>
              </a:spcBef>
            </a:pPr>
            <a:r>
              <a:rPr sz="1800" dirty="0">
                <a:latin typeface="CVS Health Sans"/>
                <a:cs typeface="CVS Health Sans"/>
              </a:rPr>
              <a:t>Builds</a:t>
            </a:r>
            <a:r>
              <a:rPr sz="1800" spc="-20" dirty="0">
                <a:latin typeface="CVS Health Sans"/>
                <a:cs typeface="CVS Health Sans"/>
              </a:rPr>
              <a:t> </a:t>
            </a:r>
            <a:r>
              <a:rPr sz="1800" dirty="0">
                <a:latin typeface="CVS Health Sans"/>
                <a:cs typeface="CVS Health Sans"/>
              </a:rPr>
              <a:t>trust</a:t>
            </a:r>
            <a:r>
              <a:rPr sz="1800" spc="-20" dirty="0">
                <a:latin typeface="CVS Health Sans"/>
                <a:cs typeface="CVS Health Sans"/>
              </a:rPr>
              <a:t> </a:t>
            </a:r>
            <a:r>
              <a:rPr sz="1800" dirty="0">
                <a:latin typeface="CVS Health Sans"/>
                <a:cs typeface="CVS Health Sans"/>
              </a:rPr>
              <a:t>in</a:t>
            </a:r>
            <a:r>
              <a:rPr sz="1800" spc="-40" dirty="0">
                <a:latin typeface="CVS Health Sans"/>
                <a:cs typeface="CVS Health Sans"/>
              </a:rPr>
              <a:t> </a:t>
            </a:r>
            <a:r>
              <a:rPr sz="1800" dirty="0">
                <a:latin typeface="CVS Health Sans"/>
                <a:cs typeface="CVS Health Sans"/>
              </a:rPr>
              <a:t>the</a:t>
            </a:r>
            <a:r>
              <a:rPr sz="1800" spc="-15" dirty="0">
                <a:latin typeface="CVS Health Sans"/>
                <a:cs typeface="CVS Health Sans"/>
              </a:rPr>
              <a:t> </a:t>
            </a:r>
            <a:r>
              <a:rPr sz="1800" spc="-10" dirty="0">
                <a:latin typeface="CVS Health Sans"/>
                <a:cs typeface="CVS Health Sans"/>
              </a:rPr>
              <a:t>courts; </a:t>
            </a:r>
            <a:r>
              <a:rPr sz="1800" dirty="0">
                <a:latin typeface="CVS Health Sans"/>
                <a:cs typeface="CVS Health Sans"/>
              </a:rPr>
              <a:t>supports</a:t>
            </a:r>
            <a:r>
              <a:rPr sz="1800" spc="-45" dirty="0">
                <a:latin typeface="CVS Health Sans"/>
                <a:cs typeface="CVS Health Sans"/>
              </a:rPr>
              <a:t> </a:t>
            </a:r>
            <a:r>
              <a:rPr sz="1800" spc="-10" dirty="0">
                <a:latin typeface="CVS Health Sans"/>
                <a:cs typeface="CVS Health Sans"/>
              </a:rPr>
              <a:t>long-</a:t>
            </a:r>
            <a:r>
              <a:rPr sz="1800" spc="-20" dirty="0">
                <a:latin typeface="CVS Health Sans"/>
                <a:cs typeface="CVS Health Sans"/>
              </a:rPr>
              <a:t>term </a:t>
            </a:r>
            <a:r>
              <a:rPr sz="1800" spc="-10" dirty="0">
                <a:latin typeface="CVS Health Sans"/>
                <a:cs typeface="CVS Health Sans"/>
              </a:rPr>
              <a:t>stability</a:t>
            </a:r>
            <a:endParaRPr sz="1800">
              <a:latin typeface="CVS Health Sans"/>
              <a:cs typeface="CVS Health Sans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35"/>
              </a:lnSpc>
              <a:tabLst>
                <a:tab pos="339725" algn="l"/>
              </a:tabLst>
            </a:pPr>
            <a:fld id="{81D60167-4931-47E6-BA6A-407CBD079E47}" type="slidenum">
              <a:rPr sz="1000" b="0" spc="-25" dirty="0">
                <a:latin typeface="CVS Health Sans Medium"/>
                <a:cs typeface="CVS Health Sans Medium"/>
              </a:rPr>
              <a:t>28</a:t>
            </a:fld>
            <a:r>
              <a:rPr sz="1000" b="0" dirty="0">
                <a:latin typeface="CVS Health Sans Medium"/>
                <a:cs typeface="CVS Health Sans Medium"/>
              </a:rPr>
              <a:t>	</a:t>
            </a:r>
            <a:r>
              <a:rPr sz="1200" baseline="3472" dirty="0"/>
              <a:t>©2026</a:t>
            </a:r>
            <a:r>
              <a:rPr sz="1200" spc="-15" baseline="3472" dirty="0"/>
              <a:t> </a:t>
            </a:r>
            <a:r>
              <a:rPr sz="1200" baseline="3472" dirty="0"/>
              <a:t>Aetna</a:t>
            </a:r>
            <a:r>
              <a:rPr sz="1200" spc="-7" baseline="3472" dirty="0"/>
              <a:t> </a:t>
            </a:r>
            <a:r>
              <a:rPr sz="1200" baseline="3472" dirty="0"/>
              <a:t>Inc.</a:t>
            </a:r>
            <a:r>
              <a:rPr sz="1200" spc="37" baseline="3472" dirty="0"/>
              <a:t> </a:t>
            </a:r>
            <a:r>
              <a:rPr sz="1200" spc="-15" baseline="3472" dirty="0"/>
              <a:t>Confidential </a:t>
            </a:r>
            <a:r>
              <a:rPr sz="1200" baseline="3472" dirty="0"/>
              <a:t>and</a:t>
            </a:r>
            <a:r>
              <a:rPr sz="1200" spc="7" baseline="3472" dirty="0"/>
              <a:t> </a:t>
            </a:r>
            <a:r>
              <a:rPr sz="1200" spc="-15" baseline="3472" dirty="0"/>
              <a:t>proprietary.</a:t>
            </a:r>
            <a:endParaRPr sz="1200" baseline="3472">
              <a:latin typeface="CVS Health Sans Medium"/>
              <a:cs typeface="CVS Health Sans Medium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4887848" y="3131642"/>
            <a:ext cx="24130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solidFill>
                  <a:srgbClr val="FFFFFF"/>
                </a:solidFill>
              </a:rPr>
              <a:t>QUESTIONS</a:t>
            </a:r>
            <a:endParaRPr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825" cy="6858000"/>
          </a:xfrm>
          <a:custGeom>
            <a:avLst/>
            <a:gdLst/>
            <a:ahLst/>
            <a:cxnLst/>
            <a:rect l="l" t="t" r="r" b="b"/>
            <a:pathLst>
              <a:path w="12188825" h="6858000">
                <a:moveTo>
                  <a:pt x="12188825" y="0"/>
                </a:moveTo>
                <a:lnTo>
                  <a:pt x="0" y="0"/>
                </a:lnTo>
                <a:lnTo>
                  <a:pt x="0" y="6858000"/>
                </a:lnTo>
                <a:lnTo>
                  <a:pt x="12188825" y="6858000"/>
                </a:lnTo>
                <a:lnTo>
                  <a:pt x="12188825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3191" y="384047"/>
            <a:ext cx="3638423" cy="572414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688685" y="6356357"/>
            <a:ext cx="927735" cy="179070"/>
          </a:xfrm>
          <a:custGeom>
            <a:avLst/>
            <a:gdLst/>
            <a:ahLst/>
            <a:cxnLst/>
            <a:rect l="l" t="t" r="r" b="b"/>
            <a:pathLst>
              <a:path w="927734" h="179070">
                <a:moveTo>
                  <a:pt x="891927" y="61191"/>
                </a:moveTo>
                <a:lnTo>
                  <a:pt x="823798" y="61191"/>
                </a:lnTo>
                <a:lnTo>
                  <a:pt x="836494" y="62750"/>
                </a:lnTo>
                <a:lnTo>
                  <a:pt x="844556" y="67638"/>
                </a:lnTo>
                <a:lnTo>
                  <a:pt x="848799" y="76170"/>
                </a:lnTo>
                <a:lnTo>
                  <a:pt x="850032" y="88663"/>
                </a:lnTo>
                <a:lnTo>
                  <a:pt x="850032" y="91539"/>
                </a:lnTo>
                <a:lnTo>
                  <a:pt x="843155" y="91539"/>
                </a:lnTo>
                <a:lnTo>
                  <a:pt x="810526" y="94290"/>
                </a:lnTo>
                <a:lnTo>
                  <a:pt x="787663" y="102387"/>
                </a:lnTo>
                <a:lnTo>
                  <a:pt x="774208" y="115598"/>
                </a:lnTo>
                <a:lnTo>
                  <a:pt x="769803" y="133690"/>
                </a:lnTo>
                <a:lnTo>
                  <a:pt x="772706" y="152567"/>
                </a:lnTo>
                <a:lnTo>
                  <a:pt x="782172" y="166587"/>
                </a:lnTo>
                <a:lnTo>
                  <a:pt x="799393" y="175345"/>
                </a:lnTo>
                <a:lnTo>
                  <a:pt x="799596" y="175345"/>
                </a:lnTo>
                <a:lnTo>
                  <a:pt x="825327" y="178320"/>
                </a:lnTo>
                <a:lnTo>
                  <a:pt x="841615" y="177856"/>
                </a:lnTo>
                <a:lnTo>
                  <a:pt x="876294" y="175810"/>
                </a:lnTo>
                <a:lnTo>
                  <a:pt x="895878" y="175345"/>
                </a:lnTo>
                <a:lnTo>
                  <a:pt x="894914" y="166587"/>
                </a:lnTo>
                <a:lnTo>
                  <a:pt x="894819" y="165720"/>
                </a:lnTo>
                <a:lnTo>
                  <a:pt x="894127" y="156067"/>
                </a:lnTo>
                <a:lnTo>
                  <a:pt x="894009" y="152567"/>
                </a:lnTo>
                <a:lnTo>
                  <a:pt x="893976" y="151593"/>
                </a:lnTo>
                <a:lnTo>
                  <a:pt x="836024" y="151593"/>
                </a:lnTo>
                <a:lnTo>
                  <a:pt x="826174" y="150623"/>
                </a:lnTo>
                <a:lnTo>
                  <a:pt x="819405" y="147557"/>
                </a:lnTo>
                <a:lnTo>
                  <a:pt x="815551" y="142226"/>
                </a:lnTo>
                <a:lnTo>
                  <a:pt x="814247" y="134185"/>
                </a:lnTo>
                <a:lnTo>
                  <a:pt x="815788" y="126356"/>
                </a:lnTo>
                <a:lnTo>
                  <a:pt x="815860" y="125990"/>
                </a:lnTo>
                <a:lnTo>
                  <a:pt x="820976" y="120096"/>
                </a:lnTo>
                <a:lnTo>
                  <a:pt x="830007" y="116536"/>
                </a:lnTo>
                <a:lnTo>
                  <a:pt x="843368" y="115342"/>
                </a:lnTo>
                <a:lnTo>
                  <a:pt x="894457" y="115342"/>
                </a:lnTo>
                <a:lnTo>
                  <a:pt x="894891" y="102387"/>
                </a:lnTo>
                <a:lnTo>
                  <a:pt x="894950" y="100599"/>
                </a:lnTo>
                <a:lnTo>
                  <a:pt x="895075" y="91539"/>
                </a:lnTo>
                <a:lnTo>
                  <a:pt x="895156" y="85638"/>
                </a:lnTo>
                <a:lnTo>
                  <a:pt x="892133" y="62750"/>
                </a:lnTo>
                <a:lnTo>
                  <a:pt x="892043" y="62070"/>
                </a:lnTo>
                <a:lnTo>
                  <a:pt x="891927" y="61191"/>
                </a:lnTo>
                <a:close/>
              </a:path>
              <a:path w="927734" h="179070">
                <a:moveTo>
                  <a:pt x="894457" y="115342"/>
                </a:moveTo>
                <a:lnTo>
                  <a:pt x="849311" y="115342"/>
                </a:lnTo>
                <a:lnTo>
                  <a:pt x="849293" y="142226"/>
                </a:lnTo>
                <a:lnTo>
                  <a:pt x="849483" y="146395"/>
                </a:lnTo>
                <a:lnTo>
                  <a:pt x="849536" y="147557"/>
                </a:lnTo>
                <a:lnTo>
                  <a:pt x="849650" y="150055"/>
                </a:lnTo>
                <a:lnTo>
                  <a:pt x="845151" y="151039"/>
                </a:lnTo>
                <a:lnTo>
                  <a:pt x="839750" y="151593"/>
                </a:lnTo>
                <a:lnTo>
                  <a:pt x="893976" y="151593"/>
                </a:lnTo>
                <a:lnTo>
                  <a:pt x="893900" y="133690"/>
                </a:lnTo>
                <a:lnTo>
                  <a:pt x="894046" y="126356"/>
                </a:lnTo>
                <a:lnTo>
                  <a:pt x="894412" y="116536"/>
                </a:lnTo>
                <a:lnTo>
                  <a:pt x="894457" y="115342"/>
                </a:lnTo>
                <a:close/>
              </a:path>
              <a:path w="927734" h="179070">
                <a:moveTo>
                  <a:pt x="834708" y="32777"/>
                </a:moveTo>
                <a:lnTo>
                  <a:pt x="821485" y="32994"/>
                </a:lnTo>
                <a:lnTo>
                  <a:pt x="808358" y="34355"/>
                </a:lnTo>
                <a:lnTo>
                  <a:pt x="795405" y="36849"/>
                </a:lnTo>
                <a:lnTo>
                  <a:pt x="782707" y="40464"/>
                </a:lnTo>
                <a:lnTo>
                  <a:pt x="784448" y="71407"/>
                </a:lnTo>
                <a:lnTo>
                  <a:pt x="793784" y="67204"/>
                </a:lnTo>
                <a:lnTo>
                  <a:pt x="803518" y="64083"/>
                </a:lnTo>
                <a:lnTo>
                  <a:pt x="813555" y="62070"/>
                </a:lnTo>
                <a:lnTo>
                  <a:pt x="823798" y="61191"/>
                </a:lnTo>
                <a:lnTo>
                  <a:pt x="891927" y="61191"/>
                </a:lnTo>
                <a:lnTo>
                  <a:pt x="891901" y="60999"/>
                </a:lnTo>
                <a:lnTo>
                  <a:pt x="881440" y="44648"/>
                </a:lnTo>
                <a:lnTo>
                  <a:pt x="862724" y="35577"/>
                </a:lnTo>
                <a:lnTo>
                  <a:pt x="834708" y="32777"/>
                </a:lnTo>
                <a:close/>
              </a:path>
              <a:path w="927734" h="179070">
                <a:moveTo>
                  <a:pt x="443473" y="115755"/>
                </a:moveTo>
                <a:lnTo>
                  <a:pt x="346645" y="115755"/>
                </a:lnTo>
                <a:lnTo>
                  <a:pt x="353733" y="115918"/>
                </a:lnTo>
                <a:lnTo>
                  <a:pt x="365124" y="116356"/>
                </a:lnTo>
                <a:lnTo>
                  <a:pt x="364595" y="116356"/>
                </a:lnTo>
                <a:lnTo>
                  <a:pt x="371570" y="145214"/>
                </a:lnTo>
                <a:lnTo>
                  <a:pt x="386627" y="164460"/>
                </a:lnTo>
                <a:lnTo>
                  <a:pt x="410670" y="175345"/>
                </a:lnTo>
                <a:lnTo>
                  <a:pt x="411861" y="175345"/>
                </a:lnTo>
                <a:lnTo>
                  <a:pt x="443239" y="178519"/>
                </a:lnTo>
                <a:lnTo>
                  <a:pt x="452864" y="178320"/>
                </a:lnTo>
                <a:lnTo>
                  <a:pt x="454837" y="178320"/>
                </a:lnTo>
                <a:lnTo>
                  <a:pt x="467207" y="176923"/>
                </a:lnTo>
                <a:lnTo>
                  <a:pt x="478955" y="174490"/>
                </a:lnTo>
                <a:lnTo>
                  <a:pt x="490443" y="170982"/>
                </a:lnTo>
                <a:lnTo>
                  <a:pt x="489434" y="152567"/>
                </a:lnTo>
                <a:lnTo>
                  <a:pt x="489309" y="150276"/>
                </a:lnTo>
                <a:lnTo>
                  <a:pt x="489289" y="149907"/>
                </a:lnTo>
                <a:lnTo>
                  <a:pt x="450413" y="149907"/>
                </a:lnTo>
                <a:lnTo>
                  <a:pt x="434046" y="147636"/>
                </a:lnTo>
                <a:lnTo>
                  <a:pt x="422127" y="141153"/>
                </a:lnTo>
                <a:lnTo>
                  <a:pt x="414840" y="130952"/>
                </a:lnTo>
                <a:lnTo>
                  <a:pt x="412370" y="117524"/>
                </a:lnTo>
                <a:lnTo>
                  <a:pt x="412370" y="116582"/>
                </a:lnTo>
                <a:lnTo>
                  <a:pt x="434062" y="116582"/>
                </a:lnTo>
                <a:lnTo>
                  <a:pt x="443473" y="115755"/>
                </a:lnTo>
                <a:close/>
              </a:path>
              <a:path w="927734" h="179070">
                <a:moveTo>
                  <a:pt x="353230" y="91763"/>
                </a:moveTo>
                <a:lnTo>
                  <a:pt x="284465" y="91763"/>
                </a:lnTo>
                <a:lnTo>
                  <a:pt x="254503" y="94290"/>
                </a:lnTo>
                <a:lnTo>
                  <a:pt x="231637" y="102387"/>
                </a:lnTo>
                <a:lnTo>
                  <a:pt x="218583" y="115193"/>
                </a:lnTo>
                <a:lnTo>
                  <a:pt x="218132" y="115755"/>
                </a:lnTo>
                <a:lnTo>
                  <a:pt x="213758" y="133690"/>
                </a:lnTo>
                <a:lnTo>
                  <a:pt x="216660" y="152567"/>
                </a:lnTo>
                <a:lnTo>
                  <a:pt x="226123" y="166587"/>
                </a:lnTo>
                <a:lnTo>
                  <a:pt x="243345" y="175345"/>
                </a:lnTo>
                <a:lnTo>
                  <a:pt x="243548" y="175345"/>
                </a:lnTo>
                <a:lnTo>
                  <a:pt x="269282" y="178320"/>
                </a:lnTo>
                <a:lnTo>
                  <a:pt x="285571" y="177856"/>
                </a:lnTo>
                <a:lnTo>
                  <a:pt x="320270" y="175810"/>
                </a:lnTo>
                <a:lnTo>
                  <a:pt x="339884" y="175345"/>
                </a:lnTo>
                <a:lnTo>
                  <a:pt x="337923" y="151459"/>
                </a:lnTo>
                <a:lnTo>
                  <a:pt x="279979" y="151459"/>
                </a:lnTo>
                <a:lnTo>
                  <a:pt x="279979" y="151245"/>
                </a:lnTo>
                <a:lnTo>
                  <a:pt x="270125" y="150276"/>
                </a:lnTo>
                <a:lnTo>
                  <a:pt x="263347" y="147210"/>
                </a:lnTo>
                <a:lnTo>
                  <a:pt x="259434" y="141810"/>
                </a:lnTo>
                <a:lnTo>
                  <a:pt x="258177" y="133838"/>
                </a:lnTo>
                <a:lnTo>
                  <a:pt x="259793" y="125674"/>
                </a:lnTo>
                <a:lnTo>
                  <a:pt x="264914" y="119848"/>
                </a:lnTo>
                <a:lnTo>
                  <a:pt x="273951" y="116356"/>
                </a:lnTo>
                <a:lnTo>
                  <a:pt x="287314" y="115193"/>
                </a:lnTo>
                <a:lnTo>
                  <a:pt x="449868" y="115193"/>
                </a:lnTo>
                <a:lnTo>
                  <a:pt x="459739" y="114326"/>
                </a:lnTo>
                <a:lnTo>
                  <a:pt x="480637" y="106534"/>
                </a:lnTo>
                <a:lnTo>
                  <a:pt x="493047" y="93523"/>
                </a:lnTo>
                <a:lnTo>
                  <a:pt x="415579" y="93523"/>
                </a:lnTo>
                <a:lnTo>
                  <a:pt x="413279" y="93302"/>
                </a:lnTo>
                <a:lnTo>
                  <a:pt x="411963" y="93302"/>
                </a:lnTo>
                <a:lnTo>
                  <a:pt x="411977" y="92334"/>
                </a:lnTo>
                <a:lnTo>
                  <a:pt x="366896" y="92334"/>
                </a:lnTo>
                <a:lnTo>
                  <a:pt x="359291" y="91952"/>
                </a:lnTo>
                <a:lnTo>
                  <a:pt x="353230" y="91763"/>
                </a:lnTo>
                <a:close/>
              </a:path>
              <a:path w="927734" h="179070">
                <a:moveTo>
                  <a:pt x="449868" y="115193"/>
                </a:moveTo>
                <a:lnTo>
                  <a:pt x="293274" y="115193"/>
                </a:lnTo>
                <a:lnTo>
                  <a:pt x="293344" y="144255"/>
                </a:lnTo>
                <a:lnTo>
                  <a:pt x="293467" y="147210"/>
                </a:lnTo>
                <a:lnTo>
                  <a:pt x="293580" y="149907"/>
                </a:lnTo>
                <a:lnTo>
                  <a:pt x="289127" y="150943"/>
                </a:lnTo>
                <a:lnTo>
                  <a:pt x="284559" y="151459"/>
                </a:lnTo>
                <a:lnTo>
                  <a:pt x="337923" y="151459"/>
                </a:lnTo>
                <a:lnTo>
                  <a:pt x="337847" y="149245"/>
                </a:lnTo>
                <a:lnTo>
                  <a:pt x="337795" y="130714"/>
                </a:lnTo>
                <a:lnTo>
                  <a:pt x="338247" y="119848"/>
                </a:lnTo>
                <a:lnTo>
                  <a:pt x="338372" y="116582"/>
                </a:lnTo>
                <a:lnTo>
                  <a:pt x="338404" y="115755"/>
                </a:lnTo>
                <a:lnTo>
                  <a:pt x="443473" y="115755"/>
                </a:lnTo>
                <a:lnTo>
                  <a:pt x="449868" y="115193"/>
                </a:lnTo>
                <a:close/>
              </a:path>
              <a:path w="927734" h="179070">
                <a:moveTo>
                  <a:pt x="488745" y="139989"/>
                </a:moveTo>
                <a:lnTo>
                  <a:pt x="479705" y="144255"/>
                </a:lnTo>
                <a:lnTo>
                  <a:pt x="470232" y="147351"/>
                </a:lnTo>
                <a:lnTo>
                  <a:pt x="460432" y="149245"/>
                </a:lnTo>
                <a:lnTo>
                  <a:pt x="450413" y="149907"/>
                </a:lnTo>
                <a:lnTo>
                  <a:pt x="489289" y="149907"/>
                </a:lnTo>
                <a:lnTo>
                  <a:pt x="489164" y="147636"/>
                </a:lnTo>
                <a:lnTo>
                  <a:pt x="489092" y="146322"/>
                </a:lnTo>
                <a:lnTo>
                  <a:pt x="488979" y="144255"/>
                </a:lnTo>
                <a:lnTo>
                  <a:pt x="488860" y="142077"/>
                </a:lnTo>
                <a:lnTo>
                  <a:pt x="488745" y="139989"/>
                </a:lnTo>
                <a:close/>
              </a:path>
              <a:path w="927734" h="179070">
                <a:moveTo>
                  <a:pt x="434062" y="116582"/>
                </a:moveTo>
                <a:lnTo>
                  <a:pt x="416751" y="116582"/>
                </a:lnTo>
                <a:lnTo>
                  <a:pt x="425496" y="116879"/>
                </a:lnTo>
                <a:lnTo>
                  <a:pt x="430674" y="116879"/>
                </a:lnTo>
                <a:lnTo>
                  <a:pt x="434062" y="116582"/>
                </a:lnTo>
                <a:close/>
              </a:path>
              <a:path w="927734" h="179070">
                <a:moveTo>
                  <a:pt x="494240" y="58811"/>
                </a:moveTo>
                <a:lnTo>
                  <a:pt x="446805" y="58811"/>
                </a:lnTo>
                <a:lnTo>
                  <a:pt x="453682" y="64083"/>
                </a:lnTo>
                <a:lnTo>
                  <a:pt x="453682" y="73688"/>
                </a:lnTo>
                <a:lnTo>
                  <a:pt x="451935" y="82519"/>
                </a:lnTo>
                <a:lnTo>
                  <a:pt x="446646" y="88701"/>
                </a:lnTo>
                <a:lnTo>
                  <a:pt x="437743" y="92334"/>
                </a:lnTo>
                <a:lnTo>
                  <a:pt x="425156" y="93523"/>
                </a:lnTo>
                <a:lnTo>
                  <a:pt x="493047" y="93523"/>
                </a:lnTo>
                <a:lnTo>
                  <a:pt x="493258" y="93302"/>
                </a:lnTo>
                <a:lnTo>
                  <a:pt x="497490" y="74432"/>
                </a:lnTo>
                <a:lnTo>
                  <a:pt x="494240" y="58811"/>
                </a:lnTo>
                <a:close/>
              </a:path>
              <a:path w="927734" h="179070">
                <a:moveTo>
                  <a:pt x="438188" y="32728"/>
                </a:moveTo>
                <a:lnTo>
                  <a:pt x="406603" y="36663"/>
                </a:lnTo>
                <a:lnTo>
                  <a:pt x="384754" y="48181"/>
                </a:lnTo>
                <a:lnTo>
                  <a:pt x="371298" y="66848"/>
                </a:lnTo>
                <a:lnTo>
                  <a:pt x="365014" y="91763"/>
                </a:lnTo>
                <a:lnTo>
                  <a:pt x="364966" y="91952"/>
                </a:lnTo>
                <a:lnTo>
                  <a:pt x="364869" y="92334"/>
                </a:lnTo>
                <a:lnTo>
                  <a:pt x="411977" y="92334"/>
                </a:lnTo>
                <a:lnTo>
                  <a:pt x="413236" y="79020"/>
                </a:lnTo>
                <a:lnTo>
                  <a:pt x="417413" y="68357"/>
                </a:lnTo>
                <a:lnTo>
                  <a:pt x="425029" y="61339"/>
                </a:lnTo>
                <a:lnTo>
                  <a:pt x="436617" y="58811"/>
                </a:lnTo>
                <a:lnTo>
                  <a:pt x="494240" y="58811"/>
                </a:lnTo>
                <a:lnTo>
                  <a:pt x="493937" y="57351"/>
                </a:lnTo>
                <a:lnTo>
                  <a:pt x="483165" y="44300"/>
                </a:lnTo>
                <a:lnTo>
                  <a:pt x="483316" y="44300"/>
                </a:lnTo>
                <a:lnTo>
                  <a:pt x="464592" y="35722"/>
                </a:lnTo>
                <a:lnTo>
                  <a:pt x="438188" y="32728"/>
                </a:lnTo>
                <a:close/>
              </a:path>
              <a:path w="927734" h="179070">
                <a:moveTo>
                  <a:pt x="335925" y="61191"/>
                </a:moveTo>
                <a:lnTo>
                  <a:pt x="267957" y="61191"/>
                </a:lnTo>
                <a:lnTo>
                  <a:pt x="280652" y="62750"/>
                </a:lnTo>
                <a:lnTo>
                  <a:pt x="288715" y="67638"/>
                </a:lnTo>
                <a:lnTo>
                  <a:pt x="292957" y="76170"/>
                </a:lnTo>
                <a:lnTo>
                  <a:pt x="294191" y="88701"/>
                </a:lnTo>
                <a:lnTo>
                  <a:pt x="294191" y="91763"/>
                </a:lnTo>
                <a:lnTo>
                  <a:pt x="339119" y="91763"/>
                </a:lnTo>
                <a:lnTo>
                  <a:pt x="339119" y="85291"/>
                </a:lnTo>
                <a:lnTo>
                  <a:pt x="336131" y="62750"/>
                </a:lnTo>
                <a:lnTo>
                  <a:pt x="336041" y="62070"/>
                </a:lnTo>
                <a:lnTo>
                  <a:pt x="335925" y="61191"/>
                </a:lnTo>
                <a:close/>
              </a:path>
              <a:path w="927734" h="179070">
                <a:moveTo>
                  <a:pt x="278604" y="32430"/>
                </a:moveTo>
                <a:lnTo>
                  <a:pt x="260624" y="32728"/>
                </a:lnTo>
                <a:lnTo>
                  <a:pt x="264618" y="32728"/>
                </a:lnTo>
                <a:lnTo>
                  <a:pt x="252247" y="34011"/>
                </a:lnTo>
                <a:lnTo>
                  <a:pt x="239294" y="36504"/>
                </a:lnTo>
                <a:lnTo>
                  <a:pt x="226594" y="40116"/>
                </a:lnTo>
                <a:lnTo>
                  <a:pt x="228581" y="71407"/>
                </a:lnTo>
                <a:lnTo>
                  <a:pt x="237921" y="67204"/>
                </a:lnTo>
                <a:lnTo>
                  <a:pt x="247663" y="64083"/>
                </a:lnTo>
                <a:lnTo>
                  <a:pt x="257708" y="62070"/>
                </a:lnTo>
                <a:lnTo>
                  <a:pt x="267957" y="61191"/>
                </a:lnTo>
                <a:lnTo>
                  <a:pt x="335925" y="61191"/>
                </a:lnTo>
                <a:lnTo>
                  <a:pt x="335853" y="60651"/>
                </a:lnTo>
                <a:lnTo>
                  <a:pt x="325366" y="44300"/>
                </a:lnTo>
                <a:lnTo>
                  <a:pt x="306626" y="35230"/>
                </a:lnTo>
                <a:lnTo>
                  <a:pt x="278604" y="32430"/>
                </a:lnTo>
                <a:close/>
              </a:path>
              <a:path w="927734" h="179070">
                <a:moveTo>
                  <a:pt x="691059" y="32877"/>
                </a:moveTo>
                <a:lnTo>
                  <a:pt x="673356" y="33543"/>
                </a:lnTo>
                <a:lnTo>
                  <a:pt x="639543" y="36475"/>
                </a:lnTo>
                <a:lnTo>
                  <a:pt x="620169" y="37141"/>
                </a:lnTo>
                <a:lnTo>
                  <a:pt x="621082" y="56488"/>
                </a:lnTo>
                <a:lnTo>
                  <a:pt x="621554" y="76291"/>
                </a:lnTo>
                <a:lnTo>
                  <a:pt x="621617" y="83655"/>
                </a:lnTo>
                <a:lnTo>
                  <a:pt x="621697" y="110978"/>
                </a:lnTo>
                <a:lnTo>
                  <a:pt x="621522" y="127578"/>
                </a:lnTo>
                <a:lnTo>
                  <a:pt x="621200" y="146261"/>
                </a:lnTo>
                <a:lnTo>
                  <a:pt x="620746" y="163419"/>
                </a:lnTo>
                <a:lnTo>
                  <a:pt x="620169" y="175444"/>
                </a:lnTo>
                <a:lnTo>
                  <a:pt x="668136" y="175444"/>
                </a:lnTo>
                <a:lnTo>
                  <a:pt x="667372" y="163726"/>
                </a:lnTo>
                <a:lnTo>
                  <a:pt x="666730" y="147116"/>
                </a:lnTo>
                <a:lnTo>
                  <a:pt x="666304" y="128554"/>
                </a:lnTo>
                <a:lnTo>
                  <a:pt x="666378" y="83655"/>
                </a:lnTo>
                <a:lnTo>
                  <a:pt x="678367" y="61200"/>
                </a:lnTo>
                <a:lnTo>
                  <a:pt x="748380" y="61200"/>
                </a:lnTo>
                <a:lnTo>
                  <a:pt x="748342" y="60930"/>
                </a:lnTo>
                <a:lnTo>
                  <a:pt x="738029" y="45119"/>
                </a:lnTo>
                <a:lnTo>
                  <a:pt x="719344" y="35880"/>
                </a:lnTo>
                <a:lnTo>
                  <a:pt x="691059" y="32877"/>
                </a:lnTo>
                <a:close/>
              </a:path>
              <a:path w="927734" h="179070">
                <a:moveTo>
                  <a:pt x="748380" y="61200"/>
                </a:moveTo>
                <a:lnTo>
                  <a:pt x="684324" y="61200"/>
                </a:lnTo>
                <a:lnTo>
                  <a:pt x="694834" y="62722"/>
                </a:lnTo>
                <a:lnTo>
                  <a:pt x="701693" y="67669"/>
                </a:lnTo>
                <a:lnTo>
                  <a:pt x="705284" y="76291"/>
                </a:lnTo>
                <a:lnTo>
                  <a:pt x="705399" y="76568"/>
                </a:lnTo>
                <a:lnTo>
                  <a:pt x="706511" y="89953"/>
                </a:lnTo>
                <a:lnTo>
                  <a:pt x="706629" y="128554"/>
                </a:lnTo>
                <a:lnTo>
                  <a:pt x="706320" y="146261"/>
                </a:lnTo>
                <a:lnTo>
                  <a:pt x="705834" y="163419"/>
                </a:lnTo>
                <a:lnTo>
                  <a:pt x="705237" y="175444"/>
                </a:lnTo>
                <a:lnTo>
                  <a:pt x="753248" y="175444"/>
                </a:lnTo>
                <a:lnTo>
                  <a:pt x="752483" y="163726"/>
                </a:lnTo>
                <a:lnTo>
                  <a:pt x="751847" y="147116"/>
                </a:lnTo>
                <a:lnTo>
                  <a:pt x="751433" y="128554"/>
                </a:lnTo>
                <a:lnTo>
                  <a:pt x="751507" y="83655"/>
                </a:lnTo>
                <a:lnTo>
                  <a:pt x="748380" y="61200"/>
                </a:lnTo>
                <a:close/>
              </a:path>
              <a:path w="927734" h="179070">
                <a:moveTo>
                  <a:pt x="570503" y="0"/>
                </a:moveTo>
                <a:lnTo>
                  <a:pt x="543505" y="0"/>
                </a:lnTo>
                <a:lnTo>
                  <a:pt x="539951" y="17306"/>
                </a:lnTo>
                <a:lnTo>
                  <a:pt x="533604" y="30149"/>
                </a:lnTo>
                <a:lnTo>
                  <a:pt x="523292" y="38827"/>
                </a:lnTo>
                <a:lnTo>
                  <a:pt x="507847" y="43637"/>
                </a:lnTo>
                <a:lnTo>
                  <a:pt x="507847" y="66993"/>
                </a:lnTo>
                <a:lnTo>
                  <a:pt x="524190" y="66993"/>
                </a:lnTo>
                <a:lnTo>
                  <a:pt x="523970" y="80219"/>
                </a:lnTo>
                <a:lnTo>
                  <a:pt x="523734" y="96672"/>
                </a:lnTo>
                <a:lnTo>
                  <a:pt x="523546" y="114984"/>
                </a:lnTo>
                <a:lnTo>
                  <a:pt x="523498" y="133977"/>
                </a:lnTo>
                <a:lnTo>
                  <a:pt x="526589" y="154131"/>
                </a:lnTo>
                <a:lnTo>
                  <a:pt x="535822" y="167987"/>
                </a:lnTo>
                <a:lnTo>
                  <a:pt x="550976" y="175902"/>
                </a:lnTo>
                <a:lnTo>
                  <a:pt x="571861" y="178420"/>
                </a:lnTo>
                <a:lnTo>
                  <a:pt x="578091" y="178420"/>
                </a:lnTo>
                <a:lnTo>
                  <a:pt x="587238" y="177744"/>
                </a:lnTo>
                <a:lnTo>
                  <a:pt x="594867" y="176722"/>
                </a:lnTo>
                <a:lnTo>
                  <a:pt x="602425" y="175246"/>
                </a:lnTo>
                <a:lnTo>
                  <a:pt x="600636" y="147594"/>
                </a:lnTo>
                <a:lnTo>
                  <a:pt x="587491" y="147594"/>
                </a:lnTo>
                <a:lnTo>
                  <a:pt x="578138" y="146366"/>
                </a:lnTo>
                <a:lnTo>
                  <a:pt x="572264" y="142133"/>
                </a:lnTo>
                <a:lnTo>
                  <a:pt x="569160" y="133977"/>
                </a:lnTo>
                <a:lnTo>
                  <a:pt x="568253" y="120995"/>
                </a:lnTo>
                <a:lnTo>
                  <a:pt x="568253" y="66795"/>
                </a:lnTo>
                <a:lnTo>
                  <a:pt x="597373" y="66795"/>
                </a:lnTo>
                <a:lnTo>
                  <a:pt x="597373" y="37042"/>
                </a:lnTo>
                <a:lnTo>
                  <a:pt x="568720" y="37042"/>
                </a:lnTo>
                <a:lnTo>
                  <a:pt x="568836" y="30149"/>
                </a:lnTo>
                <a:lnTo>
                  <a:pt x="568867" y="28290"/>
                </a:lnTo>
                <a:lnTo>
                  <a:pt x="569261" y="18577"/>
                </a:lnTo>
                <a:lnTo>
                  <a:pt x="569830" y="8835"/>
                </a:lnTo>
                <a:lnTo>
                  <a:pt x="570503" y="0"/>
                </a:lnTo>
                <a:close/>
              </a:path>
              <a:path w="927734" h="179070">
                <a:moveTo>
                  <a:pt x="600430" y="144402"/>
                </a:moveTo>
                <a:lnTo>
                  <a:pt x="600090" y="144402"/>
                </a:lnTo>
                <a:lnTo>
                  <a:pt x="596185" y="146501"/>
                </a:lnTo>
                <a:lnTo>
                  <a:pt x="591812" y="147594"/>
                </a:lnTo>
                <a:lnTo>
                  <a:pt x="600636" y="147594"/>
                </a:lnTo>
                <a:lnTo>
                  <a:pt x="600557" y="146366"/>
                </a:lnTo>
                <a:lnTo>
                  <a:pt x="600430" y="144402"/>
                </a:lnTo>
                <a:close/>
              </a:path>
              <a:path w="927734" h="179070">
                <a:moveTo>
                  <a:pt x="61579" y="20060"/>
                </a:moveTo>
                <a:lnTo>
                  <a:pt x="49067" y="20060"/>
                </a:lnTo>
                <a:lnTo>
                  <a:pt x="44947" y="21716"/>
                </a:lnTo>
                <a:lnTo>
                  <a:pt x="43353" y="22376"/>
                </a:lnTo>
                <a:lnTo>
                  <a:pt x="39036" y="26628"/>
                </a:lnTo>
                <a:lnTo>
                  <a:pt x="6658" y="58167"/>
                </a:lnTo>
                <a:lnTo>
                  <a:pt x="1655" y="65532"/>
                </a:lnTo>
                <a:lnTo>
                  <a:pt x="0" y="73911"/>
                </a:lnTo>
                <a:lnTo>
                  <a:pt x="1698" y="82290"/>
                </a:lnTo>
                <a:lnTo>
                  <a:pt x="6740" y="89655"/>
                </a:lnTo>
                <a:lnTo>
                  <a:pt x="98075" y="178618"/>
                </a:lnTo>
                <a:lnTo>
                  <a:pt x="189663" y="89655"/>
                </a:lnTo>
                <a:lnTo>
                  <a:pt x="194687" y="82290"/>
                </a:lnTo>
                <a:lnTo>
                  <a:pt x="196362" y="73911"/>
                </a:lnTo>
                <a:lnTo>
                  <a:pt x="194687" y="65532"/>
                </a:lnTo>
                <a:lnTo>
                  <a:pt x="189663" y="58167"/>
                </a:lnTo>
                <a:lnTo>
                  <a:pt x="183865" y="52513"/>
                </a:lnTo>
                <a:lnTo>
                  <a:pt x="98278" y="52513"/>
                </a:lnTo>
                <a:lnTo>
                  <a:pt x="67333" y="22376"/>
                </a:lnTo>
                <a:lnTo>
                  <a:pt x="61579" y="20060"/>
                </a:lnTo>
                <a:close/>
              </a:path>
              <a:path w="927734" h="179070">
                <a:moveTo>
                  <a:pt x="141020" y="20060"/>
                </a:moveTo>
                <a:lnTo>
                  <a:pt x="132418" y="21716"/>
                </a:lnTo>
                <a:lnTo>
                  <a:pt x="124869" y="26628"/>
                </a:lnTo>
                <a:lnTo>
                  <a:pt x="98278" y="52513"/>
                </a:lnTo>
                <a:lnTo>
                  <a:pt x="183865" y="52513"/>
                </a:lnTo>
                <a:lnTo>
                  <a:pt x="157317" y="26628"/>
                </a:lnTo>
                <a:lnTo>
                  <a:pt x="149715" y="21716"/>
                </a:lnTo>
                <a:lnTo>
                  <a:pt x="149917" y="21716"/>
                </a:lnTo>
                <a:lnTo>
                  <a:pt x="141020" y="20060"/>
                </a:lnTo>
                <a:close/>
              </a:path>
              <a:path w="927734" h="179070">
                <a:moveTo>
                  <a:pt x="920668" y="27513"/>
                </a:moveTo>
                <a:lnTo>
                  <a:pt x="905344" y="27843"/>
                </a:lnTo>
                <a:lnTo>
                  <a:pt x="899231" y="34034"/>
                </a:lnTo>
                <a:lnTo>
                  <a:pt x="899329" y="38331"/>
                </a:lnTo>
                <a:lnTo>
                  <a:pt x="899421" y="42402"/>
                </a:lnTo>
                <a:lnTo>
                  <a:pt x="899523" y="46885"/>
                </a:lnTo>
                <a:lnTo>
                  <a:pt x="899580" y="48993"/>
                </a:lnTo>
                <a:lnTo>
                  <a:pt x="905938" y="54910"/>
                </a:lnTo>
                <a:lnTo>
                  <a:pt x="912972" y="54910"/>
                </a:lnTo>
                <a:lnTo>
                  <a:pt x="921857" y="54505"/>
                </a:lnTo>
                <a:lnTo>
                  <a:pt x="923171" y="53100"/>
                </a:lnTo>
                <a:lnTo>
                  <a:pt x="918418" y="53100"/>
                </a:lnTo>
                <a:lnTo>
                  <a:pt x="906660" y="51976"/>
                </a:lnTo>
                <a:lnTo>
                  <a:pt x="902330" y="46885"/>
                </a:lnTo>
                <a:lnTo>
                  <a:pt x="902713" y="43191"/>
                </a:lnTo>
                <a:lnTo>
                  <a:pt x="902839" y="34736"/>
                </a:lnTo>
                <a:lnTo>
                  <a:pt x="907636" y="29996"/>
                </a:lnTo>
                <a:lnTo>
                  <a:pt x="923337" y="29996"/>
                </a:lnTo>
                <a:lnTo>
                  <a:pt x="920668" y="27513"/>
                </a:lnTo>
                <a:close/>
              </a:path>
              <a:path w="927734" h="179070">
                <a:moveTo>
                  <a:pt x="923337" y="29996"/>
                </a:moveTo>
                <a:lnTo>
                  <a:pt x="913573" y="29996"/>
                </a:lnTo>
                <a:lnTo>
                  <a:pt x="913396" y="30162"/>
                </a:lnTo>
                <a:lnTo>
                  <a:pt x="913919" y="30162"/>
                </a:lnTo>
                <a:lnTo>
                  <a:pt x="919904" y="30434"/>
                </a:lnTo>
                <a:lnTo>
                  <a:pt x="924489" y="35360"/>
                </a:lnTo>
                <a:lnTo>
                  <a:pt x="924456" y="36001"/>
                </a:lnTo>
                <a:lnTo>
                  <a:pt x="924336" y="38331"/>
                </a:lnTo>
                <a:lnTo>
                  <a:pt x="924227" y="40468"/>
                </a:lnTo>
                <a:lnTo>
                  <a:pt x="924191" y="43191"/>
                </a:lnTo>
                <a:lnTo>
                  <a:pt x="923687" y="48427"/>
                </a:lnTo>
                <a:lnTo>
                  <a:pt x="923542" y="48993"/>
                </a:lnTo>
                <a:lnTo>
                  <a:pt x="918418" y="53100"/>
                </a:lnTo>
                <a:lnTo>
                  <a:pt x="923171" y="53100"/>
                </a:lnTo>
                <a:lnTo>
                  <a:pt x="927545" y="48427"/>
                </a:lnTo>
                <a:lnTo>
                  <a:pt x="927308" y="43191"/>
                </a:lnTo>
                <a:lnTo>
                  <a:pt x="927195" y="40468"/>
                </a:lnTo>
                <a:lnTo>
                  <a:pt x="927079" y="35360"/>
                </a:lnTo>
                <a:lnTo>
                  <a:pt x="927036" y="33439"/>
                </a:lnTo>
                <a:lnTo>
                  <a:pt x="923337" y="29996"/>
                </a:lnTo>
                <a:close/>
              </a:path>
              <a:path w="927734" h="179070">
                <a:moveTo>
                  <a:pt x="917934" y="34034"/>
                </a:moveTo>
                <a:lnTo>
                  <a:pt x="908315" y="34034"/>
                </a:lnTo>
                <a:lnTo>
                  <a:pt x="908315" y="48993"/>
                </a:lnTo>
                <a:lnTo>
                  <a:pt x="910862" y="48993"/>
                </a:lnTo>
                <a:lnTo>
                  <a:pt x="910862" y="42596"/>
                </a:lnTo>
                <a:lnTo>
                  <a:pt x="915954" y="42596"/>
                </a:lnTo>
                <a:lnTo>
                  <a:pt x="915829" y="42402"/>
                </a:lnTo>
                <a:lnTo>
                  <a:pt x="918098" y="42402"/>
                </a:lnTo>
                <a:lnTo>
                  <a:pt x="919487" y="40914"/>
                </a:lnTo>
                <a:lnTo>
                  <a:pt x="910862" y="40914"/>
                </a:lnTo>
                <a:lnTo>
                  <a:pt x="910862" y="36001"/>
                </a:lnTo>
                <a:lnTo>
                  <a:pt x="915404" y="36001"/>
                </a:lnTo>
                <a:lnTo>
                  <a:pt x="917230" y="35703"/>
                </a:lnTo>
                <a:lnTo>
                  <a:pt x="919777" y="35703"/>
                </a:lnTo>
                <a:lnTo>
                  <a:pt x="919777" y="35360"/>
                </a:lnTo>
                <a:lnTo>
                  <a:pt x="919932" y="35360"/>
                </a:lnTo>
                <a:lnTo>
                  <a:pt x="917934" y="34034"/>
                </a:lnTo>
                <a:close/>
              </a:path>
              <a:path w="927734" h="179070">
                <a:moveTo>
                  <a:pt x="915954" y="42596"/>
                </a:moveTo>
                <a:lnTo>
                  <a:pt x="913197" y="42596"/>
                </a:lnTo>
                <a:lnTo>
                  <a:pt x="917187" y="48993"/>
                </a:lnTo>
                <a:lnTo>
                  <a:pt x="920074" y="48993"/>
                </a:lnTo>
                <a:lnTo>
                  <a:pt x="915954" y="42596"/>
                </a:lnTo>
                <a:close/>
              </a:path>
              <a:path w="927734" h="179070">
                <a:moveTo>
                  <a:pt x="919777" y="35703"/>
                </a:moveTo>
                <a:lnTo>
                  <a:pt x="917230" y="35703"/>
                </a:lnTo>
                <a:lnTo>
                  <a:pt x="917230" y="40468"/>
                </a:lnTo>
                <a:lnTo>
                  <a:pt x="913015" y="40468"/>
                </a:lnTo>
                <a:lnTo>
                  <a:pt x="910214" y="40914"/>
                </a:lnTo>
                <a:lnTo>
                  <a:pt x="919487" y="40914"/>
                </a:lnTo>
                <a:lnTo>
                  <a:pt x="919904" y="40468"/>
                </a:lnTo>
                <a:lnTo>
                  <a:pt x="919777" y="38331"/>
                </a:lnTo>
                <a:lnTo>
                  <a:pt x="919777" y="35703"/>
                </a:lnTo>
                <a:close/>
              </a:path>
            </a:pathLst>
          </a:custGeom>
          <a:solidFill>
            <a:srgbClr val="7C3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88263" y="2023363"/>
            <a:ext cx="2447925" cy="227012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 indent="-1270" algn="ctr">
              <a:lnSpc>
                <a:spcPct val="90000"/>
              </a:lnSpc>
              <a:spcBef>
                <a:spcPts val="484"/>
              </a:spcBef>
            </a:pPr>
            <a:r>
              <a:rPr sz="3200" b="1" dirty="0">
                <a:solidFill>
                  <a:srgbClr val="FFFFFF"/>
                </a:solidFill>
                <a:latin typeface="CVS Health Sans"/>
                <a:cs typeface="CVS Health Sans"/>
              </a:rPr>
              <a:t>Why</a:t>
            </a:r>
            <a:r>
              <a:rPr sz="3200" b="1" spc="-10" dirty="0">
                <a:solidFill>
                  <a:srgbClr val="FFFFFF"/>
                </a:solidFill>
                <a:latin typeface="CVS Health Sans"/>
                <a:cs typeface="CVS Health Sans"/>
              </a:rPr>
              <a:t> Courts </a:t>
            </a:r>
            <a:r>
              <a:rPr sz="3200" b="1" dirty="0">
                <a:solidFill>
                  <a:srgbClr val="FFFFFF"/>
                </a:solidFill>
                <a:latin typeface="CVS Health Sans"/>
                <a:cs typeface="CVS Health Sans"/>
              </a:rPr>
              <a:t>Should</a:t>
            </a:r>
            <a:r>
              <a:rPr sz="3200" b="1" spc="-3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3200" b="1" spc="-20" dirty="0">
                <a:solidFill>
                  <a:srgbClr val="FFFFFF"/>
                </a:solidFill>
                <a:latin typeface="CVS Health Sans"/>
                <a:cs typeface="CVS Health Sans"/>
              </a:rPr>
              <a:t>Care </a:t>
            </a:r>
            <a:r>
              <a:rPr sz="3200" b="1" dirty="0">
                <a:solidFill>
                  <a:srgbClr val="FFFFFF"/>
                </a:solidFill>
                <a:latin typeface="CVS Health Sans"/>
                <a:cs typeface="CVS Health Sans"/>
              </a:rPr>
              <a:t>About</a:t>
            </a:r>
            <a:r>
              <a:rPr sz="3200" b="1" spc="-2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3200" b="1" spc="-10" dirty="0">
                <a:solidFill>
                  <a:srgbClr val="FFFFFF"/>
                </a:solidFill>
                <a:latin typeface="CVS Health Sans"/>
                <a:cs typeface="CVS Health Sans"/>
              </a:rPr>
              <a:t>Brain </a:t>
            </a:r>
            <a:r>
              <a:rPr sz="3200" b="1" dirty="0">
                <a:solidFill>
                  <a:srgbClr val="FFFFFF"/>
                </a:solidFill>
                <a:latin typeface="CVS Health Sans"/>
                <a:cs typeface="CVS Health Sans"/>
              </a:rPr>
              <a:t>Science</a:t>
            </a:r>
            <a:r>
              <a:rPr sz="3200" b="1" spc="-1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3200" b="1" spc="-50" dirty="0">
                <a:solidFill>
                  <a:srgbClr val="FFFFFF"/>
                </a:solidFill>
                <a:latin typeface="CVS Health Sans"/>
                <a:cs typeface="CVS Health Sans"/>
              </a:rPr>
              <a:t>&amp; </a:t>
            </a:r>
            <a:r>
              <a:rPr sz="3200" b="1" spc="-10" dirty="0">
                <a:solidFill>
                  <a:srgbClr val="FFFFFF"/>
                </a:solidFill>
                <a:latin typeface="CVS Health Sans"/>
                <a:cs typeface="CVS Health Sans"/>
              </a:rPr>
              <a:t>Trauma</a:t>
            </a:r>
            <a:endParaRPr sz="3200">
              <a:latin typeface="CVS Health Sans"/>
              <a:cs typeface="CVS Health San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952938" y="849439"/>
            <a:ext cx="7969884" cy="5159375"/>
            <a:chOff x="3952938" y="849439"/>
            <a:chExt cx="7969884" cy="5159375"/>
          </a:xfrm>
        </p:grpSpPr>
        <p:sp>
          <p:nvSpPr>
            <p:cNvPr id="7" name="object 7"/>
            <p:cNvSpPr/>
            <p:nvPr/>
          </p:nvSpPr>
          <p:spPr>
            <a:xfrm>
              <a:off x="3954526" y="851027"/>
              <a:ext cx="1083310" cy="5156200"/>
            </a:xfrm>
            <a:custGeom>
              <a:avLst/>
              <a:gdLst/>
              <a:ahLst/>
              <a:cxnLst/>
              <a:rect l="l" t="t" r="r" b="b"/>
              <a:pathLst>
                <a:path w="1083310" h="5156200">
                  <a:moveTo>
                    <a:pt x="15239" y="0"/>
                  </a:moveTo>
                  <a:lnTo>
                    <a:pt x="49137" y="34340"/>
                  </a:lnTo>
                  <a:lnTo>
                    <a:pt x="82488" y="69014"/>
                  </a:lnTo>
                  <a:lnTo>
                    <a:pt x="115293" y="104017"/>
                  </a:lnTo>
                  <a:lnTo>
                    <a:pt x="147550" y="139343"/>
                  </a:lnTo>
                  <a:lnTo>
                    <a:pt x="179261" y="174988"/>
                  </a:lnTo>
                  <a:lnTo>
                    <a:pt x="210425" y="210945"/>
                  </a:lnTo>
                  <a:lnTo>
                    <a:pt x="241042" y="247209"/>
                  </a:lnTo>
                  <a:lnTo>
                    <a:pt x="271113" y="283774"/>
                  </a:lnTo>
                  <a:lnTo>
                    <a:pt x="300637" y="320636"/>
                  </a:lnTo>
                  <a:lnTo>
                    <a:pt x="329614" y="357788"/>
                  </a:lnTo>
                  <a:lnTo>
                    <a:pt x="358044" y="395226"/>
                  </a:lnTo>
                  <a:lnTo>
                    <a:pt x="385928" y="432944"/>
                  </a:lnTo>
                  <a:lnTo>
                    <a:pt x="413265" y="470936"/>
                  </a:lnTo>
                  <a:lnTo>
                    <a:pt x="440055" y="509197"/>
                  </a:lnTo>
                  <a:lnTo>
                    <a:pt x="466298" y="547722"/>
                  </a:lnTo>
                  <a:lnTo>
                    <a:pt x="491995" y="586505"/>
                  </a:lnTo>
                  <a:lnTo>
                    <a:pt x="517145" y="625541"/>
                  </a:lnTo>
                  <a:lnTo>
                    <a:pt x="541748" y="664824"/>
                  </a:lnTo>
                  <a:lnTo>
                    <a:pt x="565805" y="704348"/>
                  </a:lnTo>
                  <a:lnTo>
                    <a:pt x="589314" y="744110"/>
                  </a:lnTo>
                  <a:lnTo>
                    <a:pt x="612277" y="784102"/>
                  </a:lnTo>
                  <a:lnTo>
                    <a:pt x="634694" y="824319"/>
                  </a:lnTo>
                  <a:lnTo>
                    <a:pt x="656563" y="864757"/>
                  </a:lnTo>
                  <a:lnTo>
                    <a:pt x="677886" y="905410"/>
                  </a:lnTo>
                  <a:lnTo>
                    <a:pt x="698662" y="946271"/>
                  </a:lnTo>
                  <a:lnTo>
                    <a:pt x="718891" y="987337"/>
                  </a:lnTo>
                  <a:lnTo>
                    <a:pt x="738574" y="1028601"/>
                  </a:lnTo>
                  <a:lnTo>
                    <a:pt x="757710" y="1070058"/>
                  </a:lnTo>
                  <a:lnTo>
                    <a:pt x="776299" y="1111702"/>
                  </a:lnTo>
                  <a:lnTo>
                    <a:pt x="794341" y="1153528"/>
                  </a:lnTo>
                  <a:lnTo>
                    <a:pt x="811837" y="1195531"/>
                  </a:lnTo>
                  <a:lnTo>
                    <a:pt x="828786" y="1237705"/>
                  </a:lnTo>
                  <a:lnTo>
                    <a:pt x="845188" y="1280045"/>
                  </a:lnTo>
                  <a:lnTo>
                    <a:pt x="861043" y="1322546"/>
                  </a:lnTo>
                  <a:lnTo>
                    <a:pt x="876352" y="1365201"/>
                  </a:lnTo>
                  <a:lnTo>
                    <a:pt x="891114" y="1408005"/>
                  </a:lnTo>
                  <a:lnTo>
                    <a:pt x="905329" y="1450954"/>
                  </a:lnTo>
                  <a:lnTo>
                    <a:pt x="918997" y="1494041"/>
                  </a:lnTo>
                  <a:lnTo>
                    <a:pt x="932119" y="1537262"/>
                  </a:lnTo>
                  <a:lnTo>
                    <a:pt x="944694" y="1580610"/>
                  </a:lnTo>
                  <a:lnTo>
                    <a:pt x="956722" y="1624080"/>
                  </a:lnTo>
                  <a:lnTo>
                    <a:pt x="968204" y="1667667"/>
                  </a:lnTo>
                  <a:lnTo>
                    <a:pt x="979139" y="1711366"/>
                  </a:lnTo>
                  <a:lnTo>
                    <a:pt x="989527" y="1755171"/>
                  </a:lnTo>
                  <a:lnTo>
                    <a:pt x="999368" y="1799076"/>
                  </a:lnTo>
                  <a:lnTo>
                    <a:pt x="1008663" y="1843076"/>
                  </a:lnTo>
                  <a:lnTo>
                    <a:pt x="1017410" y="1887166"/>
                  </a:lnTo>
                  <a:lnTo>
                    <a:pt x="1025611" y="1931340"/>
                  </a:lnTo>
                  <a:lnTo>
                    <a:pt x="1033266" y="1975593"/>
                  </a:lnTo>
                  <a:lnTo>
                    <a:pt x="1040373" y="2019919"/>
                  </a:lnTo>
                  <a:lnTo>
                    <a:pt x="1046934" y="2064314"/>
                  </a:lnTo>
                  <a:lnTo>
                    <a:pt x="1052948" y="2108770"/>
                  </a:lnTo>
                  <a:lnTo>
                    <a:pt x="1058416" y="2153284"/>
                  </a:lnTo>
                  <a:lnTo>
                    <a:pt x="1063336" y="2197850"/>
                  </a:lnTo>
                  <a:lnTo>
                    <a:pt x="1067710" y="2242461"/>
                  </a:lnTo>
                  <a:lnTo>
                    <a:pt x="1071537" y="2287114"/>
                  </a:lnTo>
                  <a:lnTo>
                    <a:pt x="1074818" y="2331801"/>
                  </a:lnTo>
                  <a:lnTo>
                    <a:pt x="1077552" y="2376519"/>
                  </a:lnTo>
                  <a:lnTo>
                    <a:pt x="1079738" y="2421261"/>
                  </a:lnTo>
                  <a:lnTo>
                    <a:pt x="1081379" y="2466022"/>
                  </a:lnTo>
                  <a:lnTo>
                    <a:pt x="1082472" y="2510797"/>
                  </a:lnTo>
                  <a:lnTo>
                    <a:pt x="1083019" y="2555580"/>
                  </a:lnTo>
                  <a:lnTo>
                    <a:pt x="1083019" y="2600365"/>
                  </a:lnTo>
                  <a:lnTo>
                    <a:pt x="1082472" y="2645148"/>
                  </a:lnTo>
                  <a:lnTo>
                    <a:pt x="1081379" y="2689923"/>
                  </a:lnTo>
                  <a:lnTo>
                    <a:pt x="1079738" y="2734684"/>
                  </a:lnTo>
                  <a:lnTo>
                    <a:pt x="1077552" y="2779426"/>
                  </a:lnTo>
                  <a:lnTo>
                    <a:pt x="1074818" y="2824144"/>
                  </a:lnTo>
                  <a:lnTo>
                    <a:pt x="1071537" y="2868831"/>
                  </a:lnTo>
                  <a:lnTo>
                    <a:pt x="1067710" y="2913484"/>
                  </a:lnTo>
                  <a:lnTo>
                    <a:pt x="1063336" y="2958095"/>
                  </a:lnTo>
                  <a:lnTo>
                    <a:pt x="1058416" y="3002661"/>
                  </a:lnTo>
                  <a:lnTo>
                    <a:pt x="1052948" y="3047175"/>
                  </a:lnTo>
                  <a:lnTo>
                    <a:pt x="1046934" y="3091631"/>
                  </a:lnTo>
                  <a:lnTo>
                    <a:pt x="1040373" y="3136026"/>
                  </a:lnTo>
                  <a:lnTo>
                    <a:pt x="1033266" y="3180352"/>
                  </a:lnTo>
                  <a:lnTo>
                    <a:pt x="1025611" y="3224605"/>
                  </a:lnTo>
                  <a:lnTo>
                    <a:pt x="1017410" y="3268779"/>
                  </a:lnTo>
                  <a:lnTo>
                    <a:pt x="1008663" y="3312869"/>
                  </a:lnTo>
                  <a:lnTo>
                    <a:pt x="999368" y="3356869"/>
                  </a:lnTo>
                  <a:lnTo>
                    <a:pt x="989527" y="3400774"/>
                  </a:lnTo>
                  <a:lnTo>
                    <a:pt x="979139" y="3444579"/>
                  </a:lnTo>
                  <a:lnTo>
                    <a:pt x="968204" y="3488278"/>
                  </a:lnTo>
                  <a:lnTo>
                    <a:pt x="956722" y="3531865"/>
                  </a:lnTo>
                  <a:lnTo>
                    <a:pt x="944694" y="3575335"/>
                  </a:lnTo>
                  <a:lnTo>
                    <a:pt x="932119" y="3618683"/>
                  </a:lnTo>
                  <a:lnTo>
                    <a:pt x="918997" y="3661904"/>
                  </a:lnTo>
                  <a:lnTo>
                    <a:pt x="905329" y="3704991"/>
                  </a:lnTo>
                  <a:lnTo>
                    <a:pt x="891114" y="3747940"/>
                  </a:lnTo>
                  <a:lnTo>
                    <a:pt x="876352" y="3790744"/>
                  </a:lnTo>
                  <a:lnTo>
                    <a:pt x="861043" y="3833399"/>
                  </a:lnTo>
                  <a:lnTo>
                    <a:pt x="845188" y="3875900"/>
                  </a:lnTo>
                  <a:lnTo>
                    <a:pt x="828786" y="3918240"/>
                  </a:lnTo>
                  <a:lnTo>
                    <a:pt x="811837" y="3960414"/>
                  </a:lnTo>
                  <a:lnTo>
                    <a:pt x="794341" y="4002417"/>
                  </a:lnTo>
                  <a:lnTo>
                    <a:pt x="776299" y="4044243"/>
                  </a:lnTo>
                  <a:lnTo>
                    <a:pt x="757710" y="4085887"/>
                  </a:lnTo>
                  <a:lnTo>
                    <a:pt x="738574" y="4127344"/>
                  </a:lnTo>
                  <a:lnTo>
                    <a:pt x="718891" y="4168608"/>
                  </a:lnTo>
                  <a:lnTo>
                    <a:pt x="698662" y="4209674"/>
                  </a:lnTo>
                  <a:lnTo>
                    <a:pt x="677886" y="4250535"/>
                  </a:lnTo>
                  <a:lnTo>
                    <a:pt x="656563" y="4291188"/>
                  </a:lnTo>
                  <a:lnTo>
                    <a:pt x="634694" y="4331626"/>
                  </a:lnTo>
                  <a:lnTo>
                    <a:pt x="612277" y="4371843"/>
                  </a:lnTo>
                  <a:lnTo>
                    <a:pt x="589314" y="4411835"/>
                  </a:lnTo>
                  <a:lnTo>
                    <a:pt x="565805" y="4451597"/>
                  </a:lnTo>
                  <a:lnTo>
                    <a:pt x="541748" y="4491121"/>
                  </a:lnTo>
                  <a:lnTo>
                    <a:pt x="517145" y="4530404"/>
                  </a:lnTo>
                  <a:lnTo>
                    <a:pt x="491995" y="4569440"/>
                  </a:lnTo>
                  <a:lnTo>
                    <a:pt x="466298" y="4608223"/>
                  </a:lnTo>
                  <a:lnTo>
                    <a:pt x="440055" y="4646748"/>
                  </a:lnTo>
                  <a:lnTo>
                    <a:pt x="413265" y="4685009"/>
                  </a:lnTo>
                  <a:lnTo>
                    <a:pt x="385928" y="4723001"/>
                  </a:lnTo>
                  <a:lnTo>
                    <a:pt x="358044" y="4760719"/>
                  </a:lnTo>
                  <a:lnTo>
                    <a:pt x="329614" y="4798157"/>
                  </a:lnTo>
                  <a:lnTo>
                    <a:pt x="300637" y="4835309"/>
                  </a:lnTo>
                  <a:lnTo>
                    <a:pt x="271113" y="4872171"/>
                  </a:lnTo>
                  <a:lnTo>
                    <a:pt x="241042" y="4908736"/>
                  </a:lnTo>
                  <a:lnTo>
                    <a:pt x="210425" y="4945000"/>
                  </a:lnTo>
                  <a:lnTo>
                    <a:pt x="179261" y="4980957"/>
                  </a:lnTo>
                  <a:lnTo>
                    <a:pt x="147550" y="5016602"/>
                  </a:lnTo>
                  <a:lnTo>
                    <a:pt x="115293" y="5051928"/>
                  </a:lnTo>
                  <a:lnTo>
                    <a:pt x="82488" y="5086931"/>
                  </a:lnTo>
                  <a:lnTo>
                    <a:pt x="49137" y="5121605"/>
                  </a:lnTo>
                  <a:lnTo>
                    <a:pt x="15239" y="5155946"/>
                  </a:lnTo>
                  <a:lnTo>
                    <a:pt x="0" y="5140680"/>
                  </a:lnTo>
                  <a:lnTo>
                    <a:pt x="33964" y="5106266"/>
                  </a:lnTo>
                  <a:lnTo>
                    <a:pt x="67377" y="5071515"/>
                  </a:lnTo>
                  <a:lnTo>
                    <a:pt x="100237" y="5036431"/>
                  </a:lnTo>
                  <a:lnTo>
                    <a:pt x="132545" y="5001021"/>
                  </a:lnTo>
                  <a:lnTo>
                    <a:pt x="164300" y="4965290"/>
                  </a:lnTo>
                  <a:lnTo>
                    <a:pt x="195504" y="4929244"/>
                  </a:lnTo>
                  <a:lnTo>
                    <a:pt x="226155" y="4892887"/>
                  </a:lnTo>
                  <a:lnTo>
                    <a:pt x="256254" y="4856227"/>
                  </a:lnTo>
                  <a:lnTo>
                    <a:pt x="285800" y="4819267"/>
                  </a:lnTo>
                  <a:lnTo>
                    <a:pt x="314794" y="4782015"/>
                  </a:lnTo>
                  <a:lnTo>
                    <a:pt x="343236" y="4744474"/>
                  </a:lnTo>
                  <a:lnTo>
                    <a:pt x="371126" y="4706651"/>
                  </a:lnTo>
                  <a:lnTo>
                    <a:pt x="398463" y="4668552"/>
                  </a:lnTo>
                  <a:lnTo>
                    <a:pt x="425249" y="4630181"/>
                  </a:lnTo>
                  <a:lnTo>
                    <a:pt x="451482" y="4591545"/>
                  </a:lnTo>
                  <a:lnTo>
                    <a:pt x="477162" y="4552648"/>
                  </a:lnTo>
                  <a:lnTo>
                    <a:pt x="502291" y="4513498"/>
                  </a:lnTo>
                  <a:lnTo>
                    <a:pt x="526867" y="4474098"/>
                  </a:lnTo>
                  <a:lnTo>
                    <a:pt x="550890" y="4434454"/>
                  </a:lnTo>
                  <a:lnTo>
                    <a:pt x="574362" y="4394573"/>
                  </a:lnTo>
                  <a:lnTo>
                    <a:pt x="597281" y="4354459"/>
                  </a:lnTo>
                  <a:lnTo>
                    <a:pt x="619648" y="4314118"/>
                  </a:lnTo>
                  <a:lnTo>
                    <a:pt x="641463" y="4273556"/>
                  </a:lnTo>
                  <a:lnTo>
                    <a:pt x="662725" y="4232778"/>
                  </a:lnTo>
                  <a:lnTo>
                    <a:pt x="683436" y="4191790"/>
                  </a:lnTo>
                  <a:lnTo>
                    <a:pt x="703594" y="4150597"/>
                  </a:lnTo>
                  <a:lnTo>
                    <a:pt x="723199" y="4109205"/>
                  </a:lnTo>
                  <a:lnTo>
                    <a:pt x="742253" y="4067619"/>
                  </a:lnTo>
                  <a:lnTo>
                    <a:pt x="760754" y="4025846"/>
                  </a:lnTo>
                  <a:lnTo>
                    <a:pt x="778702" y="3983889"/>
                  </a:lnTo>
                  <a:lnTo>
                    <a:pt x="796099" y="3941755"/>
                  </a:lnTo>
                  <a:lnTo>
                    <a:pt x="812943" y="3899450"/>
                  </a:lnTo>
                  <a:lnTo>
                    <a:pt x="829235" y="3856979"/>
                  </a:lnTo>
                  <a:lnTo>
                    <a:pt x="844975" y="3814347"/>
                  </a:lnTo>
                  <a:lnTo>
                    <a:pt x="860163" y="3771560"/>
                  </a:lnTo>
                  <a:lnTo>
                    <a:pt x="874798" y="3728624"/>
                  </a:lnTo>
                  <a:lnTo>
                    <a:pt x="888881" y="3685544"/>
                  </a:lnTo>
                  <a:lnTo>
                    <a:pt x="902411" y="3642326"/>
                  </a:lnTo>
                  <a:lnTo>
                    <a:pt x="915390" y="3598975"/>
                  </a:lnTo>
                  <a:lnTo>
                    <a:pt x="927816" y="3555496"/>
                  </a:lnTo>
                  <a:lnTo>
                    <a:pt x="939690" y="3511896"/>
                  </a:lnTo>
                  <a:lnTo>
                    <a:pt x="951011" y="3468180"/>
                  </a:lnTo>
                  <a:lnTo>
                    <a:pt x="961780" y="3424353"/>
                  </a:lnTo>
                  <a:lnTo>
                    <a:pt x="971998" y="3380421"/>
                  </a:lnTo>
                  <a:lnTo>
                    <a:pt x="981662" y="3336389"/>
                  </a:lnTo>
                  <a:lnTo>
                    <a:pt x="990775" y="3292263"/>
                  </a:lnTo>
                  <a:lnTo>
                    <a:pt x="999335" y="3248048"/>
                  </a:lnTo>
                  <a:lnTo>
                    <a:pt x="1007343" y="3203751"/>
                  </a:lnTo>
                  <a:lnTo>
                    <a:pt x="1014799" y="3159376"/>
                  </a:lnTo>
                  <a:lnTo>
                    <a:pt x="1021702" y="3114929"/>
                  </a:lnTo>
                  <a:lnTo>
                    <a:pt x="1028053" y="3070416"/>
                  </a:lnTo>
                  <a:lnTo>
                    <a:pt x="1033852" y="3025842"/>
                  </a:lnTo>
                  <a:lnTo>
                    <a:pt x="1039099" y="2981212"/>
                  </a:lnTo>
                  <a:lnTo>
                    <a:pt x="1043793" y="2936533"/>
                  </a:lnTo>
                  <a:lnTo>
                    <a:pt x="1047935" y="2891809"/>
                  </a:lnTo>
                  <a:lnTo>
                    <a:pt x="1051525" y="2847047"/>
                  </a:lnTo>
                  <a:lnTo>
                    <a:pt x="1054562" y="2802251"/>
                  </a:lnTo>
                  <a:lnTo>
                    <a:pt x="1057047" y="2757428"/>
                  </a:lnTo>
                  <a:lnTo>
                    <a:pt x="1058980" y="2712583"/>
                  </a:lnTo>
                  <a:lnTo>
                    <a:pt x="1060361" y="2667721"/>
                  </a:lnTo>
                  <a:lnTo>
                    <a:pt x="1061189" y="2622848"/>
                  </a:lnTo>
                  <a:lnTo>
                    <a:pt x="1061466" y="2577969"/>
                  </a:lnTo>
                  <a:lnTo>
                    <a:pt x="1061189" y="2533091"/>
                  </a:lnTo>
                  <a:lnTo>
                    <a:pt x="1060361" y="2488218"/>
                  </a:lnTo>
                  <a:lnTo>
                    <a:pt x="1058980" y="2443356"/>
                  </a:lnTo>
                  <a:lnTo>
                    <a:pt x="1057047" y="2398510"/>
                  </a:lnTo>
                  <a:lnTo>
                    <a:pt x="1054562" y="2353687"/>
                  </a:lnTo>
                  <a:lnTo>
                    <a:pt x="1051525" y="2308891"/>
                  </a:lnTo>
                  <a:lnTo>
                    <a:pt x="1047935" y="2264129"/>
                  </a:lnTo>
                  <a:lnTo>
                    <a:pt x="1043793" y="2219405"/>
                  </a:lnTo>
                  <a:lnTo>
                    <a:pt x="1039099" y="2174726"/>
                  </a:lnTo>
                  <a:lnTo>
                    <a:pt x="1033852" y="2130096"/>
                  </a:lnTo>
                  <a:lnTo>
                    <a:pt x="1028053" y="2085522"/>
                  </a:lnTo>
                  <a:lnTo>
                    <a:pt x="1021702" y="2041009"/>
                  </a:lnTo>
                  <a:lnTo>
                    <a:pt x="1014799" y="1996562"/>
                  </a:lnTo>
                  <a:lnTo>
                    <a:pt x="1007343" y="1952187"/>
                  </a:lnTo>
                  <a:lnTo>
                    <a:pt x="999335" y="1907889"/>
                  </a:lnTo>
                  <a:lnTo>
                    <a:pt x="990775" y="1863674"/>
                  </a:lnTo>
                  <a:lnTo>
                    <a:pt x="981662" y="1819548"/>
                  </a:lnTo>
                  <a:lnTo>
                    <a:pt x="971998" y="1775516"/>
                  </a:lnTo>
                  <a:lnTo>
                    <a:pt x="961780" y="1731584"/>
                  </a:lnTo>
                  <a:lnTo>
                    <a:pt x="951011" y="1687757"/>
                  </a:lnTo>
                  <a:lnTo>
                    <a:pt x="939690" y="1644040"/>
                  </a:lnTo>
                  <a:lnTo>
                    <a:pt x="927816" y="1600440"/>
                  </a:lnTo>
                  <a:lnTo>
                    <a:pt x="915390" y="1556961"/>
                  </a:lnTo>
                  <a:lnTo>
                    <a:pt x="902411" y="1513610"/>
                  </a:lnTo>
                  <a:lnTo>
                    <a:pt x="888881" y="1470391"/>
                  </a:lnTo>
                  <a:lnTo>
                    <a:pt x="874798" y="1427311"/>
                  </a:lnTo>
                  <a:lnTo>
                    <a:pt x="860163" y="1384375"/>
                  </a:lnTo>
                  <a:lnTo>
                    <a:pt x="844975" y="1341588"/>
                  </a:lnTo>
                  <a:lnTo>
                    <a:pt x="829235" y="1298956"/>
                  </a:lnTo>
                  <a:lnTo>
                    <a:pt x="812943" y="1256484"/>
                  </a:lnTo>
                  <a:lnTo>
                    <a:pt x="796099" y="1214179"/>
                  </a:lnTo>
                  <a:lnTo>
                    <a:pt x="778702" y="1172045"/>
                  </a:lnTo>
                  <a:lnTo>
                    <a:pt x="760754" y="1130088"/>
                  </a:lnTo>
                  <a:lnTo>
                    <a:pt x="742253" y="1088313"/>
                  </a:lnTo>
                  <a:lnTo>
                    <a:pt x="723199" y="1046727"/>
                  </a:lnTo>
                  <a:lnTo>
                    <a:pt x="703594" y="1005335"/>
                  </a:lnTo>
                  <a:lnTo>
                    <a:pt x="683436" y="964142"/>
                  </a:lnTo>
                  <a:lnTo>
                    <a:pt x="662725" y="923153"/>
                  </a:lnTo>
                  <a:lnTo>
                    <a:pt x="641463" y="882375"/>
                  </a:lnTo>
                  <a:lnTo>
                    <a:pt x="619648" y="841812"/>
                  </a:lnTo>
                  <a:lnTo>
                    <a:pt x="597281" y="801471"/>
                  </a:lnTo>
                  <a:lnTo>
                    <a:pt x="574362" y="761357"/>
                  </a:lnTo>
                  <a:lnTo>
                    <a:pt x="550890" y="721475"/>
                  </a:lnTo>
                  <a:lnTo>
                    <a:pt x="526867" y="681831"/>
                  </a:lnTo>
                  <a:lnTo>
                    <a:pt x="502291" y="642431"/>
                  </a:lnTo>
                  <a:lnTo>
                    <a:pt x="477162" y="603280"/>
                  </a:lnTo>
                  <a:lnTo>
                    <a:pt x="451482" y="564383"/>
                  </a:lnTo>
                  <a:lnTo>
                    <a:pt x="425249" y="525746"/>
                  </a:lnTo>
                  <a:lnTo>
                    <a:pt x="398463" y="487375"/>
                  </a:lnTo>
                  <a:lnTo>
                    <a:pt x="371126" y="449275"/>
                  </a:lnTo>
                  <a:lnTo>
                    <a:pt x="343236" y="411452"/>
                  </a:lnTo>
                  <a:lnTo>
                    <a:pt x="314794" y="373911"/>
                  </a:lnTo>
                  <a:lnTo>
                    <a:pt x="285800" y="336657"/>
                  </a:lnTo>
                  <a:lnTo>
                    <a:pt x="256254" y="299697"/>
                  </a:lnTo>
                  <a:lnTo>
                    <a:pt x="226155" y="263036"/>
                  </a:lnTo>
                  <a:lnTo>
                    <a:pt x="195504" y="226679"/>
                  </a:lnTo>
                  <a:lnTo>
                    <a:pt x="164300" y="190632"/>
                  </a:lnTo>
                  <a:lnTo>
                    <a:pt x="132545" y="154901"/>
                  </a:lnTo>
                  <a:lnTo>
                    <a:pt x="100237" y="119490"/>
                  </a:lnTo>
                  <a:lnTo>
                    <a:pt x="67377" y="84406"/>
                  </a:lnTo>
                  <a:lnTo>
                    <a:pt x="33964" y="49654"/>
                  </a:lnTo>
                  <a:lnTo>
                    <a:pt x="0" y="15239"/>
                  </a:lnTo>
                  <a:lnTo>
                    <a:pt x="15239" y="0"/>
                  </a:lnTo>
                  <a:close/>
                </a:path>
              </a:pathLst>
            </a:custGeom>
            <a:ln w="3175">
              <a:solidFill>
                <a:srgbClr val="400D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81703" y="1136891"/>
              <a:ext cx="7439025" cy="833755"/>
            </a:xfrm>
            <a:custGeom>
              <a:avLst/>
              <a:gdLst/>
              <a:ahLst/>
              <a:cxnLst/>
              <a:rect l="l" t="t" r="r" b="b"/>
              <a:pathLst>
                <a:path w="7439025" h="833755">
                  <a:moveTo>
                    <a:pt x="7439025" y="0"/>
                  </a:moveTo>
                  <a:lnTo>
                    <a:pt x="0" y="0"/>
                  </a:lnTo>
                  <a:lnTo>
                    <a:pt x="0" y="833386"/>
                  </a:lnTo>
                  <a:lnTo>
                    <a:pt x="7439025" y="833386"/>
                  </a:lnTo>
                  <a:lnTo>
                    <a:pt x="7439025" y="0"/>
                  </a:lnTo>
                  <a:close/>
                </a:path>
              </a:pathLst>
            </a:custGeom>
            <a:solidFill>
              <a:srgbClr val="7C3E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481703" y="1136891"/>
              <a:ext cx="7439025" cy="833755"/>
            </a:xfrm>
            <a:custGeom>
              <a:avLst/>
              <a:gdLst/>
              <a:ahLst/>
              <a:cxnLst/>
              <a:rect l="l" t="t" r="r" b="b"/>
              <a:pathLst>
                <a:path w="7439025" h="833755">
                  <a:moveTo>
                    <a:pt x="0" y="833386"/>
                  </a:moveTo>
                  <a:lnTo>
                    <a:pt x="7439025" y="833386"/>
                  </a:lnTo>
                  <a:lnTo>
                    <a:pt x="7439025" y="0"/>
                  </a:lnTo>
                  <a:lnTo>
                    <a:pt x="0" y="0"/>
                  </a:lnTo>
                  <a:lnTo>
                    <a:pt x="0" y="833386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 descr="$PPTXTitle"/>
          <p:cNvSpPr txBox="1">
            <a:spLocks noGrp="1"/>
          </p:cNvSpPr>
          <p:nvPr>
            <p:ph type="title"/>
          </p:nvPr>
        </p:nvSpPr>
        <p:spPr>
          <a:xfrm>
            <a:off x="5131053" y="1308353"/>
            <a:ext cx="430149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0" dirty="0">
                <a:solidFill>
                  <a:srgbClr val="FFFFFF"/>
                </a:solidFill>
                <a:latin typeface="CVS Health Sans"/>
                <a:cs typeface="CVS Health Sans"/>
              </a:rPr>
              <a:t>Insights</a:t>
            </a:r>
            <a:r>
              <a:rPr sz="2700" b="0" spc="-7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2700" b="0" dirty="0">
                <a:solidFill>
                  <a:srgbClr val="FFFFFF"/>
                </a:solidFill>
                <a:latin typeface="CVS Health Sans"/>
                <a:cs typeface="CVS Health Sans"/>
              </a:rPr>
              <a:t>from</a:t>
            </a:r>
            <a:r>
              <a:rPr sz="2700" b="0" spc="-7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2700" b="0" dirty="0">
                <a:solidFill>
                  <a:srgbClr val="FFFFFF"/>
                </a:solidFill>
                <a:latin typeface="CVS Health Sans"/>
                <a:cs typeface="CVS Health Sans"/>
              </a:rPr>
              <a:t>brain</a:t>
            </a:r>
            <a:r>
              <a:rPr sz="2700" b="0" spc="-6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2700" b="0" spc="-10" dirty="0">
                <a:solidFill>
                  <a:srgbClr val="FFFFFF"/>
                </a:solidFill>
                <a:latin typeface="CVS Health Sans"/>
                <a:cs typeface="CVS Health Sans"/>
              </a:rPr>
              <a:t>science</a:t>
            </a:r>
            <a:endParaRPr sz="2700">
              <a:latin typeface="CVS Health Sans"/>
              <a:cs typeface="CVS Health San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959288" y="1031049"/>
            <a:ext cx="7962900" cy="2191385"/>
            <a:chOff x="3959288" y="1031049"/>
            <a:chExt cx="7962900" cy="2191385"/>
          </a:xfrm>
        </p:grpSpPr>
        <p:sp>
          <p:nvSpPr>
            <p:cNvPr id="12" name="object 12"/>
            <p:cNvSpPr/>
            <p:nvPr/>
          </p:nvSpPr>
          <p:spPr>
            <a:xfrm>
              <a:off x="3960876" y="1032636"/>
              <a:ext cx="1042035" cy="1042035"/>
            </a:xfrm>
            <a:custGeom>
              <a:avLst/>
              <a:gdLst/>
              <a:ahLst/>
              <a:cxnLst/>
              <a:rect l="l" t="t" r="r" b="b"/>
              <a:pathLst>
                <a:path w="1042035" h="1042035">
                  <a:moveTo>
                    <a:pt x="520826" y="0"/>
                  </a:moveTo>
                  <a:lnTo>
                    <a:pt x="473419" y="2129"/>
                  </a:lnTo>
                  <a:lnTo>
                    <a:pt x="427205" y="8395"/>
                  </a:lnTo>
                  <a:lnTo>
                    <a:pt x="382367" y="18613"/>
                  </a:lnTo>
                  <a:lnTo>
                    <a:pt x="339089" y="32599"/>
                  </a:lnTo>
                  <a:lnTo>
                    <a:pt x="297556" y="50169"/>
                  </a:lnTo>
                  <a:lnTo>
                    <a:pt x="257951" y="71138"/>
                  </a:lnTo>
                  <a:lnTo>
                    <a:pt x="220457" y="95324"/>
                  </a:lnTo>
                  <a:lnTo>
                    <a:pt x="185260" y="122541"/>
                  </a:lnTo>
                  <a:lnTo>
                    <a:pt x="152542" y="152606"/>
                  </a:lnTo>
                  <a:lnTo>
                    <a:pt x="122488" y="185334"/>
                  </a:lnTo>
                  <a:lnTo>
                    <a:pt x="95281" y="220542"/>
                  </a:lnTo>
                  <a:lnTo>
                    <a:pt x="71105" y="258045"/>
                  </a:lnTo>
                  <a:lnTo>
                    <a:pt x="50145" y="297659"/>
                  </a:lnTo>
                  <a:lnTo>
                    <a:pt x="32583" y="339200"/>
                  </a:lnTo>
                  <a:lnTo>
                    <a:pt x="18603" y="382484"/>
                  </a:lnTo>
                  <a:lnTo>
                    <a:pt x="8390" y="427327"/>
                  </a:lnTo>
                  <a:lnTo>
                    <a:pt x="2128" y="473545"/>
                  </a:lnTo>
                  <a:lnTo>
                    <a:pt x="0" y="520953"/>
                  </a:lnTo>
                  <a:lnTo>
                    <a:pt x="2128" y="568361"/>
                  </a:lnTo>
                  <a:lnTo>
                    <a:pt x="8390" y="614575"/>
                  </a:lnTo>
                  <a:lnTo>
                    <a:pt x="18603" y="659413"/>
                  </a:lnTo>
                  <a:lnTo>
                    <a:pt x="32583" y="702691"/>
                  </a:lnTo>
                  <a:lnTo>
                    <a:pt x="50145" y="744224"/>
                  </a:lnTo>
                  <a:lnTo>
                    <a:pt x="71105" y="783829"/>
                  </a:lnTo>
                  <a:lnTo>
                    <a:pt x="95281" y="821323"/>
                  </a:lnTo>
                  <a:lnTo>
                    <a:pt x="122488" y="856520"/>
                  </a:lnTo>
                  <a:lnTo>
                    <a:pt x="152542" y="889238"/>
                  </a:lnTo>
                  <a:lnTo>
                    <a:pt x="185260" y="919292"/>
                  </a:lnTo>
                  <a:lnTo>
                    <a:pt x="220457" y="946499"/>
                  </a:lnTo>
                  <a:lnTo>
                    <a:pt x="257951" y="970675"/>
                  </a:lnTo>
                  <a:lnTo>
                    <a:pt x="297556" y="991635"/>
                  </a:lnTo>
                  <a:lnTo>
                    <a:pt x="339089" y="1009197"/>
                  </a:lnTo>
                  <a:lnTo>
                    <a:pt x="382367" y="1023177"/>
                  </a:lnTo>
                  <a:lnTo>
                    <a:pt x="427205" y="1033390"/>
                  </a:lnTo>
                  <a:lnTo>
                    <a:pt x="473419" y="1039652"/>
                  </a:lnTo>
                  <a:lnTo>
                    <a:pt x="520826" y="1041780"/>
                  </a:lnTo>
                  <a:lnTo>
                    <a:pt x="568234" y="1039652"/>
                  </a:lnTo>
                  <a:lnTo>
                    <a:pt x="614448" y="1033390"/>
                  </a:lnTo>
                  <a:lnTo>
                    <a:pt x="659286" y="1023177"/>
                  </a:lnTo>
                  <a:lnTo>
                    <a:pt x="702564" y="1009197"/>
                  </a:lnTo>
                  <a:lnTo>
                    <a:pt x="744097" y="991635"/>
                  </a:lnTo>
                  <a:lnTo>
                    <a:pt x="783702" y="970675"/>
                  </a:lnTo>
                  <a:lnTo>
                    <a:pt x="821196" y="946499"/>
                  </a:lnTo>
                  <a:lnTo>
                    <a:pt x="856393" y="919292"/>
                  </a:lnTo>
                  <a:lnTo>
                    <a:pt x="889111" y="889238"/>
                  </a:lnTo>
                  <a:lnTo>
                    <a:pt x="919165" y="856520"/>
                  </a:lnTo>
                  <a:lnTo>
                    <a:pt x="946372" y="821323"/>
                  </a:lnTo>
                  <a:lnTo>
                    <a:pt x="970548" y="783829"/>
                  </a:lnTo>
                  <a:lnTo>
                    <a:pt x="991508" y="744224"/>
                  </a:lnTo>
                  <a:lnTo>
                    <a:pt x="1009070" y="702691"/>
                  </a:lnTo>
                  <a:lnTo>
                    <a:pt x="1023050" y="659413"/>
                  </a:lnTo>
                  <a:lnTo>
                    <a:pt x="1033263" y="614575"/>
                  </a:lnTo>
                  <a:lnTo>
                    <a:pt x="1039525" y="568361"/>
                  </a:lnTo>
                  <a:lnTo>
                    <a:pt x="1041653" y="520953"/>
                  </a:lnTo>
                  <a:lnTo>
                    <a:pt x="1039525" y="473545"/>
                  </a:lnTo>
                  <a:lnTo>
                    <a:pt x="1033263" y="427327"/>
                  </a:lnTo>
                  <a:lnTo>
                    <a:pt x="1023050" y="382484"/>
                  </a:lnTo>
                  <a:lnTo>
                    <a:pt x="1009070" y="339200"/>
                  </a:lnTo>
                  <a:lnTo>
                    <a:pt x="991508" y="297659"/>
                  </a:lnTo>
                  <a:lnTo>
                    <a:pt x="970548" y="258045"/>
                  </a:lnTo>
                  <a:lnTo>
                    <a:pt x="946372" y="220542"/>
                  </a:lnTo>
                  <a:lnTo>
                    <a:pt x="919165" y="185334"/>
                  </a:lnTo>
                  <a:lnTo>
                    <a:pt x="889111" y="152606"/>
                  </a:lnTo>
                  <a:lnTo>
                    <a:pt x="856393" y="122541"/>
                  </a:lnTo>
                  <a:lnTo>
                    <a:pt x="821196" y="95324"/>
                  </a:lnTo>
                  <a:lnTo>
                    <a:pt x="783702" y="71138"/>
                  </a:lnTo>
                  <a:lnTo>
                    <a:pt x="744097" y="50169"/>
                  </a:lnTo>
                  <a:lnTo>
                    <a:pt x="702564" y="32599"/>
                  </a:lnTo>
                  <a:lnTo>
                    <a:pt x="659286" y="18613"/>
                  </a:lnTo>
                  <a:lnTo>
                    <a:pt x="614448" y="8395"/>
                  </a:lnTo>
                  <a:lnTo>
                    <a:pt x="568234" y="2129"/>
                  </a:lnTo>
                  <a:lnTo>
                    <a:pt x="5208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960876" y="1032636"/>
              <a:ext cx="1042035" cy="1042035"/>
            </a:xfrm>
            <a:custGeom>
              <a:avLst/>
              <a:gdLst/>
              <a:ahLst/>
              <a:cxnLst/>
              <a:rect l="l" t="t" r="r" b="b"/>
              <a:pathLst>
                <a:path w="1042035" h="1042035">
                  <a:moveTo>
                    <a:pt x="0" y="520953"/>
                  </a:moveTo>
                  <a:lnTo>
                    <a:pt x="2128" y="473545"/>
                  </a:lnTo>
                  <a:lnTo>
                    <a:pt x="8390" y="427327"/>
                  </a:lnTo>
                  <a:lnTo>
                    <a:pt x="18603" y="382484"/>
                  </a:lnTo>
                  <a:lnTo>
                    <a:pt x="32583" y="339200"/>
                  </a:lnTo>
                  <a:lnTo>
                    <a:pt x="50145" y="297659"/>
                  </a:lnTo>
                  <a:lnTo>
                    <a:pt x="71105" y="258045"/>
                  </a:lnTo>
                  <a:lnTo>
                    <a:pt x="95281" y="220542"/>
                  </a:lnTo>
                  <a:lnTo>
                    <a:pt x="122488" y="185334"/>
                  </a:lnTo>
                  <a:lnTo>
                    <a:pt x="152542" y="152606"/>
                  </a:lnTo>
                  <a:lnTo>
                    <a:pt x="185260" y="122541"/>
                  </a:lnTo>
                  <a:lnTo>
                    <a:pt x="220457" y="95324"/>
                  </a:lnTo>
                  <a:lnTo>
                    <a:pt x="257951" y="71138"/>
                  </a:lnTo>
                  <a:lnTo>
                    <a:pt x="297556" y="50169"/>
                  </a:lnTo>
                  <a:lnTo>
                    <a:pt x="339089" y="32599"/>
                  </a:lnTo>
                  <a:lnTo>
                    <a:pt x="382367" y="18613"/>
                  </a:lnTo>
                  <a:lnTo>
                    <a:pt x="427205" y="8395"/>
                  </a:lnTo>
                  <a:lnTo>
                    <a:pt x="473419" y="2129"/>
                  </a:lnTo>
                  <a:lnTo>
                    <a:pt x="520826" y="0"/>
                  </a:lnTo>
                  <a:lnTo>
                    <a:pt x="568234" y="2129"/>
                  </a:lnTo>
                  <a:lnTo>
                    <a:pt x="614448" y="8395"/>
                  </a:lnTo>
                  <a:lnTo>
                    <a:pt x="659286" y="18613"/>
                  </a:lnTo>
                  <a:lnTo>
                    <a:pt x="702564" y="32599"/>
                  </a:lnTo>
                  <a:lnTo>
                    <a:pt x="744097" y="50169"/>
                  </a:lnTo>
                  <a:lnTo>
                    <a:pt x="783702" y="71138"/>
                  </a:lnTo>
                  <a:lnTo>
                    <a:pt x="821196" y="95324"/>
                  </a:lnTo>
                  <a:lnTo>
                    <a:pt x="856393" y="122541"/>
                  </a:lnTo>
                  <a:lnTo>
                    <a:pt x="889111" y="152606"/>
                  </a:lnTo>
                  <a:lnTo>
                    <a:pt x="919165" y="185334"/>
                  </a:lnTo>
                  <a:lnTo>
                    <a:pt x="946372" y="220542"/>
                  </a:lnTo>
                  <a:lnTo>
                    <a:pt x="970548" y="258045"/>
                  </a:lnTo>
                  <a:lnTo>
                    <a:pt x="991508" y="297659"/>
                  </a:lnTo>
                  <a:lnTo>
                    <a:pt x="1009070" y="339200"/>
                  </a:lnTo>
                  <a:lnTo>
                    <a:pt x="1023050" y="382484"/>
                  </a:lnTo>
                  <a:lnTo>
                    <a:pt x="1033263" y="427327"/>
                  </a:lnTo>
                  <a:lnTo>
                    <a:pt x="1039525" y="473545"/>
                  </a:lnTo>
                  <a:lnTo>
                    <a:pt x="1041653" y="520953"/>
                  </a:lnTo>
                  <a:lnTo>
                    <a:pt x="1039525" y="568361"/>
                  </a:lnTo>
                  <a:lnTo>
                    <a:pt x="1033263" y="614575"/>
                  </a:lnTo>
                  <a:lnTo>
                    <a:pt x="1023050" y="659413"/>
                  </a:lnTo>
                  <a:lnTo>
                    <a:pt x="1009070" y="702691"/>
                  </a:lnTo>
                  <a:lnTo>
                    <a:pt x="991508" y="744224"/>
                  </a:lnTo>
                  <a:lnTo>
                    <a:pt x="970548" y="783829"/>
                  </a:lnTo>
                  <a:lnTo>
                    <a:pt x="946372" y="821323"/>
                  </a:lnTo>
                  <a:lnTo>
                    <a:pt x="919165" y="856520"/>
                  </a:lnTo>
                  <a:lnTo>
                    <a:pt x="889111" y="889238"/>
                  </a:lnTo>
                  <a:lnTo>
                    <a:pt x="856393" y="919292"/>
                  </a:lnTo>
                  <a:lnTo>
                    <a:pt x="821196" y="946499"/>
                  </a:lnTo>
                  <a:lnTo>
                    <a:pt x="783702" y="970675"/>
                  </a:lnTo>
                  <a:lnTo>
                    <a:pt x="744097" y="991635"/>
                  </a:lnTo>
                  <a:lnTo>
                    <a:pt x="702564" y="1009197"/>
                  </a:lnTo>
                  <a:lnTo>
                    <a:pt x="659286" y="1023177"/>
                  </a:lnTo>
                  <a:lnTo>
                    <a:pt x="614448" y="1033390"/>
                  </a:lnTo>
                  <a:lnTo>
                    <a:pt x="568234" y="1039652"/>
                  </a:lnTo>
                  <a:lnTo>
                    <a:pt x="520826" y="1041780"/>
                  </a:lnTo>
                  <a:lnTo>
                    <a:pt x="473419" y="1039652"/>
                  </a:lnTo>
                  <a:lnTo>
                    <a:pt x="427205" y="1033390"/>
                  </a:lnTo>
                  <a:lnTo>
                    <a:pt x="382367" y="1023177"/>
                  </a:lnTo>
                  <a:lnTo>
                    <a:pt x="339089" y="1009197"/>
                  </a:lnTo>
                  <a:lnTo>
                    <a:pt x="297556" y="991635"/>
                  </a:lnTo>
                  <a:lnTo>
                    <a:pt x="257951" y="970675"/>
                  </a:lnTo>
                  <a:lnTo>
                    <a:pt x="220457" y="946499"/>
                  </a:lnTo>
                  <a:lnTo>
                    <a:pt x="185260" y="919292"/>
                  </a:lnTo>
                  <a:lnTo>
                    <a:pt x="152542" y="889238"/>
                  </a:lnTo>
                  <a:lnTo>
                    <a:pt x="122488" y="856520"/>
                  </a:lnTo>
                  <a:lnTo>
                    <a:pt x="95281" y="821323"/>
                  </a:lnTo>
                  <a:lnTo>
                    <a:pt x="71105" y="783829"/>
                  </a:lnTo>
                  <a:lnTo>
                    <a:pt x="50145" y="744224"/>
                  </a:lnTo>
                  <a:lnTo>
                    <a:pt x="32583" y="702691"/>
                  </a:lnTo>
                  <a:lnTo>
                    <a:pt x="18603" y="659413"/>
                  </a:lnTo>
                  <a:lnTo>
                    <a:pt x="8390" y="614575"/>
                  </a:lnTo>
                  <a:lnTo>
                    <a:pt x="2128" y="568361"/>
                  </a:lnTo>
                  <a:lnTo>
                    <a:pt x="0" y="520953"/>
                  </a:lnTo>
                  <a:close/>
                </a:path>
              </a:pathLst>
            </a:custGeom>
            <a:ln w="3175">
              <a:solidFill>
                <a:srgbClr val="5215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959477" y="2387206"/>
              <a:ext cx="6961505" cy="833755"/>
            </a:xfrm>
            <a:custGeom>
              <a:avLst/>
              <a:gdLst/>
              <a:ahLst/>
              <a:cxnLst/>
              <a:rect l="l" t="t" r="r" b="b"/>
              <a:pathLst>
                <a:path w="6961505" h="833755">
                  <a:moveTo>
                    <a:pt x="6961124" y="0"/>
                  </a:moveTo>
                  <a:lnTo>
                    <a:pt x="0" y="0"/>
                  </a:lnTo>
                  <a:lnTo>
                    <a:pt x="0" y="833386"/>
                  </a:lnTo>
                  <a:lnTo>
                    <a:pt x="6961124" y="833386"/>
                  </a:lnTo>
                  <a:lnTo>
                    <a:pt x="6961124" y="0"/>
                  </a:lnTo>
                  <a:close/>
                </a:path>
              </a:pathLst>
            </a:custGeom>
            <a:solidFill>
              <a:srgbClr val="7C3E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959477" y="2387206"/>
              <a:ext cx="6961505" cy="833755"/>
            </a:xfrm>
            <a:custGeom>
              <a:avLst/>
              <a:gdLst/>
              <a:ahLst/>
              <a:cxnLst/>
              <a:rect l="l" t="t" r="r" b="b"/>
              <a:pathLst>
                <a:path w="6961505" h="833755">
                  <a:moveTo>
                    <a:pt x="0" y="833386"/>
                  </a:moveTo>
                  <a:lnTo>
                    <a:pt x="6961124" y="833386"/>
                  </a:lnTo>
                  <a:lnTo>
                    <a:pt x="6961124" y="0"/>
                  </a:lnTo>
                  <a:lnTo>
                    <a:pt x="0" y="0"/>
                  </a:lnTo>
                  <a:lnTo>
                    <a:pt x="0" y="833386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609082" y="2558922"/>
            <a:ext cx="40519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FFFFFF"/>
                </a:solidFill>
                <a:latin typeface="CVS Health Sans"/>
                <a:cs typeface="CVS Health Sans"/>
              </a:rPr>
              <a:t>Impact</a:t>
            </a:r>
            <a:r>
              <a:rPr sz="2700" spc="-4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2700" dirty="0">
                <a:solidFill>
                  <a:srgbClr val="FFFFFF"/>
                </a:solidFill>
                <a:latin typeface="CVS Health Sans"/>
                <a:cs typeface="CVS Health Sans"/>
              </a:rPr>
              <a:t>on</a:t>
            </a:r>
            <a:r>
              <a:rPr sz="2700" spc="-4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2700" dirty="0">
                <a:solidFill>
                  <a:srgbClr val="FFFFFF"/>
                </a:solidFill>
                <a:latin typeface="CVS Health Sans"/>
                <a:cs typeface="CVS Health Sans"/>
              </a:rPr>
              <a:t>legal</a:t>
            </a:r>
            <a:r>
              <a:rPr sz="2700" spc="-3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CVS Health Sans"/>
                <a:cs typeface="CVS Health Sans"/>
              </a:rPr>
              <a:t>decisions</a:t>
            </a:r>
            <a:endParaRPr sz="2700">
              <a:latin typeface="CVS Health Sans"/>
              <a:cs typeface="CVS Health San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437062" y="2281364"/>
            <a:ext cx="7485380" cy="2191385"/>
            <a:chOff x="4437062" y="2281364"/>
            <a:chExt cx="7485380" cy="2191385"/>
          </a:xfrm>
        </p:grpSpPr>
        <p:sp>
          <p:nvSpPr>
            <p:cNvPr id="18" name="object 18"/>
            <p:cNvSpPr/>
            <p:nvPr/>
          </p:nvSpPr>
          <p:spPr>
            <a:xfrm>
              <a:off x="4438650" y="2282951"/>
              <a:ext cx="1042035" cy="1042035"/>
            </a:xfrm>
            <a:custGeom>
              <a:avLst/>
              <a:gdLst/>
              <a:ahLst/>
              <a:cxnLst/>
              <a:rect l="l" t="t" r="r" b="b"/>
              <a:pathLst>
                <a:path w="1042035" h="1042035">
                  <a:moveTo>
                    <a:pt x="520826" y="0"/>
                  </a:moveTo>
                  <a:lnTo>
                    <a:pt x="473419" y="2128"/>
                  </a:lnTo>
                  <a:lnTo>
                    <a:pt x="427205" y="8391"/>
                  </a:lnTo>
                  <a:lnTo>
                    <a:pt x="382367" y="18604"/>
                  </a:lnTo>
                  <a:lnTo>
                    <a:pt x="339089" y="32584"/>
                  </a:lnTo>
                  <a:lnTo>
                    <a:pt x="297556" y="50147"/>
                  </a:lnTo>
                  <a:lnTo>
                    <a:pt x="257951" y="71110"/>
                  </a:lnTo>
                  <a:lnTo>
                    <a:pt x="220457" y="95289"/>
                  </a:lnTo>
                  <a:lnTo>
                    <a:pt x="185260" y="122499"/>
                  </a:lnTo>
                  <a:lnTo>
                    <a:pt x="152542" y="152558"/>
                  </a:lnTo>
                  <a:lnTo>
                    <a:pt x="122488" y="185282"/>
                  </a:lnTo>
                  <a:lnTo>
                    <a:pt x="95281" y="220486"/>
                  </a:lnTo>
                  <a:lnTo>
                    <a:pt x="71105" y="257988"/>
                  </a:lnTo>
                  <a:lnTo>
                    <a:pt x="50145" y="297604"/>
                  </a:lnTo>
                  <a:lnTo>
                    <a:pt x="32583" y="339149"/>
                  </a:lnTo>
                  <a:lnTo>
                    <a:pt x="18603" y="382440"/>
                  </a:lnTo>
                  <a:lnTo>
                    <a:pt x="8390" y="427294"/>
                  </a:lnTo>
                  <a:lnTo>
                    <a:pt x="2128" y="473526"/>
                  </a:lnTo>
                  <a:lnTo>
                    <a:pt x="0" y="520953"/>
                  </a:lnTo>
                  <a:lnTo>
                    <a:pt x="2128" y="568361"/>
                  </a:lnTo>
                  <a:lnTo>
                    <a:pt x="8390" y="614575"/>
                  </a:lnTo>
                  <a:lnTo>
                    <a:pt x="18603" y="659413"/>
                  </a:lnTo>
                  <a:lnTo>
                    <a:pt x="32583" y="702691"/>
                  </a:lnTo>
                  <a:lnTo>
                    <a:pt x="50145" y="744224"/>
                  </a:lnTo>
                  <a:lnTo>
                    <a:pt x="71105" y="783829"/>
                  </a:lnTo>
                  <a:lnTo>
                    <a:pt x="95281" y="821323"/>
                  </a:lnTo>
                  <a:lnTo>
                    <a:pt x="122488" y="856520"/>
                  </a:lnTo>
                  <a:lnTo>
                    <a:pt x="152542" y="889238"/>
                  </a:lnTo>
                  <a:lnTo>
                    <a:pt x="185260" y="919292"/>
                  </a:lnTo>
                  <a:lnTo>
                    <a:pt x="220457" y="946499"/>
                  </a:lnTo>
                  <a:lnTo>
                    <a:pt x="257951" y="970675"/>
                  </a:lnTo>
                  <a:lnTo>
                    <a:pt x="297556" y="991635"/>
                  </a:lnTo>
                  <a:lnTo>
                    <a:pt x="339089" y="1009197"/>
                  </a:lnTo>
                  <a:lnTo>
                    <a:pt x="382367" y="1023177"/>
                  </a:lnTo>
                  <a:lnTo>
                    <a:pt x="427205" y="1033390"/>
                  </a:lnTo>
                  <a:lnTo>
                    <a:pt x="473419" y="1039652"/>
                  </a:lnTo>
                  <a:lnTo>
                    <a:pt x="520826" y="1041781"/>
                  </a:lnTo>
                  <a:lnTo>
                    <a:pt x="568235" y="1039652"/>
                  </a:lnTo>
                  <a:lnTo>
                    <a:pt x="614453" y="1033390"/>
                  </a:lnTo>
                  <a:lnTo>
                    <a:pt x="659296" y="1023177"/>
                  </a:lnTo>
                  <a:lnTo>
                    <a:pt x="702580" y="1009197"/>
                  </a:lnTo>
                  <a:lnTo>
                    <a:pt x="744121" y="991635"/>
                  </a:lnTo>
                  <a:lnTo>
                    <a:pt x="783735" y="970675"/>
                  </a:lnTo>
                  <a:lnTo>
                    <a:pt x="821238" y="946499"/>
                  </a:lnTo>
                  <a:lnTo>
                    <a:pt x="856446" y="919292"/>
                  </a:lnTo>
                  <a:lnTo>
                    <a:pt x="889174" y="889238"/>
                  </a:lnTo>
                  <a:lnTo>
                    <a:pt x="919239" y="856520"/>
                  </a:lnTo>
                  <a:lnTo>
                    <a:pt x="946456" y="821323"/>
                  </a:lnTo>
                  <a:lnTo>
                    <a:pt x="970642" y="783829"/>
                  </a:lnTo>
                  <a:lnTo>
                    <a:pt x="991611" y="744224"/>
                  </a:lnTo>
                  <a:lnTo>
                    <a:pt x="1009181" y="702691"/>
                  </a:lnTo>
                  <a:lnTo>
                    <a:pt x="1023167" y="659413"/>
                  </a:lnTo>
                  <a:lnTo>
                    <a:pt x="1033385" y="614575"/>
                  </a:lnTo>
                  <a:lnTo>
                    <a:pt x="1039651" y="568361"/>
                  </a:lnTo>
                  <a:lnTo>
                    <a:pt x="1041780" y="520953"/>
                  </a:lnTo>
                  <a:lnTo>
                    <a:pt x="1039651" y="473526"/>
                  </a:lnTo>
                  <a:lnTo>
                    <a:pt x="1033385" y="427294"/>
                  </a:lnTo>
                  <a:lnTo>
                    <a:pt x="1023167" y="382440"/>
                  </a:lnTo>
                  <a:lnTo>
                    <a:pt x="1009181" y="339149"/>
                  </a:lnTo>
                  <a:lnTo>
                    <a:pt x="991611" y="297604"/>
                  </a:lnTo>
                  <a:lnTo>
                    <a:pt x="970642" y="257988"/>
                  </a:lnTo>
                  <a:lnTo>
                    <a:pt x="946456" y="220486"/>
                  </a:lnTo>
                  <a:lnTo>
                    <a:pt x="919239" y="185282"/>
                  </a:lnTo>
                  <a:lnTo>
                    <a:pt x="889174" y="152558"/>
                  </a:lnTo>
                  <a:lnTo>
                    <a:pt x="856446" y="122499"/>
                  </a:lnTo>
                  <a:lnTo>
                    <a:pt x="821238" y="95289"/>
                  </a:lnTo>
                  <a:lnTo>
                    <a:pt x="783735" y="71110"/>
                  </a:lnTo>
                  <a:lnTo>
                    <a:pt x="744121" y="50147"/>
                  </a:lnTo>
                  <a:lnTo>
                    <a:pt x="702580" y="32584"/>
                  </a:lnTo>
                  <a:lnTo>
                    <a:pt x="659296" y="18604"/>
                  </a:lnTo>
                  <a:lnTo>
                    <a:pt x="614453" y="8391"/>
                  </a:lnTo>
                  <a:lnTo>
                    <a:pt x="568235" y="2128"/>
                  </a:lnTo>
                  <a:lnTo>
                    <a:pt x="5208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38650" y="2282951"/>
              <a:ext cx="1042035" cy="1042035"/>
            </a:xfrm>
            <a:custGeom>
              <a:avLst/>
              <a:gdLst/>
              <a:ahLst/>
              <a:cxnLst/>
              <a:rect l="l" t="t" r="r" b="b"/>
              <a:pathLst>
                <a:path w="1042035" h="1042035">
                  <a:moveTo>
                    <a:pt x="0" y="520953"/>
                  </a:moveTo>
                  <a:lnTo>
                    <a:pt x="2128" y="473526"/>
                  </a:lnTo>
                  <a:lnTo>
                    <a:pt x="8390" y="427294"/>
                  </a:lnTo>
                  <a:lnTo>
                    <a:pt x="18603" y="382440"/>
                  </a:lnTo>
                  <a:lnTo>
                    <a:pt x="32583" y="339149"/>
                  </a:lnTo>
                  <a:lnTo>
                    <a:pt x="50145" y="297604"/>
                  </a:lnTo>
                  <a:lnTo>
                    <a:pt x="71105" y="257988"/>
                  </a:lnTo>
                  <a:lnTo>
                    <a:pt x="95281" y="220486"/>
                  </a:lnTo>
                  <a:lnTo>
                    <a:pt x="122488" y="185282"/>
                  </a:lnTo>
                  <a:lnTo>
                    <a:pt x="152542" y="152558"/>
                  </a:lnTo>
                  <a:lnTo>
                    <a:pt x="185260" y="122499"/>
                  </a:lnTo>
                  <a:lnTo>
                    <a:pt x="220457" y="95289"/>
                  </a:lnTo>
                  <a:lnTo>
                    <a:pt x="257951" y="71110"/>
                  </a:lnTo>
                  <a:lnTo>
                    <a:pt x="297556" y="50147"/>
                  </a:lnTo>
                  <a:lnTo>
                    <a:pt x="339089" y="32584"/>
                  </a:lnTo>
                  <a:lnTo>
                    <a:pt x="382367" y="18604"/>
                  </a:lnTo>
                  <a:lnTo>
                    <a:pt x="427205" y="8391"/>
                  </a:lnTo>
                  <a:lnTo>
                    <a:pt x="473419" y="2128"/>
                  </a:lnTo>
                  <a:lnTo>
                    <a:pt x="520826" y="0"/>
                  </a:lnTo>
                  <a:lnTo>
                    <a:pt x="568235" y="2128"/>
                  </a:lnTo>
                  <a:lnTo>
                    <a:pt x="614453" y="8391"/>
                  </a:lnTo>
                  <a:lnTo>
                    <a:pt x="659296" y="18604"/>
                  </a:lnTo>
                  <a:lnTo>
                    <a:pt x="702580" y="32584"/>
                  </a:lnTo>
                  <a:lnTo>
                    <a:pt x="744121" y="50147"/>
                  </a:lnTo>
                  <a:lnTo>
                    <a:pt x="783735" y="71110"/>
                  </a:lnTo>
                  <a:lnTo>
                    <a:pt x="821238" y="95289"/>
                  </a:lnTo>
                  <a:lnTo>
                    <a:pt x="856446" y="122499"/>
                  </a:lnTo>
                  <a:lnTo>
                    <a:pt x="889174" y="152558"/>
                  </a:lnTo>
                  <a:lnTo>
                    <a:pt x="919239" y="185282"/>
                  </a:lnTo>
                  <a:lnTo>
                    <a:pt x="946456" y="220486"/>
                  </a:lnTo>
                  <a:lnTo>
                    <a:pt x="970642" y="257988"/>
                  </a:lnTo>
                  <a:lnTo>
                    <a:pt x="991611" y="297604"/>
                  </a:lnTo>
                  <a:lnTo>
                    <a:pt x="1009181" y="339149"/>
                  </a:lnTo>
                  <a:lnTo>
                    <a:pt x="1023167" y="382440"/>
                  </a:lnTo>
                  <a:lnTo>
                    <a:pt x="1033385" y="427294"/>
                  </a:lnTo>
                  <a:lnTo>
                    <a:pt x="1039651" y="473526"/>
                  </a:lnTo>
                  <a:lnTo>
                    <a:pt x="1041780" y="520953"/>
                  </a:lnTo>
                  <a:lnTo>
                    <a:pt x="1039651" y="568361"/>
                  </a:lnTo>
                  <a:lnTo>
                    <a:pt x="1033385" y="614575"/>
                  </a:lnTo>
                  <a:lnTo>
                    <a:pt x="1023167" y="659413"/>
                  </a:lnTo>
                  <a:lnTo>
                    <a:pt x="1009181" y="702691"/>
                  </a:lnTo>
                  <a:lnTo>
                    <a:pt x="991611" y="744224"/>
                  </a:lnTo>
                  <a:lnTo>
                    <a:pt x="970642" y="783829"/>
                  </a:lnTo>
                  <a:lnTo>
                    <a:pt x="946456" y="821323"/>
                  </a:lnTo>
                  <a:lnTo>
                    <a:pt x="919239" y="856520"/>
                  </a:lnTo>
                  <a:lnTo>
                    <a:pt x="889174" y="889238"/>
                  </a:lnTo>
                  <a:lnTo>
                    <a:pt x="856446" y="919292"/>
                  </a:lnTo>
                  <a:lnTo>
                    <a:pt x="821238" y="946499"/>
                  </a:lnTo>
                  <a:lnTo>
                    <a:pt x="783735" y="970675"/>
                  </a:lnTo>
                  <a:lnTo>
                    <a:pt x="744121" y="991635"/>
                  </a:lnTo>
                  <a:lnTo>
                    <a:pt x="702580" y="1009197"/>
                  </a:lnTo>
                  <a:lnTo>
                    <a:pt x="659296" y="1023177"/>
                  </a:lnTo>
                  <a:lnTo>
                    <a:pt x="614453" y="1033390"/>
                  </a:lnTo>
                  <a:lnTo>
                    <a:pt x="568235" y="1039652"/>
                  </a:lnTo>
                  <a:lnTo>
                    <a:pt x="520826" y="1041781"/>
                  </a:lnTo>
                  <a:lnTo>
                    <a:pt x="473419" y="1039652"/>
                  </a:lnTo>
                  <a:lnTo>
                    <a:pt x="427205" y="1033390"/>
                  </a:lnTo>
                  <a:lnTo>
                    <a:pt x="382367" y="1023177"/>
                  </a:lnTo>
                  <a:lnTo>
                    <a:pt x="339089" y="1009197"/>
                  </a:lnTo>
                  <a:lnTo>
                    <a:pt x="297556" y="991635"/>
                  </a:lnTo>
                  <a:lnTo>
                    <a:pt x="257951" y="970675"/>
                  </a:lnTo>
                  <a:lnTo>
                    <a:pt x="220457" y="946499"/>
                  </a:lnTo>
                  <a:lnTo>
                    <a:pt x="185260" y="919292"/>
                  </a:lnTo>
                  <a:lnTo>
                    <a:pt x="152542" y="889238"/>
                  </a:lnTo>
                  <a:lnTo>
                    <a:pt x="122488" y="856520"/>
                  </a:lnTo>
                  <a:lnTo>
                    <a:pt x="95281" y="821323"/>
                  </a:lnTo>
                  <a:lnTo>
                    <a:pt x="71105" y="783829"/>
                  </a:lnTo>
                  <a:lnTo>
                    <a:pt x="50145" y="744224"/>
                  </a:lnTo>
                  <a:lnTo>
                    <a:pt x="32583" y="702691"/>
                  </a:lnTo>
                  <a:lnTo>
                    <a:pt x="18603" y="659413"/>
                  </a:lnTo>
                  <a:lnTo>
                    <a:pt x="8390" y="614575"/>
                  </a:lnTo>
                  <a:lnTo>
                    <a:pt x="2128" y="568361"/>
                  </a:lnTo>
                  <a:lnTo>
                    <a:pt x="0" y="520953"/>
                  </a:lnTo>
                  <a:close/>
                </a:path>
              </a:pathLst>
            </a:custGeom>
            <a:ln w="3175">
              <a:solidFill>
                <a:srgbClr val="5215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959476" y="3637521"/>
              <a:ext cx="6961505" cy="833755"/>
            </a:xfrm>
            <a:custGeom>
              <a:avLst/>
              <a:gdLst/>
              <a:ahLst/>
              <a:cxnLst/>
              <a:rect l="l" t="t" r="r" b="b"/>
              <a:pathLst>
                <a:path w="6961505" h="833754">
                  <a:moveTo>
                    <a:pt x="6961124" y="0"/>
                  </a:moveTo>
                  <a:lnTo>
                    <a:pt x="0" y="0"/>
                  </a:lnTo>
                  <a:lnTo>
                    <a:pt x="0" y="833386"/>
                  </a:lnTo>
                  <a:lnTo>
                    <a:pt x="6961124" y="833386"/>
                  </a:lnTo>
                  <a:lnTo>
                    <a:pt x="6961124" y="0"/>
                  </a:lnTo>
                  <a:close/>
                </a:path>
              </a:pathLst>
            </a:custGeom>
            <a:solidFill>
              <a:srgbClr val="7C3E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959476" y="3637521"/>
              <a:ext cx="6961505" cy="833755"/>
            </a:xfrm>
            <a:custGeom>
              <a:avLst/>
              <a:gdLst/>
              <a:ahLst/>
              <a:cxnLst/>
              <a:rect l="l" t="t" r="r" b="b"/>
              <a:pathLst>
                <a:path w="6961505" h="833754">
                  <a:moveTo>
                    <a:pt x="0" y="833386"/>
                  </a:moveTo>
                  <a:lnTo>
                    <a:pt x="6961124" y="833386"/>
                  </a:lnTo>
                  <a:lnTo>
                    <a:pt x="6961124" y="0"/>
                  </a:lnTo>
                  <a:lnTo>
                    <a:pt x="0" y="0"/>
                  </a:lnTo>
                  <a:lnTo>
                    <a:pt x="0" y="833386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609082" y="3809492"/>
            <a:ext cx="61829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spc="-20" dirty="0">
                <a:solidFill>
                  <a:srgbClr val="FFFFFF"/>
                </a:solidFill>
                <a:latin typeface="CVS Health Sans"/>
                <a:cs typeface="CVS Health Sans"/>
              </a:rPr>
              <a:t>Trauma</a:t>
            </a:r>
            <a:r>
              <a:rPr sz="2700" spc="-9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2700" dirty="0">
                <a:solidFill>
                  <a:srgbClr val="FFFFFF"/>
                </a:solidFill>
                <a:latin typeface="CVS Health Sans"/>
                <a:cs typeface="CVS Health Sans"/>
              </a:rPr>
              <a:t>and</a:t>
            </a:r>
            <a:r>
              <a:rPr sz="2700" spc="-9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CVS Health Sans"/>
                <a:cs typeface="CVS Health Sans"/>
              </a:rPr>
              <a:t>behavior</a:t>
            </a:r>
            <a:r>
              <a:rPr sz="2700" spc="-9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CVS Health Sans"/>
                <a:cs typeface="CVS Health Sans"/>
              </a:rPr>
              <a:t>misinterpretation</a:t>
            </a:r>
            <a:endParaRPr sz="2700">
              <a:latin typeface="CVS Health Sans"/>
              <a:cs typeface="CVS Health San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4437062" y="3531679"/>
            <a:ext cx="7485380" cy="2191385"/>
            <a:chOff x="4437062" y="3531679"/>
            <a:chExt cx="7485380" cy="2191385"/>
          </a:xfrm>
        </p:grpSpPr>
        <p:sp>
          <p:nvSpPr>
            <p:cNvPr id="24" name="object 24"/>
            <p:cNvSpPr/>
            <p:nvPr/>
          </p:nvSpPr>
          <p:spPr>
            <a:xfrm>
              <a:off x="4438650" y="3533266"/>
              <a:ext cx="1042035" cy="1042035"/>
            </a:xfrm>
            <a:custGeom>
              <a:avLst/>
              <a:gdLst/>
              <a:ahLst/>
              <a:cxnLst/>
              <a:rect l="l" t="t" r="r" b="b"/>
              <a:pathLst>
                <a:path w="1042035" h="1042035">
                  <a:moveTo>
                    <a:pt x="520826" y="0"/>
                  </a:moveTo>
                  <a:lnTo>
                    <a:pt x="473419" y="2128"/>
                  </a:lnTo>
                  <a:lnTo>
                    <a:pt x="427205" y="8390"/>
                  </a:lnTo>
                  <a:lnTo>
                    <a:pt x="382367" y="18603"/>
                  </a:lnTo>
                  <a:lnTo>
                    <a:pt x="339089" y="32583"/>
                  </a:lnTo>
                  <a:lnTo>
                    <a:pt x="297556" y="50145"/>
                  </a:lnTo>
                  <a:lnTo>
                    <a:pt x="257951" y="71105"/>
                  </a:lnTo>
                  <a:lnTo>
                    <a:pt x="220457" y="95281"/>
                  </a:lnTo>
                  <a:lnTo>
                    <a:pt x="185260" y="122488"/>
                  </a:lnTo>
                  <a:lnTo>
                    <a:pt x="152542" y="152542"/>
                  </a:lnTo>
                  <a:lnTo>
                    <a:pt x="122488" y="185260"/>
                  </a:lnTo>
                  <a:lnTo>
                    <a:pt x="95281" y="220457"/>
                  </a:lnTo>
                  <a:lnTo>
                    <a:pt x="71105" y="257951"/>
                  </a:lnTo>
                  <a:lnTo>
                    <a:pt x="50145" y="297556"/>
                  </a:lnTo>
                  <a:lnTo>
                    <a:pt x="32583" y="339089"/>
                  </a:lnTo>
                  <a:lnTo>
                    <a:pt x="18603" y="382367"/>
                  </a:lnTo>
                  <a:lnTo>
                    <a:pt x="8390" y="427205"/>
                  </a:lnTo>
                  <a:lnTo>
                    <a:pt x="2128" y="473419"/>
                  </a:lnTo>
                  <a:lnTo>
                    <a:pt x="0" y="520827"/>
                  </a:lnTo>
                  <a:lnTo>
                    <a:pt x="2128" y="568254"/>
                  </a:lnTo>
                  <a:lnTo>
                    <a:pt x="8390" y="614486"/>
                  </a:lnTo>
                  <a:lnTo>
                    <a:pt x="18603" y="659340"/>
                  </a:lnTo>
                  <a:lnTo>
                    <a:pt x="32583" y="702631"/>
                  </a:lnTo>
                  <a:lnTo>
                    <a:pt x="50145" y="744176"/>
                  </a:lnTo>
                  <a:lnTo>
                    <a:pt x="71105" y="783792"/>
                  </a:lnTo>
                  <a:lnTo>
                    <a:pt x="95281" y="821294"/>
                  </a:lnTo>
                  <a:lnTo>
                    <a:pt x="122488" y="856498"/>
                  </a:lnTo>
                  <a:lnTo>
                    <a:pt x="152542" y="889222"/>
                  </a:lnTo>
                  <a:lnTo>
                    <a:pt x="185260" y="919281"/>
                  </a:lnTo>
                  <a:lnTo>
                    <a:pt x="220457" y="946491"/>
                  </a:lnTo>
                  <a:lnTo>
                    <a:pt x="257951" y="970670"/>
                  </a:lnTo>
                  <a:lnTo>
                    <a:pt x="297556" y="991633"/>
                  </a:lnTo>
                  <a:lnTo>
                    <a:pt x="339089" y="1009196"/>
                  </a:lnTo>
                  <a:lnTo>
                    <a:pt x="382367" y="1023176"/>
                  </a:lnTo>
                  <a:lnTo>
                    <a:pt x="427205" y="1033389"/>
                  </a:lnTo>
                  <a:lnTo>
                    <a:pt x="473419" y="1039652"/>
                  </a:lnTo>
                  <a:lnTo>
                    <a:pt x="520826" y="1041781"/>
                  </a:lnTo>
                  <a:lnTo>
                    <a:pt x="568235" y="1039652"/>
                  </a:lnTo>
                  <a:lnTo>
                    <a:pt x="614453" y="1033389"/>
                  </a:lnTo>
                  <a:lnTo>
                    <a:pt x="659296" y="1023176"/>
                  </a:lnTo>
                  <a:lnTo>
                    <a:pt x="702580" y="1009196"/>
                  </a:lnTo>
                  <a:lnTo>
                    <a:pt x="744121" y="991633"/>
                  </a:lnTo>
                  <a:lnTo>
                    <a:pt x="783735" y="970670"/>
                  </a:lnTo>
                  <a:lnTo>
                    <a:pt x="821238" y="946491"/>
                  </a:lnTo>
                  <a:lnTo>
                    <a:pt x="856446" y="919281"/>
                  </a:lnTo>
                  <a:lnTo>
                    <a:pt x="889174" y="889222"/>
                  </a:lnTo>
                  <a:lnTo>
                    <a:pt x="919239" y="856498"/>
                  </a:lnTo>
                  <a:lnTo>
                    <a:pt x="946456" y="821294"/>
                  </a:lnTo>
                  <a:lnTo>
                    <a:pt x="970642" y="783792"/>
                  </a:lnTo>
                  <a:lnTo>
                    <a:pt x="991611" y="744176"/>
                  </a:lnTo>
                  <a:lnTo>
                    <a:pt x="1009181" y="702631"/>
                  </a:lnTo>
                  <a:lnTo>
                    <a:pt x="1023167" y="659340"/>
                  </a:lnTo>
                  <a:lnTo>
                    <a:pt x="1033385" y="614486"/>
                  </a:lnTo>
                  <a:lnTo>
                    <a:pt x="1039651" y="568254"/>
                  </a:lnTo>
                  <a:lnTo>
                    <a:pt x="1041780" y="520827"/>
                  </a:lnTo>
                  <a:lnTo>
                    <a:pt x="1039651" y="473419"/>
                  </a:lnTo>
                  <a:lnTo>
                    <a:pt x="1033385" y="427205"/>
                  </a:lnTo>
                  <a:lnTo>
                    <a:pt x="1023167" y="382367"/>
                  </a:lnTo>
                  <a:lnTo>
                    <a:pt x="1009181" y="339089"/>
                  </a:lnTo>
                  <a:lnTo>
                    <a:pt x="991611" y="297556"/>
                  </a:lnTo>
                  <a:lnTo>
                    <a:pt x="970642" y="257951"/>
                  </a:lnTo>
                  <a:lnTo>
                    <a:pt x="946456" y="220457"/>
                  </a:lnTo>
                  <a:lnTo>
                    <a:pt x="919239" y="185260"/>
                  </a:lnTo>
                  <a:lnTo>
                    <a:pt x="889174" y="152542"/>
                  </a:lnTo>
                  <a:lnTo>
                    <a:pt x="856446" y="122488"/>
                  </a:lnTo>
                  <a:lnTo>
                    <a:pt x="821238" y="95281"/>
                  </a:lnTo>
                  <a:lnTo>
                    <a:pt x="783735" y="71105"/>
                  </a:lnTo>
                  <a:lnTo>
                    <a:pt x="744121" y="50145"/>
                  </a:lnTo>
                  <a:lnTo>
                    <a:pt x="702580" y="32583"/>
                  </a:lnTo>
                  <a:lnTo>
                    <a:pt x="659296" y="18603"/>
                  </a:lnTo>
                  <a:lnTo>
                    <a:pt x="614453" y="8390"/>
                  </a:lnTo>
                  <a:lnTo>
                    <a:pt x="568235" y="2128"/>
                  </a:lnTo>
                  <a:lnTo>
                    <a:pt x="5208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38650" y="3533266"/>
              <a:ext cx="1042035" cy="1042035"/>
            </a:xfrm>
            <a:custGeom>
              <a:avLst/>
              <a:gdLst/>
              <a:ahLst/>
              <a:cxnLst/>
              <a:rect l="l" t="t" r="r" b="b"/>
              <a:pathLst>
                <a:path w="1042035" h="1042035">
                  <a:moveTo>
                    <a:pt x="0" y="520827"/>
                  </a:moveTo>
                  <a:lnTo>
                    <a:pt x="2128" y="473419"/>
                  </a:lnTo>
                  <a:lnTo>
                    <a:pt x="8390" y="427205"/>
                  </a:lnTo>
                  <a:lnTo>
                    <a:pt x="18603" y="382367"/>
                  </a:lnTo>
                  <a:lnTo>
                    <a:pt x="32583" y="339089"/>
                  </a:lnTo>
                  <a:lnTo>
                    <a:pt x="50145" y="297556"/>
                  </a:lnTo>
                  <a:lnTo>
                    <a:pt x="71105" y="257951"/>
                  </a:lnTo>
                  <a:lnTo>
                    <a:pt x="95281" y="220457"/>
                  </a:lnTo>
                  <a:lnTo>
                    <a:pt x="122488" y="185260"/>
                  </a:lnTo>
                  <a:lnTo>
                    <a:pt x="152542" y="152542"/>
                  </a:lnTo>
                  <a:lnTo>
                    <a:pt x="185260" y="122488"/>
                  </a:lnTo>
                  <a:lnTo>
                    <a:pt x="220457" y="95281"/>
                  </a:lnTo>
                  <a:lnTo>
                    <a:pt x="257951" y="71105"/>
                  </a:lnTo>
                  <a:lnTo>
                    <a:pt x="297556" y="50145"/>
                  </a:lnTo>
                  <a:lnTo>
                    <a:pt x="339089" y="32583"/>
                  </a:lnTo>
                  <a:lnTo>
                    <a:pt x="382367" y="18603"/>
                  </a:lnTo>
                  <a:lnTo>
                    <a:pt x="427205" y="8390"/>
                  </a:lnTo>
                  <a:lnTo>
                    <a:pt x="473419" y="2128"/>
                  </a:lnTo>
                  <a:lnTo>
                    <a:pt x="520826" y="0"/>
                  </a:lnTo>
                  <a:lnTo>
                    <a:pt x="568235" y="2128"/>
                  </a:lnTo>
                  <a:lnTo>
                    <a:pt x="614453" y="8390"/>
                  </a:lnTo>
                  <a:lnTo>
                    <a:pt x="659296" y="18603"/>
                  </a:lnTo>
                  <a:lnTo>
                    <a:pt x="702580" y="32583"/>
                  </a:lnTo>
                  <a:lnTo>
                    <a:pt x="744121" y="50145"/>
                  </a:lnTo>
                  <a:lnTo>
                    <a:pt x="783735" y="71105"/>
                  </a:lnTo>
                  <a:lnTo>
                    <a:pt x="821238" y="95281"/>
                  </a:lnTo>
                  <a:lnTo>
                    <a:pt x="856446" y="122488"/>
                  </a:lnTo>
                  <a:lnTo>
                    <a:pt x="889174" y="152542"/>
                  </a:lnTo>
                  <a:lnTo>
                    <a:pt x="919239" y="185260"/>
                  </a:lnTo>
                  <a:lnTo>
                    <a:pt x="946456" y="220457"/>
                  </a:lnTo>
                  <a:lnTo>
                    <a:pt x="970642" y="257951"/>
                  </a:lnTo>
                  <a:lnTo>
                    <a:pt x="991611" y="297556"/>
                  </a:lnTo>
                  <a:lnTo>
                    <a:pt x="1009181" y="339089"/>
                  </a:lnTo>
                  <a:lnTo>
                    <a:pt x="1023167" y="382367"/>
                  </a:lnTo>
                  <a:lnTo>
                    <a:pt x="1033385" y="427205"/>
                  </a:lnTo>
                  <a:lnTo>
                    <a:pt x="1039651" y="473419"/>
                  </a:lnTo>
                  <a:lnTo>
                    <a:pt x="1041780" y="520827"/>
                  </a:lnTo>
                  <a:lnTo>
                    <a:pt x="1039651" y="568254"/>
                  </a:lnTo>
                  <a:lnTo>
                    <a:pt x="1033385" y="614486"/>
                  </a:lnTo>
                  <a:lnTo>
                    <a:pt x="1023167" y="659340"/>
                  </a:lnTo>
                  <a:lnTo>
                    <a:pt x="1009181" y="702631"/>
                  </a:lnTo>
                  <a:lnTo>
                    <a:pt x="991611" y="744176"/>
                  </a:lnTo>
                  <a:lnTo>
                    <a:pt x="970642" y="783792"/>
                  </a:lnTo>
                  <a:lnTo>
                    <a:pt x="946456" y="821294"/>
                  </a:lnTo>
                  <a:lnTo>
                    <a:pt x="919239" y="856498"/>
                  </a:lnTo>
                  <a:lnTo>
                    <a:pt x="889174" y="889222"/>
                  </a:lnTo>
                  <a:lnTo>
                    <a:pt x="856446" y="919281"/>
                  </a:lnTo>
                  <a:lnTo>
                    <a:pt x="821238" y="946491"/>
                  </a:lnTo>
                  <a:lnTo>
                    <a:pt x="783735" y="970670"/>
                  </a:lnTo>
                  <a:lnTo>
                    <a:pt x="744121" y="991633"/>
                  </a:lnTo>
                  <a:lnTo>
                    <a:pt x="702580" y="1009196"/>
                  </a:lnTo>
                  <a:lnTo>
                    <a:pt x="659296" y="1023176"/>
                  </a:lnTo>
                  <a:lnTo>
                    <a:pt x="614453" y="1033389"/>
                  </a:lnTo>
                  <a:lnTo>
                    <a:pt x="568235" y="1039652"/>
                  </a:lnTo>
                  <a:lnTo>
                    <a:pt x="520826" y="1041781"/>
                  </a:lnTo>
                  <a:lnTo>
                    <a:pt x="473419" y="1039652"/>
                  </a:lnTo>
                  <a:lnTo>
                    <a:pt x="427205" y="1033389"/>
                  </a:lnTo>
                  <a:lnTo>
                    <a:pt x="382367" y="1023176"/>
                  </a:lnTo>
                  <a:lnTo>
                    <a:pt x="339089" y="1009196"/>
                  </a:lnTo>
                  <a:lnTo>
                    <a:pt x="297556" y="991633"/>
                  </a:lnTo>
                  <a:lnTo>
                    <a:pt x="257951" y="970670"/>
                  </a:lnTo>
                  <a:lnTo>
                    <a:pt x="220457" y="946491"/>
                  </a:lnTo>
                  <a:lnTo>
                    <a:pt x="185260" y="919281"/>
                  </a:lnTo>
                  <a:lnTo>
                    <a:pt x="152542" y="889222"/>
                  </a:lnTo>
                  <a:lnTo>
                    <a:pt x="122488" y="856498"/>
                  </a:lnTo>
                  <a:lnTo>
                    <a:pt x="95281" y="821294"/>
                  </a:lnTo>
                  <a:lnTo>
                    <a:pt x="71105" y="783792"/>
                  </a:lnTo>
                  <a:lnTo>
                    <a:pt x="50145" y="744176"/>
                  </a:lnTo>
                  <a:lnTo>
                    <a:pt x="32583" y="702631"/>
                  </a:lnTo>
                  <a:lnTo>
                    <a:pt x="18603" y="659340"/>
                  </a:lnTo>
                  <a:lnTo>
                    <a:pt x="8390" y="614486"/>
                  </a:lnTo>
                  <a:lnTo>
                    <a:pt x="2128" y="568254"/>
                  </a:lnTo>
                  <a:lnTo>
                    <a:pt x="0" y="520827"/>
                  </a:lnTo>
                  <a:close/>
                </a:path>
              </a:pathLst>
            </a:custGeom>
            <a:ln w="3175">
              <a:solidFill>
                <a:srgbClr val="5215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481703" y="4887759"/>
              <a:ext cx="7439025" cy="833755"/>
            </a:xfrm>
            <a:custGeom>
              <a:avLst/>
              <a:gdLst/>
              <a:ahLst/>
              <a:cxnLst/>
              <a:rect l="l" t="t" r="r" b="b"/>
              <a:pathLst>
                <a:path w="7439025" h="833754">
                  <a:moveTo>
                    <a:pt x="7439025" y="0"/>
                  </a:moveTo>
                  <a:lnTo>
                    <a:pt x="0" y="0"/>
                  </a:lnTo>
                  <a:lnTo>
                    <a:pt x="0" y="833386"/>
                  </a:lnTo>
                  <a:lnTo>
                    <a:pt x="7439025" y="833386"/>
                  </a:lnTo>
                  <a:lnTo>
                    <a:pt x="7439025" y="0"/>
                  </a:lnTo>
                  <a:close/>
                </a:path>
              </a:pathLst>
            </a:custGeom>
            <a:solidFill>
              <a:srgbClr val="7C3E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481703" y="4887759"/>
              <a:ext cx="7439025" cy="833755"/>
            </a:xfrm>
            <a:custGeom>
              <a:avLst/>
              <a:gdLst/>
              <a:ahLst/>
              <a:cxnLst/>
              <a:rect l="l" t="t" r="r" b="b"/>
              <a:pathLst>
                <a:path w="7439025" h="833754">
                  <a:moveTo>
                    <a:pt x="0" y="833386"/>
                  </a:moveTo>
                  <a:lnTo>
                    <a:pt x="7439025" y="833386"/>
                  </a:lnTo>
                  <a:lnTo>
                    <a:pt x="7439025" y="0"/>
                  </a:lnTo>
                  <a:lnTo>
                    <a:pt x="0" y="0"/>
                  </a:lnTo>
                  <a:lnTo>
                    <a:pt x="0" y="833386"/>
                  </a:lnTo>
                  <a:close/>
                </a:path>
              </a:pathLst>
            </a:custGeom>
            <a:ln w="31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131053" y="5060060"/>
            <a:ext cx="3411220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FFFFFF"/>
                </a:solidFill>
                <a:latin typeface="CVS Health Sans"/>
                <a:cs typeface="CVS Health Sans"/>
              </a:rPr>
              <a:t>Promoting</a:t>
            </a:r>
            <a:r>
              <a:rPr sz="2700" spc="-4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2700" dirty="0">
                <a:solidFill>
                  <a:srgbClr val="FFFFFF"/>
                </a:solidFill>
                <a:latin typeface="CVS Health Sans"/>
                <a:cs typeface="CVS Health Sans"/>
              </a:rPr>
              <a:t>fair</a:t>
            </a:r>
            <a:r>
              <a:rPr sz="2700" spc="-5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2700" spc="-10" dirty="0">
                <a:solidFill>
                  <a:srgbClr val="FFFFFF"/>
                </a:solidFill>
                <a:latin typeface="CVS Health Sans"/>
                <a:cs typeface="CVS Health Sans"/>
              </a:rPr>
              <a:t>justice</a:t>
            </a:r>
            <a:endParaRPr sz="2700">
              <a:latin typeface="CVS Health Sans"/>
              <a:cs typeface="CVS Health San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959288" y="4781994"/>
            <a:ext cx="1045210" cy="1045210"/>
            <a:chOff x="3959288" y="4781994"/>
            <a:chExt cx="1045210" cy="1045210"/>
          </a:xfrm>
        </p:grpSpPr>
        <p:sp>
          <p:nvSpPr>
            <p:cNvPr id="30" name="object 30"/>
            <p:cNvSpPr/>
            <p:nvPr/>
          </p:nvSpPr>
          <p:spPr>
            <a:xfrm>
              <a:off x="3960876" y="4783582"/>
              <a:ext cx="1042035" cy="1042035"/>
            </a:xfrm>
            <a:custGeom>
              <a:avLst/>
              <a:gdLst/>
              <a:ahLst/>
              <a:cxnLst/>
              <a:rect l="l" t="t" r="r" b="b"/>
              <a:pathLst>
                <a:path w="1042035" h="1042035">
                  <a:moveTo>
                    <a:pt x="520826" y="0"/>
                  </a:moveTo>
                  <a:lnTo>
                    <a:pt x="473419" y="2128"/>
                  </a:lnTo>
                  <a:lnTo>
                    <a:pt x="427205" y="8390"/>
                  </a:lnTo>
                  <a:lnTo>
                    <a:pt x="382367" y="18603"/>
                  </a:lnTo>
                  <a:lnTo>
                    <a:pt x="339089" y="32583"/>
                  </a:lnTo>
                  <a:lnTo>
                    <a:pt x="297556" y="50145"/>
                  </a:lnTo>
                  <a:lnTo>
                    <a:pt x="257951" y="71105"/>
                  </a:lnTo>
                  <a:lnTo>
                    <a:pt x="220457" y="95281"/>
                  </a:lnTo>
                  <a:lnTo>
                    <a:pt x="185260" y="122488"/>
                  </a:lnTo>
                  <a:lnTo>
                    <a:pt x="152542" y="152542"/>
                  </a:lnTo>
                  <a:lnTo>
                    <a:pt x="122488" y="185260"/>
                  </a:lnTo>
                  <a:lnTo>
                    <a:pt x="95281" y="220457"/>
                  </a:lnTo>
                  <a:lnTo>
                    <a:pt x="71105" y="257951"/>
                  </a:lnTo>
                  <a:lnTo>
                    <a:pt x="50145" y="297556"/>
                  </a:lnTo>
                  <a:lnTo>
                    <a:pt x="32583" y="339089"/>
                  </a:lnTo>
                  <a:lnTo>
                    <a:pt x="18603" y="382367"/>
                  </a:lnTo>
                  <a:lnTo>
                    <a:pt x="8390" y="427205"/>
                  </a:lnTo>
                  <a:lnTo>
                    <a:pt x="2128" y="473419"/>
                  </a:lnTo>
                  <a:lnTo>
                    <a:pt x="0" y="520827"/>
                  </a:lnTo>
                  <a:lnTo>
                    <a:pt x="2128" y="568242"/>
                  </a:lnTo>
                  <a:lnTo>
                    <a:pt x="8390" y="614465"/>
                  </a:lnTo>
                  <a:lnTo>
                    <a:pt x="18603" y="659311"/>
                  </a:lnTo>
                  <a:lnTo>
                    <a:pt x="32583" y="702596"/>
                  </a:lnTo>
                  <a:lnTo>
                    <a:pt x="50145" y="744136"/>
                  </a:lnTo>
                  <a:lnTo>
                    <a:pt x="71105" y="783748"/>
                  </a:lnTo>
                  <a:lnTo>
                    <a:pt x="95281" y="821248"/>
                  </a:lnTo>
                  <a:lnTo>
                    <a:pt x="122488" y="856451"/>
                  </a:lnTo>
                  <a:lnTo>
                    <a:pt x="152542" y="889174"/>
                  </a:lnTo>
                  <a:lnTo>
                    <a:pt x="185260" y="919233"/>
                  </a:lnTo>
                  <a:lnTo>
                    <a:pt x="220457" y="946445"/>
                  </a:lnTo>
                  <a:lnTo>
                    <a:pt x="257951" y="970625"/>
                  </a:lnTo>
                  <a:lnTo>
                    <a:pt x="297556" y="991589"/>
                  </a:lnTo>
                  <a:lnTo>
                    <a:pt x="339089" y="1009154"/>
                  </a:lnTo>
                  <a:lnTo>
                    <a:pt x="382367" y="1023136"/>
                  </a:lnTo>
                  <a:lnTo>
                    <a:pt x="427205" y="1033350"/>
                  </a:lnTo>
                  <a:lnTo>
                    <a:pt x="473419" y="1039614"/>
                  </a:lnTo>
                  <a:lnTo>
                    <a:pt x="520826" y="1041742"/>
                  </a:lnTo>
                  <a:lnTo>
                    <a:pt x="568234" y="1039614"/>
                  </a:lnTo>
                  <a:lnTo>
                    <a:pt x="614448" y="1033350"/>
                  </a:lnTo>
                  <a:lnTo>
                    <a:pt x="659286" y="1023136"/>
                  </a:lnTo>
                  <a:lnTo>
                    <a:pt x="702564" y="1009154"/>
                  </a:lnTo>
                  <a:lnTo>
                    <a:pt x="744097" y="991589"/>
                  </a:lnTo>
                  <a:lnTo>
                    <a:pt x="783702" y="970625"/>
                  </a:lnTo>
                  <a:lnTo>
                    <a:pt x="821196" y="946445"/>
                  </a:lnTo>
                  <a:lnTo>
                    <a:pt x="856393" y="919233"/>
                  </a:lnTo>
                  <a:lnTo>
                    <a:pt x="889111" y="889174"/>
                  </a:lnTo>
                  <a:lnTo>
                    <a:pt x="919165" y="856451"/>
                  </a:lnTo>
                  <a:lnTo>
                    <a:pt x="946372" y="821248"/>
                  </a:lnTo>
                  <a:lnTo>
                    <a:pt x="970548" y="783748"/>
                  </a:lnTo>
                  <a:lnTo>
                    <a:pt x="991508" y="744136"/>
                  </a:lnTo>
                  <a:lnTo>
                    <a:pt x="1009070" y="702596"/>
                  </a:lnTo>
                  <a:lnTo>
                    <a:pt x="1023050" y="659311"/>
                  </a:lnTo>
                  <a:lnTo>
                    <a:pt x="1033263" y="614465"/>
                  </a:lnTo>
                  <a:lnTo>
                    <a:pt x="1039525" y="568242"/>
                  </a:lnTo>
                  <a:lnTo>
                    <a:pt x="1041653" y="520827"/>
                  </a:lnTo>
                  <a:lnTo>
                    <a:pt x="1039525" y="473419"/>
                  </a:lnTo>
                  <a:lnTo>
                    <a:pt x="1033263" y="427205"/>
                  </a:lnTo>
                  <a:lnTo>
                    <a:pt x="1023050" y="382367"/>
                  </a:lnTo>
                  <a:lnTo>
                    <a:pt x="1009070" y="339089"/>
                  </a:lnTo>
                  <a:lnTo>
                    <a:pt x="991508" y="297556"/>
                  </a:lnTo>
                  <a:lnTo>
                    <a:pt x="970548" y="257951"/>
                  </a:lnTo>
                  <a:lnTo>
                    <a:pt x="946372" y="220457"/>
                  </a:lnTo>
                  <a:lnTo>
                    <a:pt x="919165" y="185260"/>
                  </a:lnTo>
                  <a:lnTo>
                    <a:pt x="889111" y="152542"/>
                  </a:lnTo>
                  <a:lnTo>
                    <a:pt x="856393" y="122488"/>
                  </a:lnTo>
                  <a:lnTo>
                    <a:pt x="821196" y="95281"/>
                  </a:lnTo>
                  <a:lnTo>
                    <a:pt x="783702" y="71105"/>
                  </a:lnTo>
                  <a:lnTo>
                    <a:pt x="744097" y="50145"/>
                  </a:lnTo>
                  <a:lnTo>
                    <a:pt x="702564" y="32583"/>
                  </a:lnTo>
                  <a:lnTo>
                    <a:pt x="659286" y="18603"/>
                  </a:lnTo>
                  <a:lnTo>
                    <a:pt x="614448" y="8390"/>
                  </a:lnTo>
                  <a:lnTo>
                    <a:pt x="568234" y="2128"/>
                  </a:lnTo>
                  <a:lnTo>
                    <a:pt x="5208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960876" y="4783582"/>
              <a:ext cx="1042035" cy="1042035"/>
            </a:xfrm>
            <a:custGeom>
              <a:avLst/>
              <a:gdLst/>
              <a:ahLst/>
              <a:cxnLst/>
              <a:rect l="l" t="t" r="r" b="b"/>
              <a:pathLst>
                <a:path w="1042035" h="1042035">
                  <a:moveTo>
                    <a:pt x="0" y="520827"/>
                  </a:moveTo>
                  <a:lnTo>
                    <a:pt x="2128" y="473419"/>
                  </a:lnTo>
                  <a:lnTo>
                    <a:pt x="8390" y="427205"/>
                  </a:lnTo>
                  <a:lnTo>
                    <a:pt x="18603" y="382367"/>
                  </a:lnTo>
                  <a:lnTo>
                    <a:pt x="32583" y="339089"/>
                  </a:lnTo>
                  <a:lnTo>
                    <a:pt x="50145" y="297556"/>
                  </a:lnTo>
                  <a:lnTo>
                    <a:pt x="71105" y="257951"/>
                  </a:lnTo>
                  <a:lnTo>
                    <a:pt x="95281" y="220457"/>
                  </a:lnTo>
                  <a:lnTo>
                    <a:pt x="122488" y="185260"/>
                  </a:lnTo>
                  <a:lnTo>
                    <a:pt x="152542" y="152542"/>
                  </a:lnTo>
                  <a:lnTo>
                    <a:pt x="185260" y="122488"/>
                  </a:lnTo>
                  <a:lnTo>
                    <a:pt x="220457" y="95281"/>
                  </a:lnTo>
                  <a:lnTo>
                    <a:pt x="257951" y="71105"/>
                  </a:lnTo>
                  <a:lnTo>
                    <a:pt x="297556" y="50145"/>
                  </a:lnTo>
                  <a:lnTo>
                    <a:pt x="339089" y="32583"/>
                  </a:lnTo>
                  <a:lnTo>
                    <a:pt x="382367" y="18603"/>
                  </a:lnTo>
                  <a:lnTo>
                    <a:pt x="427205" y="8390"/>
                  </a:lnTo>
                  <a:lnTo>
                    <a:pt x="473419" y="2128"/>
                  </a:lnTo>
                  <a:lnTo>
                    <a:pt x="520826" y="0"/>
                  </a:lnTo>
                  <a:lnTo>
                    <a:pt x="568234" y="2128"/>
                  </a:lnTo>
                  <a:lnTo>
                    <a:pt x="614448" y="8390"/>
                  </a:lnTo>
                  <a:lnTo>
                    <a:pt x="659286" y="18603"/>
                  </a:lnTo>
                  <a:lnTo>
                    <a:pt x="702564" y="32583"/>
                  </a:lnTo>
                  <a:lnTo>
                    <a:pt x="744097" y="50145"/>
                  </a:lnTo>
                  <a:lnTo>
                    <a:pt x="783702" y="71105"/>
                  </a:lnTo>
                  <a:lnTo>
                    <a:pt x="821196" y="95281"/>
                  </a:lnTo>
                  <a:lnTo>
                    <a:pt x="856393" y="122488"/>
                  </a:lnTo>
                  <a:lnTo>
                    <a:pt x="889111" y="152542"/>
                  </a:lnTo>
                  <a:lnTo>
                    <a:pt x="919165" y="185260"/>
                  </a:lnTo>
                  <a:lnTo>
                    <a:pt x="946372" y="220457"/>
                  </a:lnTo>
                  <a:lnTo>
                    <a:pt x="970548" y="257951"/>
                  </a:lnTo>
                  <a:lnTo>
                    <a:pt x="991508" y="297556"/>
                  </a:lnTo>
                  <a:lnTo>
                    <a:pt x="1009070" y="339089"/>
                  </a:lnTo>
                  <a:lnTo>
                    <a:pt x="1023050" y="382367"/>
                  </a:lnTo>
                  <a:lnTo>
                    <a:pt x="1033263" y="427205"/>
                  </a:lnTo>
                  <a:lnTo>
                    <a:pt x="1039525" y="473419"/>
                  </a:lnTo>
                  <a:lnTo>
                    <a:pt x="1041653" y="520827"/>
                  </a:lnTo>
                  <a:lnTo>
                    <a:pt x="1039525" y="568242"/>
                  </a:lnTo>
                  <a:lnTo>
                    <a:pt x="1033263" y="614465"/>
                  </a:lnTo>
                  <a:lnTo>
                    <a:pt x="1023050" y="659311"/>
                  </a:lnTo>
                  <a:lnTo>
                    <a:pt x="1009070" y="702596"/>
                  </a:lnTo>
                  <a:lnTo>
                    <a:pt x="991508" y="744136"/>
                  </a:lnTo>
                  <a:lnTo>
                    <a:pt x="970548" y="783748"/>
                  </a:lnTo>
                  <a:lnTo>
                    <a:pt x="946372" y="821248"/>
                  </a:lnTo>
                  <a:lnTo>
                    <a:pt x="919165" y="856451"/>
                  </a:lnTo>
                  <a:lnTo>
                    <a:pt x="889111" y="889174"/>
                  </a:lnTo>
                  <a:lnTo>
                    <a:pt x="856393" y="919233"/>
                  </a:lnTo>
                  <a:lnTo>
                    <a:pt x="821196" y="946445"/>
                  </a:lnTo>
                  <a:lnTo>
                    <a:pt x="783702" y="970625"/>
                  </a:lnTo>
                  <a:lnTo>
                    <a:pt x="744097" y="991589"/>
                  </a:lnTo>
                  <a:lnTo>
                    <a:pt x="702564" y="1009154"/>
                  </a:lnTo>
                  <a:lnTo>
                    <a:pt x="659286" y="1023136"/>
                  </a:lnTo>
                  <a:lnTo>
                    <a:pt x="614448" y="1033350"/>
                  </a:lnTo>
                  <a:lnTo>
                    <a:pt x="568234" y="1039614"/>
                  </a:lnTo>
                  <a:lnTo>
                    <a:pt x="520826" y="1041742"/>
                  </a:lnTo>
                  <a:lnTo>
                    <a:pt x="473419" y="1039614"/>
                  </a:lnTo>
                  <a:lnTo>
                    <a:pt x="427205" y="1033350"/>
                  </a:lnTo>
                  <a:lnTo>
                    <a:pt x="382367" y="1023136"/>
                  </a:lnTo>
                  <a:lnTo>
                    <a:pt x="339089" y="1009154"/>
                  </a:lnTo>
                  <a:lnTo>
                    <a:pt x="297556" y="991589"/>
                  </a:lnTo>
                  <a:lnTo>
                    <a:pt x="257951" y="970625"/>
                  </a:lnTo>
                  <a:lnTo>
                    <a:pt x="220457" y="946445"/>
                  </a:lnTo>
                  <a:lnTo>
                    <a:pt x="185260" y="919233"/>
                  </a:lnTo>
                  <a:lnTo>
                    <a:pt x="152542" y="889174"/>
                  </a:lnTo>
                  <a:lnTo>
                    <a:pt x="122488" y="856451"/>
                  </a:lnTo>
                  <a:lnTo>
                    <a:pt x="95281" y="821248"/>
                  </a:lnTo>
                  <a:lnTo>
                    <a:pt x="71105" y="783748"/>
                  </a:lnTo>
                  <a:lnTo>
                    <a:pt x="50145" y="744136"/>
                  </a:lnTo>
                  <a:lnTo>
                    <a:pt x="32583" y="702596"/>
                  </a:lnTo>
                  <a:lnTo>
                    <a:pt x="18603" y="659311"/>
                  </a:lnTo>
                  <a:lnTo>
                    <a:pt x="8390" y="614465"/>
                  </a:lnTo>
                  <a:lnTo>
                    <a:pt x="2128" y="568242"/>
                  </a:lnTo>
                  <a:lnTo>
                    <a:pt x="0" y="520827"/>
                  </a:lnTo>
                  <a:close/>
                </a:path>
              </a:pathLst>
            </a:custGeom>
            <a:ln w="3175">
              <a:solidFill>
                <a:srgbClr val="52156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545083" y="6422511"/>
            <a:ext cx="9969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5"/>
              </a:lnSpc>
            </a:pPr>
            <a:r>
              <a:rPr sz="1000" b="0" spc="-50" dirty="0">
                <a:solidFill>
                  <a:srgbClr val="3E3E3E"/>
                </a:solidFill>
                <a:latin typeface="CVS Health Sans Medium"/>
                <a:cs typeface="CVS Health Sans Medium"/>
              </a:rPr>
              <a:t>3</a:t>
            </a:r>
            <a:endParaRPr sz="1000">
              <a:latin typeface="CVS Health Sans Medium"/>
              <a:cs typeface="CVS Health Sans Medium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46836" y="6437203"/>
            <a:ext cx="222313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©2026</a:t>
            </a:r>
            <a:r>
              <a:rPr sz="800" spc="-1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Aetna</a:t>
            </a:r>
            <a:r>
              <a:rPr sz="800" spc="-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Inc.</a:t>
            </a:r>
            <a:r>
              <a:rPr sz="800" spc="2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spc="-10" dirty="0">
                <a:solidFill>
                  <a:srgbClr val="3E3E3E"/>
                </a:solidFill>
                <a:latin typeface="CVS Health Sans"/>
                <a:cs typeface="CVS Health Sans"/>
              </a:rPr>
              <a:t>Confidential </a:t>
            </a: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and</a:t>
            </a:r>
            <a:r>
              <a:rPr sz="800" spc="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spc="-10" dirty="0">
                <a:solidFill>
                  <a:srgbClr val="3E3E3E"/>
                </a:solidFill>
                <a:latin typeface="CVS Health Sans"/>
                <a:cs typeface="CVS Health Sans"/>
              </a:rPr>
              <a:t>proprietary.</a:t>
            </a:r>
            <a:endParaRPr sz="800">
              <a:latin typeface="CVS Health Sans"/>
              <a:cs typeface="CVS Health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32512" y="2944433"/>
            <a:ext cx="4515485" cy="869950"/>
          </a:xfrm>
          <a:custGeom>
            <a:avLst/>
            <a:gdLst/>
            <a:ahLst/>
            <a:cxnLst/>
            <a:rect l="l" t="t" r="r" b="b"/>
            <a:pathLst>
              <a:path w="4515484" h="869950">
                <a:moveTo>
                  <a:pt x="4342390" y="297965"/>
                </a:moveTo>
                <a:lnTo>
                  <a:pt x="4011431" y="297965"/>
                </a:lnTo>
                <a:lnTo>
                  <a:pt x="4062815" y="302791"/>
                </a:lnTo>
                <a:lnTo>
                  <a:pt x="4099257" y="317792"/>
                </a:lnTo>
                <a:lnTo>
                  <a:pt x="4122782" y="343758"/>
                </a:lnTo>
                <a:lnTo>
                  <a:pt x="4135412" y="381477"/>
                </a:lnTo>
                <a:lnTo>
                  <a:pt x="4139172" y="431736"/>
                </a:lnTo>
                <a:lnTo>
                  <a:pt x="4139172" y="445741"/>
                </a:lnTo>
                <a:lnTo>
                  <a:pt x="4105687" y="445741"/>
                </a:lnTo>
                <a:lnTo>
                  <a:pt x="4036315" y="447902"/>
                </a:lnTo>
                <a:lnTo>
                  <a:pt x="3974720" y="454337"/>
                </a:lnTo>
                <a:lnTo>
                  <a:pt x="3920790" y="464973"/>
                </a:lnTo>
                <a:lnTo>
                  <a:pt x="3874412" y="479739"/>
                </a:lnTo>
                <a:lnTo>
                  <a:pt x="3835475" y="498561"/>
                </a:lnTo>
                <a:lnTo>
                  <a:pt x="3803869" y="521367"/>
                </a:lnTo>
                <a:lnTo>
                  <a:pt x="3762197" y="578642"/>
                </a:lnTo>
                <a:lnTo>
                  <a:pt x="3748605" y="649872"/>
                </a:lnTo>
                <a:lnTo>
                  <a:pt x="3748505" y="650984"/>
                </a:lnTo>
                <a:lnTo>
                  <a:pt x="3751197" y="694625"/>
                </a:lnTo>
                <a:lnTo>
                  <a:pt x="3759512" y="733441"/>
                </a:lnTo>
                <a:lnTo>
                  <a:pt x="3759594" y="733823"/>
                </a:lnTo>
                <a:lnTo>
                  <a:pt x="3795446" y="798154"/>
                </a:lnTo>
                <a:lnTo>
                  <a:pt x="3859941" y="842499"/>
                </a:lnTo>
                <a:lnTo>
                  <a:pt x="3904141" y="856714"/>
                </a:lnTo>
                <a:lnTo>
                  <a:pt x="3957306" y="865436"/>
                </a:lnTo>
                <a:lnTo>
                  <a:pt x="3958167" y="865436"/>
                </a:lnTo>
                <a:lnTo>
                  <a:pt x="4018872" y="868309"/>
                </a:lnTo>
                <a:lnTo>
                  <a:pt x="4064065" y="867506"/>
                </a:lnTo>
                <a:lnTo>
                  <a:pt x="4109650" y="865436"/>
                </a:lnTo>
                <a:lnTo>
                  <a:pt x="4253802" y="856714"/>
                </a:lnTo>
                <a:lnTo>
                  <a:pt x="4253642" y="856714"/>
                </a:lnTo>
                <a:lnTo>
                  <a:pt x="4306739" y="854624"/>
                </a:lnTo>
                <a:lnTo>
                  <a:pt x="4362411" y="853822"/>
                </a:lnTo>
                <a:lnTo>
                  <a:pt x="4357256" y="806955"/>
                </a:lnTo>
                <a:lnTo>
                  <a:pt x="4353884" y="759949"/>
                </a:lnTo>
                <a:lnTo>
                  <a:pt x="4353149" y="738161"/>
                </a:lnTo>
                <a:lnTo>
                  <a:pt x="4070961" y="738161"/>
                </a:lnTo>
                <a:lnTo>
                  <a:pt x="4022999" y="733441"/>
                </a:lnTo>
                <a:lnTo>
                  <a:pt x="3990037" y="718511"/>
                </a:lnTo>
                <a:lnTo>
                  <a:pt x="3971027" y="692215"/>
                </a:lnTo>
                <a:lnTo>
                  <a:pt x="3964923" y="653399"/>
                </a:lnTo>
                <a:lnTo>
                  <a:pt x="3972777" y="613493"/>
                </a:lnTo>
                <a:lnTo>
                  <a:pt x="3997685" y="584793"/>
                </a:lnTo>
                <a:lnTo>
                  <a:pt x="4041661" y="567457"/>
                </a:lnTo>
                <a:lnTo>
                  <a:pt x="4106720" y="561643"/>
                </a:lnTo>
                <a:lnTo>
                  <a:pt x="4114003" y="561371"/>
                </a:lnTo>
                <a:lnTo>
                  <a:pt x="4355479" y="561371"/>
                </a:lnTo>
                <a:lnTo>
                  <a:pt x="4356641" y="530560"/>
                </a:lnTo>
                <a:lnTo>
                  <a:pt x="4358115" y="479739"/>
                </a:lnTo>
                <a:lnTo>
                  <a:pt x="4358230" y="475765"/>
                </a:lnTo>
                <a:lnTo>
                  <a:pt x="4358897" y="417006"/>
                </a:lnTo>
                <a:lnTo>
                  <a:pt x="4356443" y="363856"/>
                </a:lnTo>
                <a:lnTo>
                  <a:pt x="4348888" y="317792"/>
                </a:lnTo>
                <a:lnTo>
                  <a:pt x="4348863" y="317636"/>
                </a:lnTo>
                <a:lnTo>
                  <a:pt x="4342390" y="297965"/>
                </a:lnTo>
                <a:close/>
              </a:path>
              <a:path w="4515484" h="869950">
                <a:moveTo>
                  <a:pt x="4355479" y="561371"/>
                </a:moveTo>
                <a:lnTo>
                  <a:pt x="4128492" y="561371"/>
                </a:lnTo>
                <a:lnTo>
                  <a:pt x="4135659" y="561643"/>
                </a:lnTo>
                <a:lnTo>
                  <a:pt x="4135373" y="612966"/>
                </a:lnTo>
                <a:lnTo>
                  <a:pt x="4135317" y="665714"/>
                </a:lnTo>
                <a:lnTo>
                  <a:pt x="4135568" y="692215"/>
                </a:lnTo>
                <a:lnTo>
                  <a:pt x="4137312" y="730675"/>
                </a:lnTo>
                <a:lnTo>
                  <a:pt x="4120614" y="733823"/>
                </a:lnTo>
                <a:lnTo>
                  <a:pt x="4104292" y="735963"/>
                </a:lnTo>
                <a:lnTo>
                  <a:pt x="4087665" y="737178"/>
                </a:lnTo>
                <a:lnTo>
                  <a:pt x="4070961" y="737436"/>
                </a:lnTo>
                <a:lnTo>
                  <a:pt x="4070961" y="738161"/>
                </a:lnTo>
                <a:lnTo>
                  <a:pt x="4353149" y="738161"/>
                </a:lnTo>
                <a:lnTo>
                  <a:pt x="4352295" y="712853"/>
                </a:lnTo>
                <a:lnTo>
                  <a:pt x="4352380" y="692215"/>
                </a:lnTo>
                <a:lnTo>
                  <a:pt x="4352489" y="665714"/>
                </a:lnTo>
                <a:lnTo>
                  <a:pt x="4353155" y="626079"/>
                </a:lnTo>
                <a:lnTo>
                  <a:pt x="4354745" y="580846"/>
                </a:lnTo>
                <a:lnTo>
                  <a:pt x="4355469" y="561643"/>
                </a:lnTo>
                <a:lnTo>
                  <a:pt x="4355479" y="561371"/>
                </a:lnTo>
                <a:close/>
              </a:path>
              <a:path w="4515484" h="869950">
                <a:moveTo>
                  <a:pt x="4064553" y="159607"/>
                </a:moveTo>
                <a:lnTo>
                  <a:pt x="4013018" y="160003"/>
                </a:lnTo>
                <a:lnTo>
                  <a:pt x="3961731" y="163972"/>
                </a:lnTo>
                <a:lnTo>
                  <a:pt x="3910891" y="171487"/>
                </a:lnTo>
                <a:lnTo>
                  <a:pt x="3860695" y="182517"/>
                </a:lnTo>
                <a:lnTo>
                  <a:pt x="3811343" y="197033"/>
                </a:lnTo>
                <a:lnTo>
                  <a:pt x="3819818" y="347707"/>
                </a:lnTo>
                <a:lnTo>
                  <a:pt x="3865279" y="327241"/>
                </a:lnTo>
                <a:lnTo>
                  <a:pt x="3912679" y="312045"/>
                </a:lnTo>
                <a:lnTo>
                  <a:pt x="3961551" y="302245"/>
                </a:lnTo>
                <a:lnTo>
                  <a:pt x="4011431" y="297965"/>
                </a:lnTo>
                <a:lnTo>
                  <a:pt x="4342390" y="297965"/>
                </a:lnTo>
                <a:lnTo>
                  <a:pt x="4335831" y="278030"/>
                </a:lnTo>
                <a:lnTo>
                  <a:pt x="4317021" y="244725"/>
                </a:lnTo>
                <a:lnTo>
                  <a:pt x="4260761" y="195761"/>
                </a:lnTo>
                <a:lnTo>
                  <a:pt x="4222660" y="179472"/>
                </a:lnTo>
                <a:lnTo>
                  <a:pt x="4177475" y="168226"/>
                </a:lnTo>
                <a:lnTo>
                  <a:pt x="4124882" y="161709"/>
                </a:lnTo>
                <a:lnTo>
                  <a:pt x="4064553" y="159607"/>
                </a:lnTo>
                <a:close/>
              </a:path>
              <a:path w="4515484" h="869950">
                <a:moveTo>
                  <a:pt x="2193789" y="563333"/>
                </a:moveTo>
                <a:lnTo>
                  <a:pt x="1647875" y="563333"/>
                </a:lnTo>
                <a:lnTo>
                  <a:pt x="1687992" y="563654"/>
                </a:lnTo>
                <a:lnTo>
                  <a:pt x="1722504" y="564450"/>
                </a:lnTo>
                <a:lnTo>
                  <a:pt x="1777972" y="566582"/>
                </a:lnTo>
                <a:lnTo>
                  <a:pt x="1775383" y="566582"/>
                </a:lnTo>
                <a:lnTo>
                  <a:pt x="1782309" y="617484"/>
                </a:lnTo>
                <a:lnTo>
                  <a:pt x="1782391" y="618085"/>
                </a:lnTo>
                <a:lnTo>
                  <a:pt x="1782501" y="618895"/>
                </a:lnTo>
                <a:lnTo>
                  <a:pt x="1793684" y="665231"/>
                </a:lnTo>
                <a:lnTo>
                  <a:pt x="1809362" y="707099"/>
                </a:lnTo>
                <a:lnTo>
                  <a:pt x="1829295" y="743282"/>
                </a:lnTo>
                <a:lnTo>
                  <a:pt x="1853699" y="774455"/>
                </a:lnTo>
                <a:lnTo>
                  <a:pt x="1882678" y="800819"/>
                </a:lnTo>
                <a:lnTo>
                  <a:pt x="1916333" y="822574"/>
                </a:lnTo>
                <a:lnTo>
                  <a:pt x="1954768" y="839923"/>
                </a:lnTo>
                <a:lnTo>
                  <a:pt x="1998084" y="853066"/>
                </a:lnTo>
                <a:lnTo>
                  <a:pt x="2046384" y="862205"/>
                </a:lnTo>
                <a:lnTo>
                  <a:pt x="2099770" y="867541"/>
                </a:lnTo>
                <a:lnTo>
                  <a:pt x="2158346" y="869274"/>
                </a:lnTo>
                <a:lnTo>
                  <a:pt x="2205269" y="868738"/>
                </a:lnTo>
                <a:lnTo>
                  <a:pt x="2251904" y="864769"/>
                </a:lnTo>
                <a:lnTo>
                  <a:pt x="2298064" y="857397"/>
                </a:lnTo>
                <a:lnTo>
                  <a:pt x="2343558" y="846655"/>
                </a:lnTo>
                <a:lnTo>
                  <a:pt x="2388199" y="832573"/>
                </a:lnTo>
                <a:lnTo>
                  <a:pt x="2382987" y="737436"/>
                </a:lnTo>
                <a:lnTo>
                  <a:pt x="2382887" y="735614"/>
                </a:lnTo>
                <a:lnTo>
                  <a:pt x="2382789" y="733823"/>
                </a:lnTo>
                <a:lnTo>
                  <a:pt x="2382675" y="731750"/>
                </a:lnTo>
                <a:lnTo>
                  <a:pt x="2382577" y="729951"/>
                </a:lnTo>
                <a:lnTo>
                  <a:pt x="2193279" y="729951"/>
                </a:lnTo>
                <a:lnTo>
                  <a:pt x="2137786" y="724978"/>
                </a:lnTo>
                <a:lnTo>
                  <a:pt x="2091785" y="710533"/>
                </a:lnTo>
                <a:lnTo>
                  <a:pt x="2055543" y="687329"/>
                </a:lnTo>
                <a:lnTo>
                  <a:pt x="2029326" y="656075"/>
                </a:lnTo>
                <a:lnTo>
                  <a:pt x="2013400" y="617484"/>
                </a:lnTo>
                <a:lnTo>
                  <a:pt x="2008032" y="572267"/>
                </a:lnTo>
                <a:lnTo>
                  <a:pt x="2008032" y="567680"/>
                </a:lnTo>
                <a:lnTo>
                  <a:pt x="2142199" y="567680"/>
                </a:lnTo>
                <a:lnTo>
                  <a:pt x="2158510" y="567155"/>
                </a:lnTo>
                <a:lnTo>
                  <a:pt x="2193789" y="563333"/>
                </a:lnTo>
                <a:close/>
              </a:path>
              <a:path w="4515484" h="869950">
                <a:moveTo>
                  <a:pt x="1635340" y="297965"/>
                </a:moveTo>
                <a:lnTo>
                  <a:pt x="1304832" y="297965"/>
                </a:lnTo>
                <a:lnTo>
                  <a:pt x="1356216" y="302791"/>
                </a:lnTo>
                <a:lnTo>
                  <a:pt x="1392659" y="317792"/>
                </a:lnTo>
                <a:lnTo>
                  <a:pt x="1416183" y="343758"/>
                </a:lnTo>
                <a:lnTo>
                  <a:pt x="1428813" y="381477"/>
                </a:lnTo>
                <a:lnTo>
                  <a:pt x="1432574" y="431736"/>
                </a:lnTo>
                <a:lnTo>
                  <a:pt x="1432574" y="445741"/>
                </a:lnTo>
                <a:lnTo>
                  <a:pt x="1398096" y="445741"/>
                </a:lnTo>
                <a:lnTo>
                  <a:pt x="1328785" y="447902"/>
                </a:lnTo>
                <a:lnTo>
                  <a:pt x="1267225" y="454337"/>
                </a:lnTo>
                <a:lnTo>
                  <a:pt x="1213308" y="464973"/>
                </a:lnTo>
                <a:lnTo>
                  <a:pt x="1166928" y="479739"/>
                </a:lnTo>
                <a:lnTo>
                  <a:pt x="1127977" y="498561"/>
                </a:lnTo>
                <a:lnTo>
                  <a:pt x="1096349" y="521367"/>
                </a:lnTo>
                <a:lnTo>
                  <a:pt x="1054630" y="578642"/>
                </a:lnTo>
                <a:lnTo>
                  <a:pt x="1041079" y="649147"/>
                </a:lnTo>
                <a:lnTo>
                  <a:pt x="1040959" y="651709"/>
                </a:lnTo>
                <a:lnTo>
                  <a:pt x="1043605" y="694625"/>
                </a:lnTo>
                <a:lnTo>
                  <a:pt x="1051878" y="733260"/>
                </a:lnTo>
                <a:lnTo>
                  <a:pt x="1051999" y="733823"/>
                </a:lnTo>
                <a:lnTo>
                  <a:pt x="1087842" y="798154"/>
                </a:lnTo>
                <a:lnTo>
                  <a:pt x="1152332" y="842499"/>
                </a:lnTo>
                <a:lnTo>
                  <a:pt x="1196533" y="856714"/>
                </a:lnTo>
                <a:lnTo>
                  <a:pt x="1249704" y="865436"/>
                </a:lnTo>
                <a:lnTo>
                  <a:pt x="1250566" y="865436"/>
                </a:lnTo>
                <a:lnTo>
                  <a:pt x="1311281" y="868309"/>
                </a:lnTo>
                <a:lnTo>
                  <a:pt x="1354532" y="867541"/>
                </a:lnTo>
                <a:lnTo>
                  <a:pt x="1355715" y="867541"/>
                </a:lnTo>
                <a:lnTo>
                  <a:pt x="1402064" y="865436"/>
                </a:lnTo>
                <a:lnTo>
                  <a:pt x="1546301" y="856714"/>
                </a:lnTo>
                <a:lnTo>
                  <a:pt x="1546141" y="856714"/>
                </a:lnTo>
                <a:lnTo>
                  <a:pt x="1599304" y="854624"/>
                </a:lnTo>
                <a:lnTo>
                  <a:pt x="1655068" y="853822"/>
                </a:lnTo>
                <a:lnTo>
                  <a:pt x="1649755" y="806843"/>
                </a:lnTo>
                <a:lnTo>
                  <a:pt x="1646286" y="759718"/>
                </a:lnTo>
                <a:lnTo>
                  <a:pt x="1645521" y="737436"/>
                </a:lnTo>
                <a:lnTo>
                  <a:pt x="1363370" y="737436"/>
                </a:lnTo>
                <a:lnTo>
                  <a:pt x="1363370" y="736470"/>
                </a:lnTo>
                <a:lnTo>
                  <a:pt x="1315389" y="731750"/>
                </a:lnTo>
                <a:lnTo>
                  <a:pt x="1282384" y="716820"/>
                </a:lnTo>
                <a:lnTo>
                  <a:pt x="1263331" y="690525"/>
                </a:lnTo>
                <a:lnTo>
                  <a:pt x="1257208" y="651709"/>
                </a:lnTo>
                <a:lnTo>
                  <a:pt x="1265075" y="611954"/>
                </a:lnTo>
                <a:lnTo>
                  <a:pt x="1290011" y="583586"/>
                </a:lnTo>
                <a:lnTo>
                  <a:pt x="1334016" y="566582"/>
                </a:lnTo>
                <a:lnTo>
                  <a:pt x="1399088" y="560919"/>
                </a:lnTo>
                <a:lnTo>
                  <a:pt x="1406343" y="560647"/>
                </a:lnTo>
                <a:lnTo>
                  <a:pt x="2216202" y="560647"/>
                </a:lnTo>
                <a:lnTo>
                  <a:pt x="2262240" y="551180"/>
                </a:lnTo>
                <a:lnTo>
                  <a:pt x="2304552" y="537054"/>
                </a:lnTo>
                <a:lnTo>
                  <a:pt x="2340451" y="518753"/>
                </a:lnTo>
                <a:lnTo>
                  <a:pt x="2392865" y="469375"/>
                </a:lnTo>
                <a:lnTo>
                  <a:pt x="2400233" y="455399"/>
                </a:lnTo>
                <a:lnTo>
                  <a:pt x="2055515" y="455399"/>
                </a:lnTo>
                <a:lnTo>
                  <a:pt x="2036216" y="455188"/>
                </a:lnTo>
                <a:lnTo>
                  <a:pt x="2020307" y="454686"/>
                </a:lnTo>
                <a:lnTo>
                  <a:pt x="2006048" y="453709"/>
                </a:lnTo>
                <a:lnTo>
                  <a:pt x="2006137" y="449121"/>
                </a:lnTo>
                <a:lnTo>
                  <a:pt x="1776857" y="449121"/>
                </a:lnTo>
                <a:lnTo>
                  <a:pt x="1749572" y="447748"/>
                </a:lnTo>
                <a:lnTo>
                  <a:pt x="1720055" y="446827"/>
                </a:lnTo>
                <a:lnTo>
                  <a:pt x="1651347" y="445982"/>
                </a:lnTo>
                <a:lnTo>
                  <a:pt x="1651347" y="415316"/>
                </a:lnTo>
                <a:lnTo>
                  <a:pt x="1648895" y="362436"/>
                </a:lnTo>
                <a:lnTo>
                  <a:pt x="1648883" y="362166"/>
                </a:lnTo>
                <a:lnTo>
                  <a:pt x="1641275" y="315945"/>
                </a:lnTo>
                <a:lnTo>
                  <a:pt x="1635340" y="297965"/>
                </a:lnTo>
                <a:close/>
              </a:path>
              <a:path w="4515484" h="869950">
                <a:moveTo>
                  <a:pt x="2216202" y="560647"/>
                </a:moveTo>
                <a:lnTo>
                  <a:pt x="1420854" y="560647"/>
                </a:lnTo>
                <a:lnTo>
                  <a:pt x="1428109" y="560919"/>
                </a:lnTo>
                <a:lnTo>
                  <a:pt x="1428073" y="567680"/>
                </a:lnTo>
                <a:lnTo>
                  <a:pt x="1427947" y="591615"/>
                </a:lnTo>
                <a:lnTo>
                  <a:pt x="1427840" y="611954"/>
                </a:lnTo>
                <a:lnTo>
                  <a:pt x="1427784" y="665704"/>
                </a:lnTo>
                <a:lnTo>
                  <a:pt x="1427918" y="681658"/>
                </a:lnTo>
                <a:lnTo>
                  <a:pt x="1428004" y="691825"/>
                </a:lnTo>
                <a:lnTo>
                  <a:pt x="1429597" y="729951"/>
                </a:lnTo>
                <a:lnTo>
                  <a:pt x="1413238" y="733260"/>
                </a:lnTo>
                <a:lnTo>
                  <a:pt x="1396716" y="735614"/>
                </a:lnTo>
                <a:lnTo>
                  <a:pt x="1380078" y="737008"/>
                </a:lnTo>
                <a:lnTo>
                  <a:pt x="1363370" y="737436"/>
                </a:lnTo>
                <a:lnTo>
                  <a:pt x="1645521" y="737436"/>
                </a:lnTo>
                <a:lnTo>
                  <a:pt x="1644665" y="712497"/>
                </a:lnTo>
                <a:lnTo>
                  <a:pt x="1644789" y="687329"/>
                </a:lnTo>
                <a:lnTo>
                  <a:pt x="1644898" y="665231"/>
                </a:lnTo>
                <a:lnTo>
                  <a:pt x="1645002" y="656075"/>
                </a:lnTo>
                <a:lnTo>
                  <a:pt x="1645080" y="649147"/>
                </a:lnTo>
                <a:lnTo>
                  <a:pt x="1645154" y="642654"/>
                </a:lnTo>
                <a:lnTo>
                  <a:pt x="1645806" y="618895"/>
                </a:lnTo>
                <a:lnTo>
                  <a:pt x="1646782" y="591615"/>
                </a:lnTo>
                <a:lnTo>
                  <a:pt x="1647529" y="572267"/>
                </a:lnTo>
                <a:lnTo>
                  <a:pt x="1647651" y="569128"/>
                </a:lnTo>
                <a:lnTo>
                  <a:pt x="1647749" y="566582"/>
                </a:lnTo>
                <a:lnTo>
                  <a:pt x="1647875" y="563333"/>
                </a:lnTo>
                <a:lnTo>
                  <a:pt x="2193789" y="563333"/>
                </a:lnTo>
                <a:lnTo>
                  <a:pt x="2213547" y="561193"/>
                </a:lnTo>
                <a:lnTo>
                  <a:pt x="2216202" y="560647"/>
                </a:lnTo>
                <a:close/>
              </a:path>
              <a:path w="4515484" h="869950">
                <a:moveTo>
                  <a:pt x="2379931" y="681658"/>
                </a:moveTo>
                <a:lnTo>
                  <a:pt x="2335913" y="702434"/>
                </a:lnTo>
                <a:lnTo>
                  <a:pt x="2289783" y="717508"/>
                </a:lnTo>
                <a:lnTo>
                  <a:pt x="2242064" y="726731"/>
                </a:lnTo>
                <a:lnTo>
                  <a:pt x="2193279" y="729951"/>
                </a:lnTo>
                <a:lnTo>
                  <a:pt x="2382577" y="729951"/>
                </a:lnTo>
                <a:lnTo>
                  <a:pt x="2379931" y="681658"/>
                </a:lnTo>
                <a:close/>
              </a:path>
              <a:path w="4515484" h="869950">
                <a:moveTo>
                  <a:pt x="2142199" y="567680"/>
                </a:moveTo>
                <a:lnTo>
                  <a:pt x="2008032" y="567680"/>
                </a:lnTo>
                <a:lnTo>
                  <a:pt x="2075597" y="568902"/>
                </a:lnTo>
                <a:lnTo>
                  <a:pt x="2097162" y="569128"/>
                </a:lnTo>
                <a:lnTo>
                  <a:pt x="2142199" y="567680"/>
                </a:lnTo>
                <a:close/>
              </a:path>
              <a:path w="4515484" h="869950">
                <a:moveTo>
                  <a:pt x="2408186" y="286375"/>
                </a:moveTo>
                <a:lnTo>
                  <a:pt x="2126101" y="286375"/>
                </a:lnTo>
                <a:lnTo>
                  <a:pt x="2160013" y="291106"/>
                </a:lnTo>
                <a:lnTo>
                  <a:pt x="2186251" y="305028"/>
                </a:lnTo>
                <a:lnTo>
                  <a:pt x="2203188" y="327733"/>
                </a:lnTo>
                <a:lnTo>
                  <a:pt x="2209195" y="358814"/>
                </a:lnTo>
                <a:lnTo>
                  <a:pt x="2200688" y="401817"/>
                </a:lnTo>
                <a:lnTo>
                  <a:pt x="2174934" y="431917"/>
                </a:lnTo>
                <a:lnTo>
                  <a:pt x="2131585" y="449612"/>
                </a:lnTo>
                <a:lnTo>
                  <a:pt x="2070291" y="455399"/>
                </a:lnTo>
                <a:lnTo>
                  <a:pt x="2400233" y="455399"/>
                </a:lnTo>
                <a:lnTo>
                  <a:pt x="2409312" y="438174"/>
                </a:lnTo>
                <a:lnTo>
                  <a:pt x="2419206" y="402548"/>
                </a:lnTo>
                <a:lnTo>
                  <a:pt x="2422511" y="362436"/>
                </a:lnTo>
                <a:lnTo>
                  <a:pt x="2419121" y="323356"/>
                </a:lnTo>
                <a:lnTo>
                  <a:pt x="2408863" y="287631"/>
                </a:lnTo>
                <a:lnTo>
                  <a:pt x="2408186" y="286375"/>
                </a:lnTo>
                <a:close/>
              </a:path>
              <a:path w="4515484" h="869950">
                <a:moveTo>
                  <a:pt x="2133749" y="159365"/>
                </a:moveTo>
                <a:lnTo>
                  <a:pt x="2071925" y="161929"/>
                </a:lnTo>
                <a:lnTo>
                  <a:pt x="2016920" y="169551"/>
                </a:lnTo>
                <a:lnTo>
                  <a:pt x="1968418" y="182132"/>
                </a:lnTo>
                <a:lnTo>
                  <a:pt x="1926106" y="199570"/>
                </a:lnTo>
                <a:lnTo>
                  <a:pt x="1889670" y="221763"/>
                </a:lnTo>
                <a:lnTo>
                  <a:pt x="1858795" y="248610"/>
                </a:lnTo>
                <a:lnTo>
                  <a:pt x="1833168" y="280011"/>
                </a:lnTo>
                <a:lnTo>
                  <a:pt x="1812442" y="315945"/>
                </a:lnTo>
                <a:lnTo>
                  <a:pt x="1796401" y="356067"/>
                </a:lnTo>
                <a:lnTo>
                  <a:pt x="1784633" y="400520"/>
                </a:lnTo>
                <a:lnTo>
                  <a:pt x="1776857" y="449121"/>
                </a:lnTo>
                <a:lnTo>
                  <a:pt x="2006137" y="449121"/>
                </a:lnTo>
                <a:lnTo>
                  <a:pt x="2009961" y="396930"/>
                </a:lnTo>
                <a:lnTo>
                  <a:pt x="2022589" y="351726"/>
                </a:lnTo>
                <a:lnTo>
                  <a:pt x="2045267" y="316826"/>
                </a:lnTo>
                <a:lnTo>
                  <a:pt x="2079326" y="294339"/>
                </a:lnTo>
                <a:lnTo>
                  <a:pt x="2126101" y="286375"/>
                </a:lnTo>
                <a:lnTo>
                  <a:pt x="2408186" y="286375"/>
                </a:lnTo>
                <a:lnTo>
                  <a:pt x="2391606" y="255593"/>
                </a:lnTo>
                <a:lnTo>
                  <a:pt x="2335570" y="203903"/>
                </a:lnTo>
                <a:lnTo>
                  <a:pt x="2296530" y="184916"/>
                </a:lnTo>
                <a:lnTo>
                  <a:pt x="2249967" y="170942"/>
                </a:lnTo>
                <a:lnTo>
                  <a:pt x="2195750" y="162315"/>
                </a:lnTo>
                <a:lnTo>
                  <a:pt x="2133749" y="159365"/>
                </a:lnTo>
                <a:close/>
              </a:path>
              <a:path w="4515484" h="869950">
                <a:moveTo>
                  <a:pt x="1356673" y="157916"/>
                </a:moveTo>
                <a:lnTo>
                  <a:pt x="1305120" y="158322"/>
                </a:lnTo>
                <a:lnTo>
                  <a:pt x="1253701" y="162315"/>
                </a:lnTo>
                <a:lnTo>
                  <a:pt x="1202981" y="169811"/>
                </a:lnTo>
                <a:lnTo>
                  <a:pt x="1152782" y="180836"/>
                </a:lnTo>
                <a:lnTo>
                  <a:pt x="1103421" y="195343"/>
                </a:lnTo>
                <a:lnTo>
                  <a:pt x="1113095" y="347707"/>
                </a:lnTo>
                <a:lnTo>
                  <a:pt x="1158573" y="327241"/>
                </a:lnTo>
                <a:lnTo>
                  <a:pt x="1206010" y="312045"/>
                </a:lnTo>
                <a:lnTo>
                  <a:pt x="1254924" y="302245"/>
                </a:lnTo>
                <a:lnTo>
                  <a:pt x="1304832" y="297965"/>
                </a:lnTo>
                <a:lnTo>
                  <a:pt x="1635340" y="297965"/>
                </a:lnTo>
                <a:lnTo>
                  <a:pt x="1628202" y="276340"/>
                </a:lnTo>
                <a:lnTo>
                  <a:pt x="1609343" y="243035"/>
                </a:lnTo>
                <a:lnTo>
                  <a:pt x="1552979" y="194070"/>
                </a:lnTo>
                <a:lnTo>
                  <a:pt x="1514833" y="177781"/>
                </a:lnTo>
                <a:lnTo>
                  <a:pt x="1469613" y="166536"/>
                </a:lnTo>
                <a:lnTo>
                  <a:pt x="1417001" y="160019"/>
                </a:lnTo>
                <a:lnTo>
                  <a:pt x="1356673" y="157916"/>
                </a:lnTo>
                <a:close/>
              </a:path>
              <a:path w="4515484" h="869950">
                <a:moveTo>
                  <a:pt x="3365073" y="160090"/>
                </a:moveTo>
                <a:lnTo>
                  <a:pt x="3314711" y="161240"/>
                </a:lnTo>
                <a:lnTo>
                  <a:pt x="3267170" y="164206"/>
                </a:lnTo>
                <a:lnTo>
                  <a:pt x="3174618" y="172682"/>
                </a:lnTo>
                <a:lnTo>
                  <a:pt x="3126642" y="176739"/>
                </a:lnTo>
                <a:lnTo>
                  <a:pt x="3075558" y="179705"/>
                </a:lnTo>
                <a:lnTo>
                  <a:pt x="3019881" y="180855"/>
                </a:lnTo>
                <a:lnTo>
                  <a:pt x="3022723" y="233971"/>
                </a:lnTo>
                <a:lnTo>
                  <a:pt x="3024773" y="288882"/>
                </a:lnTo>
                <a:lnTo>
                  <a:pt x="3026150" y="344160"/>
                </a:lnTo>
                <a:lnTo>
                  <a:pt x="3026975" y="398378"/>
                </a:lnTo>
                <a:lnTo>
                  <a:pt x="3027274" y="438014"/>
                </a:lnTo>
                <a:lnTo>
                  <a:pt x="3027322" y="540394"/>
                </a:lnTo>
                <a:lnTo>
                  <a:pt x="3026842" y="591784"/>
                </a:lnTo>
                <a:lnTo>
                  <a:pt x="3026036" y="650647"/>
                </a:lnTo>
                <a:lnTo>
                  <a:pt x="3024919" y="711656"/>
                </a:lnTo>
                <a:lnTo>
                  <a:pt x="3023509" y="769486"/>
                </a:lnTo>
                <a:lnTo>
                  <a:pt x="3021819" y="818912"/>
                </a:lnTo>
                <a:lnTo>
                  <a:pt x="3019881" y="854304"/>
                </a:lnTo>
                <a:lnTo>
                  <a:pt x="3253454" y="854304"/>
                </a:lnTo>
                <a:lnTo>
                  <a:pt x="3248600" y="772223"/>
                </a:lnTo>
                <a:lnTo>
                  <a:pt x="3246607" y="716365"/>
                </a:lnTo>
                <a:lnTo>
                  <a:pt x="3245079" y="656281"/>
                </a:lnTo>
                <a:lnTo>
                  <a:pt x="3244148" y="596211"/>
                </a:lnTo>
                <a:lnTo>
                  <a:pt x="3243946" y="540394"/>
                </a:lnTo>
                <a:lnTo>
                  <a:pt x="3244006" y="495463"/>
                </a:lnTo>
                <a:lnTo>
                  <a:pt x="3244099" y="474897"/>
                </a:lnTo>
                <a:lnTo>
                  <a:pt x="3244157" y="462009"/>
                </a:lnTo>
                <a:lnTo>
                  <a:pt x="3244624" y="420089"/>
                </a:lnTo>
                <a:lnTo>
                  <a:pt x="3244660" y="416819"/>
                </a:lnTo>
                <a:lnTo>
                  <a:pt x="3245639" y="366842"/>
                </a:lnTo>
                <a:lnTo>
                  <a:pt x="3247253" y="311487"/>
                </a:lnTo>
                <a:lnTo>
                  <a:pt x="3289084" y="301391"/>
                </a:lnTo>
                <a:lnTo>
                  <a:pt x="3332001" y="297965"/>
                </a:lnTo>
                <a:lnTo>
                  <a:pt x="3643512" y="297965"/>
                </a:lnTo>
                <a:lnTo>
                  <a:pt x="3636937" y="278655"/>
                </a:lnTo>
                <a:lnTo>
                  <a:pt x="3593789" y="219701"/>
                </a:lnTo>
                <a:lnTo>
                  <a:pt x="3524547" y="181232"/>
                </a:lnTo>
                <a:lnTo>
                  <a:pt x="3479186" y="169416"/>
                </a:lnTo>
                <a:lnTo>
                  <a:pt x="3426155" y="162404"/>
                </a:lnTo>
                <a:lnTo>
                  <a:pt x="3365073" y="160090"/>
                </a:lnTo>
                <a:close/>
              </a:path>
              <a:path w="4515484" h="869950">
                <a:moveTo>
                  <a:pt x="3643512" y="297965"/>
                </a:moveTo>
                <a:lnTo>
                  <a:pt x="3332001" y="297965"/>
                </a:lnTo>
                <a:lnTo>
                  <a:pt x="3374697" y="302678"/>
                </a:lnTo>
                <a:lnTo>
                  <a:pt x="3405487" y="317707"/>
                </a:lnTo>
                <a:lnTo>
                  <a:pt x="3436906" y="384042"/>
                </a:lnTo>
                <a:lnTo>
                  <a:pt x="3440313" y="438014"/>
                </a:lnTo>
                <a:lnTo>
                  <a:pt x="3441195" y="495463"/>
                </a:lnTo>
                <a:lnTo>
                  <a:pt x="3441291" y="503004"/>
                </a:lnTo>
                <a:lnTo>
                  <a:pt x="3441359" y="508302"/>
                </a:lnTo>
                <a:lnTo>
                  <a:pt x="3441553" y="540394"/>
                </a:lnTo>
                <a:lnTo>
                  <a:pt x="3441291" y="591784"/>
                </a:lnTo>
                <a:lnTo>
                  <a:pt x="3440550" y="650647"/>
                </a:lnTo>
                <a:lnTo>
                  <a:pt x="3439393" y="711656"/>
                </a:lnTo>
                <a:lnTo>
                  <a:pt x="3437887" y="769486"/>
                </a:lnTo>
                <a:lnTo>
                  <a:pt x="3436098" y="818912"/>
                </a:lnTo>
                <a:lnTo>
                  <a:pt x="3434112" y="854304"/>
                </a:lnTo>
                <a:lnTo>
                  <a:pt x="3667892" y="854304"/>
                </a:lnTo>
                <a:lnTo>
                  <a:pt x="3663046" y="772223"/>
                </a:lnTo>
                <a:lnTo>
                  <a:pt x="3661071" y="716365"/>
                </a:lnTo>
                <a:lnTo>
                  <a:pt x="3659578" y="656281"/>
                </a:lnTo>
                <a:lnTo>
                  <a:pt x="3658705" y="596211"/>
                </a:lnTo>
                <a:lnTo>
                  <a:pt x="3658590" y="540394"/>
                </a:lnTo>
                <a:lnTo>
                  <a:pt x="3658177" y="540394"/>
                </a:lnTo>
                <a:lnTo>
                  <a:pt x="3658315" y="508302"/>
                </a:lnTo>
                <a:lnTo>
                  <a:pt x="3658370" y="495463"/>
                </a:lnTo>
                <a:lnTo>
                  <a:pt x="3658702" y="462009"/>
                </a:lnTo>
                <a:lnTo>
                  <a:pt x="3658827" y="450108"/>
                </a:lnTo>
                <a:lnTo>
                  <a:pt x="3659223" y="420089"/>
                </a:lnTo>
                <a:lnTo>
                  <a:pt x="3659417" y="407348"/>
                </a:lnTo>
                <a:lnTo>
                  <a:pt x="3657046" y="358941"/>
                </a:lnTo>
                <a:lnTo>
                  <a:pt x="3649680" y="316079"/>
                </a:lnTo>
                <a:lnTo>
                  <a:pt x="3643512" y="297965"/>
                </a:lnTo>
                <a:close/>
              </a:path>
              <a:path w="4515484" h="869950">
                <a:moveTo>
                  <a:pt x="2778039" y="0"/>
                </a:moveTo>
                <a:lnTo>
                  <a:pt x="2646577" y="0"/>
                </a:lnTo>
                <a:lnTo>
                  <a:pt x="2636270" y="58666"/>
                </a:lnTo>
                <a:lnTo>
                  <a:pt x="2620762" y="107460"/>
                </a:lnTo>
                <a:lnTo>
                  <a:pt x="2598363" y="146809"/>
                </a:lnTo>
                <a:lnTo>
                  <a:pt x="2567387" y="177144"/>
                </a:lnTo>
                <a:lnTo>
                  <a:pt x="2526144" y="198894"/>
                </a:lnTo>
                <a:lnTo>
                  <a:pt x="2472947" y="212487"/>
                </a:lnTo>
                <a:lnTo>
                  <a:pt x="2472947" y="326216"/>
                </a:lnTo>
                <a:lnTo>
                  <a:pt x="2552527" y="326216"/>
                </a:lnTo>
                <a:lnTo>
                  <a:pt x="2551836" y="367077"/>
                </a:lnTo>
                <a:lnTo>
                  <a:pt x="2551065" y="415907"/>
                </a:lnTo>
                <a:lnTo>
                  <a:pt x="2550305" y="470732"/>
                </a:lnTo>
                <a:lnTo>
                  <a:pt x="2549649" y="529582"/>
                </a:lnTo>
                <a:lnTo>
                  <a:pt x="2549197" y="589170"/>
                </a:lnTo>
                <a:lnTo>
                  <a:pt x="2549078" y="652385"/>
                </a:lnTo>
                <a:lnTo>
                  <a:pt x="2552831" y="705107"/>
                </a:lnTo>
                <a:lnTo>
                  <a:pt x="2564206" y="750521"/>
                </a:lnTo>
                <a:lnTo>
                  <a:pt x="2583022" y="788039"/>
                </a:lnTo>
                <a:lnTo>
                  <a:pt x="2609163" y="817993"/>
                </a:lnTo>
                <a:lnTo>
                  <a:pt x="2642514" y="840714"/>
                </a:lnTo>
                <a:lnTo>
                  <a:pt x="2682956" y="856533"/>
                </a:lnTo>
                <a:lnTo>
                  <a:pt x="2730375" y="865782"/>
                </a:lnTo>
                <a:lnTo>
                  <a:pt x="2784654" y="868791"/>
                </a:lnTo>
                <a:lnTo>
                  <a:pt x="2822151" y="868263"/>
                </a:lnTo>
                <a:lnTo>
                  <a:pt x="2859531" y="865503"/>
                </a:lnTo>
                <a:lnTo>
                  <a:pt x="2896680" y="860525"/>
                </a:lnTo>
                <a:lnTo>
                  <a:pt x="2933479" y="853339"/>
                </a:lnTo>
                <a:lnTo>
                  <a:pt x="2924764" y="718602"/>
                </a:lnTo>
                <a:lnTo>
                  <a:pt x="2860100" y="718602"/>
                </a:lnTo>
                <a:lnTo>
                  <a:pt x="2815220" y="712709"/>
                </a:lnTo>
                <a:lnTo>
                  <a:pt x="2786617" y="692101"/>
                </a:lnTo>
                <a:lnTo>
                  <a:pt x="2771502" y="652385"/>
                </a:lnTo>
                <a:lnTo>
                  <a:pt x="2767176" y="590484"/>
                </a:lnTo>
                <a:lnTo>
                  <a:pt x="2767084" y="325250"/>
                </a:lnTo>
                <a:lnTo>
                  <a:pt x="2908882" y="325250"/>
                </a:lnTo>
                <a:lnTo>
                  <a:pt x="2908882" y="180373"/>
                </a:lnTo>
                <a:lnTo>
                  <a:pt x="2769358" y="180373"/>
                </a:lnTo>
                <a:lnTo>
                  <a:pt x="2770075" y="137758"/>
                </a:lnTo>
                <a:lnTo>
                  <a:pt x="2771993" y="90458"/>
                </a:lnTo>
                <a:lnTo>
                  <a:pt x="2774764" y="43021"/>
                </a:lnTo>
                <a:lnTo>
                  <a:pt x="2778039" y="0"/>
                </a:lnTo>
                <a:close/>
              </a:path>
              <a:path w="4515484" h="869950">
                <a:moveTo>
                  <a:pt x="2923764" y="703148"/>
                </a:moveTo>
                <a:lnTo>
                  <a:pt x="2922110" y="703148"/>
                </a:lnTo>
                <a:lnTo>
                  <a:pt x="2907451" y="709887"/>
                </a:lnTo>
                <a:lnTo>
                  <a:pt x="2892113" y="714740"/>
                </a:lnTo>
                <a:lnTo>
                  <a:pt x="2876271" y="717661"/>
                </a:lnTo>
                <a:lnTo>
                  <a:pt x="2860100" y="718602"/>
                </a:lnTo>
                <a:lnTo>
                  <a:pt x="2924764" y="718602"/>
                </a:lnTo>
                <a:lnTo>
                  <a:pt x="2923891" y="705107"/>
                </a:lnTo>
                <a:lnTo>
                  <a:pt x="2923764" y="703148"/>
                </a:lnTo>
                <a:close/>
              </a:path>
              <a:path w="4515484" h="869950">
                <a:moveTo>
                  <a:pt x="269750" y="97551"/>
                </a:moveTo>
                <a:lnTo>
                  <a:pt x="246515" y="99628"/>
                </a:lnTo>
                <a:lnTo>
                  <a:pt x="247350" y="99628"/>
                </a:lnTo>
                <a:lnTo>
                  <a:pt x="226274" y="105791"/>
                </a:lnTo>
                <a:lnTo>
                  <a:pt x="226477" y="105791"/>
                </a:lnTo>
                <a:lnTo>
                  <a:pt x="207301" y="115802"/>
                </a:lnTo>
                <a:lnTo>
                  <a:pt x="190377" y="129424"/>
                </a:lnTo>
                <a:lnTo>
                  <a:pt x="32618" y="283015"/>
                </a:lnTo>
                <a:lnTo>
                  <a:pt x="8153" y="318876"/>
                </a:lnTo>
                <a:lnTo>
                  <a:pt x="0" y="359669"/>
                </a:lnTo>
                <a:lnTo>
                  <a:pt x="8156" y="400462"/>
                </a:lnTo>
                <a:lnTo>
                  <a:pt x="32622" y="436324"/>
                </a:lnTo>
                <a:lnTo>
                  <a:pt x="477610" y="869757"/>
                </a:lnTo>
                <a:lnTo>
                  <a:pt x="923590" y="436565"/>
                </a:lnTo>
                <a:lnTo>
                  <a:pt x="948054" y="400700"/>
                </a:lnTo>
                <a:lnTo>
                  <a:pt x="956208" y="359900"/>
                </a:lnTo>
                <a:lnTo>
                  <a:pt x="948054" y="319101"/>
                </a:lnTo>
                <a:lnTo>
                  <a:pt x="923590" y="283236"/>
                </a:lnTo>
                <a:lnTo>
                  <a:pt x="895358" y="255709"/>
                </a:lnTo>
                <a:lnTo>
                  <a:pt x="478602" y="255709"/>
                </a:lnTo>
                <a:lnTo>
                  <a:pt x="348876" y="129424"/>
                </a:lnTo>
                <a:lnTo>
                  <a:pt x="331844" y="115802"/>
                </a:lnTo>
                <a:lnTo>
                  <a:pt x="312584" y="105791"/>
                </a:lnTo>
                <a:lnTo>
                  <a:pt x="291689" y="99628"/>
                </a:lnTo>
                <a:lnTo>
                  <a:pt x="269750" y="97551"/>
                </a:lnTo>
                <a:close/>
              </a:path>
              <a:path w="4515484" h="869950">
                <a:moveTo>
                  <a:pt x="686725" y="97679"/>
                </a:moveTo>
                <a:lnTo>
                  <a:pt x="644601" y="105791"/>
                </a:lnTo>
                <a:lnTo>
                  <a:pt x="644770" y="105791"/>
                </a:lnTo>
                <a:lnTo>
                  <a:pt x="608080" y="129665"/>
                </a:lnTo>
                <a:lnTo>
                  <a:pt x="478602" y="255709"/>
                </a:lnTo>
                <a:lnTo>
                  <a:pt x="895358" y="255709"/>
                </a:lnTo>
                <a:lnTo>
                  <a:pt x="765587" y="129182"/>
                </a:lnTo>
                <a:lnTo>
                  <a:pt x="728664" y="105486"/>
                </a:lnTo>
                <a:lnTo>
                  <a:pt x="686725" y="97679"/>
                </a:lnTo>
                <a:close/>
              </a:path>
              <a:path w="4515484" h="869950">
                <a:moveTo>
                  <a:pt x="4445712" y="134776"/>
                </a:moveTo>
                <a:lnTo>
                  <a:pt x="4419564" y="140520"/>
                </a:lnTo>
                <a:lnTo>
                  <a:pt x="4398377" y="155102"/>
                </a:lnTo>
                <a:lnTo>
                  <a:pt x="4384321" y="176358"/>
                </a:lnTo>
                <a:lnTo>
                  <a:pt x="4379567" y="202124"/>
                </a:lnTo>
                <a:lnTo>
                  <a:pt x="4385474" y="227664"/>
                </a:lnTo>
                <a:lnTo>
                  <a:pt x="4400470" y="248302"/>
                </a:lnTo>
                <a:lnTo>
                  <a:pt x="4422325" y="261963"/>
                </a:lnTo>
                <a:lnTo>
                  <a:pt x="4448812" y="266575"/>
                </a:lnTo>
                <a:lnTo>
                  <a:pt x="4447779" y="267058"/>
                </a:lnTo>
                <a:lnTo>
                  <a:pt x="4453071" y="267058"/>
                </a:lnTo>
                <a:lnTo>
                  <a:pt x="4478128" y="260925"/>
                </a:lnTo>
                <a:lnTo>
                  <a:pt x="4485152" y="255830"/>
                </a:lnTo>
                <a:lnTo>
                  <a:pt x="4443438" y="255830"/>
                </a:lnTo>
                <a:lnTo>
                  <a:pt x="4423698" y="249938"/>
                </a:lnTo>
                <a:lnTo>
                  <a:pt x="4408299" y="237554"/>
                </a:lnTo>
                <a:lnTo>
                  <a:pt x="4398790" y="220454"/>
                </a:lnTo>
                <a:lnTo>
                  <a:pt x="4396900" y="202124"/>
                </a:lnTo>
                <a:lnTo>
                  <a:pt x="4396773" y="200897"/>
                </a:lnTo>
                <a:lnTo>
                  <a:pt x="4396688" y="200245"/>
                </a:lnTo>
                <a:lnTo>
                  <a:pt x="4396517" y="199428"/>
                </a:lnTo>
                <a:lnTo>
                  <a:pt x="4396517" y="197416"/>
                </a:lnTo>
                <a:lnTo>
                  <a:pt x="4400502" y="177462"/>
                </a:lnTo>
                <a:lnTo>
                  <a:pt x="4411658" y="161111"/>
                </a:lnTo>
                <a:lnTo>
                  <a:pt x="4428316" y="150019"/>
                </a:lnTo>
                <a:lnTo>
                  <a:pt x="4448812" y="145843"/>
                </a:lnTo>
                <a:lnTo>
                  <a:pt x="4482526" y="145843"/>
                </a:lnTo>
                <a:lnTo>
                  <a:pt x="4472199" y="139388"/>
                </a:lnTo>
                <a:lnTo>
                  <a:pt x="4445712" y="134776"/>
                </a:lnTo>
                <a:close/>
              </a:path>
              <a:path w="4515484" h="869950">
                <a:moveTo>
                  <a:pt x="4482526" y="145843"/>
                </a:moveTo>
                <a:lnTo>
                  <a:pt x="4448812" y="145843"/>
                </a:lnTo>
                <a:lnTo>
                  <a:pt x="4447714" y="146870"/>
                </a:lnTo>
                <a:lnTo>
                  <a:pt x="4450259" y="146870"/>
                </a:lnTo>
                <a:lnTo>
                  <a:pt x="4470574" y="151826"/>
                </a:lnTo>
                <a:lnTo>
                  <a:pt x="4486742" y="163553"/>
                </a:lnTo>
                <a:lnTo>
                  <a:pt x="4497174" y="180324"/>
                </a:lnTo>
                <a:lnTo>
                  <a:pt x="4500020" y="198724"/>
                </a:lnTo>
                <a:lnTo>
                  <a:pt x="4500129" y="199428"/>
                </a:lnTo>
                <a:lnTo>
                  <a:pt x="4500255" y="200245"/>
                </a:lnTo>
                <a:lnTo>
                  <a:pt x="4500694" y="203714"/>
                </a:lnTo>
                <a:lnTo>
                  <a:pt x="4500644" y="207416"/>
                </a:lnTo>
                <a:lnTo>
                  <a:pt x="4500281" y="210314"/>
                </a:lnTo>
                <a:lnTo>
                  <a:pt x="4494306" y="229568"/>
                </a:lnTo>
                <a:lnTo>
                  <a:pt x="4481626" y="244549"/>
                </a:lnTo>
                <a:lnTo>
                  <a:pt x="4464063" y="253792"/>
                </a:lnTo>
                <a:lnTo>
                  <a:pt x="4443438" y="255830"/>
                </a:lnTo>
                <a:lnTo>
                  <a:pt x="4485152" y="255830"/>
                </a:lnTo>
                <a:lnTo>
                  <a:pt x="4498085" y="246448"/>
                </a:lnTo>
                <a:lnTo>
                  <a:pt x="4511026" y="225731"/>
                </a:lnTo>
                <a:lnTo>
                  <a:pt x="4514957" y="200897"/>
                </a:lnTo>
                <a:lnTo>
                  <a:pt x="4514841" y="198724"/>
                </a:lnTo>
                <a:lnTo>
                  <a:pt x="4509088" y="173853"/>
                </a:lnTo>
                <a:lnTo>
                  <a:pt x="4509050" y="173687"/>
                </a:lnTo>
                <a:lnTo>
                  <a:pt x="4494054" y="153049"/>
                </a:lnTo>
                <a:lnTo>
                  <a:pt x="4482526" y="145843"/>
                </a:lnTo>
                <a:close/>
              </a:path>
              <a:path w="4515484" h="869950">
                <a:moveTo>
                  <a:pt x="4459781" y="207416"/>
                </a:moveTo>
                <a:lnTo>
                  <a:pt x="4446745" y="207416"/>
                </a:lnTo>
                <a:lnTo>
                  <a:pt x="4466175" y="238565"/>
                </a:lnTo>
                <a:lnTo>
                  <a:pt x="4480231" y="238565"/>
                </a:lnTo>
                <a:lnTo>
                  <a:pt x="4459781" y="207416"/>
                </a:lnTo>
                <a:close/>
              </a:path>
              <a:path w="4515484" h="869950">
                <a:moveTo>
                  <a:pt x="4451499" y="165643"/>
                </a:moveTo>
                <a:lnTo>
                  <a:pt x="4422974" y="165643"/>
                </a:lnTo>
                <a:lnTo>
                  <a:pt x="4422974" y="238082"/>
                </a:lnTo>
                <a:lnTo>
                  <a:pt x="4435377" y="238082"/>
                </a:lnTo>
                <a:lnTo>
                  <a:pt x="4435377" y="207416"/>
                </a:lnTo>
                <a:lnTo>
                  <a:pt x="4459781" y="207416"/>
                </a:lnTo>
                <a:lnTo>
                  <a:pt x="4459147" y="206451"/>
                </a:lnTo>
                <a:lnTo>
                  <a:pt x="4460306" y="206451"/>
                </a:lnTo>
                <a:lnTo>
                  <a:pt x="4467884" y="204582"/>
                </a:lnTo>
                <a:lnTo>
                  <a:pt x="4473849" y="200245"/>
                </a:lnTo>
                <a:lnTo>
                  <a:pt x="4474792" y="198724"/>
                </a:lnTo>
                <a:lnTo>
                  <a:pt x="4435377" y="198724"/>
                </a:lnTo>
                <a:lnTo>
                  <a:pt x="4435377" y="175302"/>
                </a:lnTo>
                <a:lnTo>
                  <a:pt x="4457494" y="175302"/>
                </a:lnTo>
                <a:lnTo>
                  <a:pt x="4466382" y="173853"/>
                </a:lnTo>
                <a:lnTo>
                  <a:pt x="4474568" y="173853"/>
                </a:lnTo>
                <a:lnTo>
                  <a:pt x="4471963" y="170533"/>
                </a:lnTo>
                <a:lnTo>
                  <a:pt x="4463436" y="166820"/>
                </a:lnTo>
                <a:lnTo>
                  <a:pt x="4451499" y="165643"/>
                </a:lnTo>
                <a:close/>
              </a:path>
              <a:path w="4515484" h="869950">
                <a:moveTo>
                  <a:pt x="4474568" y="173853"/>
                </a:moveTo>
                <a:lnTo>
                  <a:pt x="4466382" y="173853"/>
                </a:lnTo>
                <a:lnTo>
                  <a:pt x="4466382" y="196551"/>
                </a:lnTo>
                <a:lnTo>
                  <a:pt x="4449019" y="196551"/>
                </a:lnTo>
                <a:lnTo>
                  <a:pt x="4435377" y="198724"/>
                </a:lnTo>
                <a:lnTo>
                  <a:pt x="4474792" y="198724"/>
                </a:lnTo>
                <a:lnTo>
                  <a:pt x="4477683" y="194056"/>
                </a:lnTo>
                <a:lnTo>
                  <a:pt x="4478784" y="186651"/>
                </a:lnTo>
                <a:lnTo>
                  <a:pt x="4477151" y="177462"/>
                </a:lnTo>
                <a:lnTo>
                  <a:pt x="4477079" y="177052"/>
                </a:lnTo>
                <a:lnTo>
                  <a:pt x="4474568" y="173853"/>
                </a:lnTo>
                <a:close/>
              </a:path>
            </a:pathLst>
          </a:custGeom>
          <a:solidFill>
            <a:srgbClr val="7C3E9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Selected</a:t>
            </a:r>
            <a:r>
              <a:rPr spc="-75" dirty="0"/>
              <a:t> </a:t>
            </a:r>
            <a:r>
              <a:rPr dirty="0"/>
              <a:t>References</a:t>
            </a:r>
            <a:r>
              <a:rPr spc="-70" dirty="0"/>
              <a:t> </a:t>
            </a:r>
            <a:r>
              <a:rPr dirty="0"/>
              <a:t>&amp;</a:t>
            </a:r>
            <a:r>
              <a:rPr spc="-110" dirty="0"/>
              <a:t> </a:t>
            </a:r>
            <a:r>
              <a:rPr dirty="0"/>
              <a:t>Kentucky</a:t>
            </a:r>
            <a:r>
              <a:rPr spc="-95" dirty="0"/>
              <a:t> </a:t>
            </a:r>
            <a:r>
              <a:rPr spc="-10" dirty="0"/>
              <a:t>Resources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5083" y="6422511"/>
            <a:ext cx="15240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35"/>
              </a:lnSpc>
            </a:pPr>
            <a:r>
              <a:rPr sz="1000" b="0" spc="-25" dirty="0">
                <a:solidFill>
                  <a:srgbClr val="3E3E3E"/>
                </a:solidFill>
                <a:latin typeface="CVS Health Sans Medium"/>
                <a:cs typeface="CVS Health Sans Medium"/>
              </a:rPr>
              <a:t>31</a:t>
            </a:r>
            <a:endParaRPr sz="1000">
              <a:latin typeface="CVS Health Sans Medium"/>
              <a:cs typeface="CVS Health Sans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6836" y="6437203"/>
            <a:ext cx="222313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©2026</a:t>
            </a:r>
            <a:r>
              <a:rPr sz="800" spc="-1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Aetna</a:t>
            </a:r>
            <a:r>
              <a:rPr sz="800" spc="-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Inc.</a:t>
            </a:r>
            <a:r>
              <a:rPr sz="800" spc="2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spc="-10" dirty="0">
                <a:solidFill>
                  <a:srgbClr val="3E3E3E"/>
                </a:solidFill>
                <a:latin typeface="CVS Health Sans"/>
                <a:cs typeface="CVS Health Sans"/>
              </a:rPr>
              <a:t>Confidential </a:t>
            </a: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and</a:t>
            </a:r>
            <a:r>
              <a:rPr sz="800" spc="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spc="-10" dirty="0">
                <a:solidFill>
                  <a:srgbClr val="3E3E3E"/>
                </a:solidFill>
                <a:latin typeface="CVS Health Sans"/>
                <a:cs typeface="CVS Health Sans"/>
              </a:rPr>
              <a:t>proprietary.</a:t>
            </a:r>
            <a:endParaRPr sz="800">
              <a:latin typeface="CVS Health Sans"/>
              <a:cs typeface="CVS Health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5083" y="1751533"/>
            <a:ext cx="8251825" cy="3684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3E3E3E"/>
                </a:solidFill>
                <a:latin typeface="CVS Health Sans"/>
                <a:cs typeface="CVS Health Sans"/>
              </a:rPr>
              <a:t>CSG</a:t>
            </a:r>
            <a:r>
              <a:rPr sz="2000" b="1" spc="-1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VS Health Sans"/>
                <a:cs typeface="CVS Health Sans"/>
              </a:rPr>
              <a:t>Justice</a:t>
            </a:r>
            <a:r>
              <a:rPr sz="2000" b="1" spc="-3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VS Health Sans"/>
                <a:cs typeface="CVS Health Sans"/>
              </a:rPr>
              <a:t>Center</a:t>
            </a:r>
            <a:r>
              <a:rPr sz="2000" b="1" spc="-1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VS Health Sans"/>
                <a:cs typeface="CVS Health Sans"/>
              </a:rPr>
              <a:t>(2025):</a:t>
            </a:r>
            <a:r>
              <a:rPr sz="2000" b="1" spc="-4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VS Health Sans"/>
                <a:cs typeface="CVS Health Sans"/>
              </a:rPr>
              <a:t>Kentucky</a:t>
            </a:r>
            <a:r>
              <a:rPr sz="2000" b="1" spc="-5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VS Health Sans"/>
                <a:cs typeface="CVS Health Sans"/>
              </a:rPr>
              <a:t>DV</a:t>
            </a:r>
            <a:r>
              <a:rPr sz="2000" b="1" spc="-1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VS Health Sans"/>
                <a:cs typeface="CVS Health Sans"/>
              </a:rPr>
              <a:t>findings</a:t>
            </a:r>
            <a:r>
              <a:rPr sz="2000" b="1" spc="-3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000" b="1" spc="-25" dirty="0">
                <a:solidFill>
                  <a:srgbClr val="3E3E3E"/>
                </a:solidFill>
                <a:latin typeface="CVS Health Sans"/>
                <a:cs typeface="CVS Health Sans"/>
              </a:rPr>
              <a:t>and</a:t>
            </a:r>
            <a:endParaRPr sz="2000">
              <a:latin typeface="CVS Health Sans"/>
              <a:cs typeface="CVS Health Sans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3E3E3E"/>
                </a:solidFill>
                <a:latin typeface="CVS Health Sans"/>
                <a:cs typeface="CVS Health Sans"/>
              </a:rPr>
              <a:t>recommendations</a:t>
            </a:r>
            <a:endParaRPr sz="2000">
              <a:latin typeface="CVS Health Sans"/>
              <a:cs typeface="CVS Health Sans"/>
            </a:endParaRPr>
          </a:p>
          <a:p>
            <a:pPr marL="12700" marR="435609">
              <a:lnSpc>
                <a:spcPct val="100000"/>
              </a:lnSpc>
              <a:spcBef>
                <a:spcPts val="1800"/>
              </a:spcBef>
            </a:pPr>
            <a:r>
              <a:rPr sz="2000" b="1" dirty="0">
                <a:solidFill>
                  <a:srgbClr val="3E3E3E"/>
                </a:solidFill>
                <a:latin typeface="CVS Health Sans"/>
                <a:cs typeface="CVS Health Sans"/>
              </a:rPr>
              <a:t>KRS</a:t>
            </a:r>
            <a:r>
              <a:rPr sz="2000" b="1" spc="-3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VS Health Sans"/>
                <a:cs typeface="CVS Health Sans"/>
              </a:rPr>
              <a:t>421.500–421.575;</a:t>
            </a:r>
            <a:r>
              <a:rPr sz="2000" b="1" spc="-4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VS Health Sans"/>
                <a:cs typeface="CVS Health Sans"/>
              </a:rPr>
              <a:t>KRS</a:t>
            </a:r>
            <a:r>
              <a:rPr sz="2000" b="1" spc="-2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VS Health Sans"/>
                <a:cs typeface="CVS Health Sans"/>
              </a:rPr>
              <a:t>421.576</a:t>
            </a:r>
            <a:r>
              <a:rPr sz="2000" b="1" spc="-2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VS Health Sans"/>
                <a:cs typeface="CVS Health Sans"/>
              </a:rPr>
              <a:t>(Crime</a:t>
            </a:r>
            <a:r>
              <a:rPr sz="2000" b="1" spc="-2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VS Health Sans"/>
                <a:cs typeface="CVS Health Sans"/>
              </a:rPr>
              <a:t>Victim</a:t>
            </a:r>
            <a:r>
              <a:rPr sz="2000" b="1" spc="-2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VS Health Sans"/>
                <a:cs typeface="CVS Health Sans"/>
              </a:rPr>
              <a:t>Bill</a:t>
            </a:r>
            <a:r>
              <a:rPr sz="2000" b="1" spc="-2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VS Health Sans"/>
                <a:cs typeface="CVS Health Sans"/>
              </a:rPr>
              <a:t>of </a:t>
            </a:r>
            <a:r>
              <a:rPr sz="2000" b="1" spc="-10" dirty="0">
                <a:solidFill>
                  <a:srgbClr val="3E3E3E"/>
                </a:solidFill>
                <a:latin typeface="CVS Health Sans"/>
                <a:cs typeface="CVS Health Sans"/>
              </a:rPr>
              <a:t>Rights); </a:t>
            </a:r>
            <a:r>
              <a:rPr sz="2000" b="1" dirty="0">
                <a:solidFill>
                  <a:srgbClr val="3E3E3E"/>
                </a:solidFill>
                <a:latin typeface="CVS Health Sans"/>
                <a:cs typeface="CVS Health Sans"/>
              </a:rPr>
              <a:t>Marsy's</a:t>
            </a:r>
            <a:r>
              <a:rPr sz="2000" b="1" spc="-1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VS Health Sans"/>
                <a:cs typeface="CVS Health Sans"/>
              </a:rPr>
              <a:t>Law</a:t>
            </a:r>
            <a:r>
              <a:rPr sz="2000" b="1" spc="-2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000" b="1" spc="-10" dirty="0">
                <a:solidFill>
                  <a:srgbClr val="3E3E3E"/>
                </a:solidFill>
                <a:latin typeface="CVS Health Sans"/>
                <a:cs typeface="CVS Health Sans"/>
              </a:rPr>
              <a:t>(2020)</a:t>
            </a:r>
            <a:endParaRPr sz="2000">
              <a:latin typeface="CVS Health Sans"/>
              <a:cs typeface="CVS Health Sans"/>
            </a:endParaRPr>
          </a:p>
          <a:p>
            <a:pPr marL="12700" marR="325120">
              <a:lnSpc>
                <a:spcPct val="100000"/>
              </a:lnSpc>
              <a:spcBef>
                <a:spcPts val="1805"/>
              </a:spcBef>
            </a:pPr>
            <a:r>
              <a:rPr sz="2000" b="1" dirty="0">
                <a:solidFill>
                  <a:srgbClr val="3E3E3E"/>
                </a:solidFill>
                <a:latin typeface="CVS Health Sans"/>
                <a:cs typeface="CVS Health Sans"/>
              </a:rPr>
              <a:t>KY</a:t>
            </a:r>
            <a:r>
              <a:rPr sz="2000" b="1" spc="-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VS Health Sans"/>
                <a:cs typeface="CVS Health Sans"/>
              </a:rPr>
              <a:t>AOC</a:t>
            </a:r>
            <a:r>
              <a:rPr sz="2000" b="1" spc="-1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VS Health Sans"/>
                <a:cs typeface="CVS Health Sans"/>
              </a:rPr>
              <a:t>Specialty</a:t>
            </a:r>
            <a:r>
              <a:rPr sz="2000" b="1" spc="-4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VS Health Sans"/>
                <a:cs typeface="CVS Health Sans"/>
              </a:rPr>
              <a:t>Courts &amp;</a:t>
            </a:r>
            <a:r>
              <a:rPr sz="2000" b="1" spc="-1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VS Health Sans"/>
                <a:cs typeface="CVS Health Sans"/>
              </a:rPr>
              <a:t>Behavioral</a:t>
            </a:r>
            <a:r>
              <a:rPr sz="2000" b="1" spc="-5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VS Health Sans"/>
                <a:cs typeface="CVS Health Sans"/>
              </a:rPr>
              <a:t>Health</a:t>
            </a:r>
            <a:r>
              <a:rPr sz="2000" b="1" spc="-4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VS Health Sans"/>
                <a:cs typeface="CVS Health Sans"/>
              </a:rPr>
              <a:t>Liaisons;</a:t>
            </a:r>
            <a:r>
              <a:rPr sz="2000" b="1" spc="-4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000" b="1" spc="-10" dirty="0">
                <a:solidFill>
                  <a:srgbClr val="3E3E3E"/>
                </a:solidFill>
                <a:latin typeface="CVS Health Sans"/>
                <a:cs typeface="CVS Health Sans"/>
              </a:rPr>
              <a:t>Veterans </a:t>
            </a:r>
            <a:r>
              <a:rPr sz="2000" b="1" dirty="0">
                <a:solidFill>
                  <a:srgbClr val="3E3E3E"/>
                </a:solidFill>
                <a:latin typeface="CVS Health Sans"/>
                <a:cs typeface="CVS Health Sans"/>
              </a:rPr>
              <a:t>Treatment</a:t>
            </a:r>
            <a:r>
              <a:rPr sz="2000" b="1" spc="-4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VS Health Sans"/>
                <a:cs typeface="CVS Health Sans"/>
              </a:rPr>
              <a:t>Court;</a:t>
            </a:r>
            <a:r>
              <a:rPr sz="2000" b="1" spc="-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VS Health Sans"/>
                <a:cs typeface="CVS Health Sans"/>
              </a:rPr>
              <a:t>Family</a:t>
            </a:r>
            <a:r>
              <a:rPr sz="2000" b="1" spc="-2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VS Health Sans"/>
                <a:cs typeface="CVS Health Sans"/>
              </a:rPr>
              <a:t>Recovery</a:t>
            </a:r>
            <a:r>
              <a:rPr sz="2000" b="1" spc="-3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000" b="1" spc="-10" dirty="0">
                <a:solidFill>
                  <a:srgbClr val="3E3E3E"/>
                </a:solidFill>
                <a:latin typeface="CVS Health Sans"/>
                <a:cs typeface="CVS Health Sans"/>
              </a:rPr>
              <a:t>Court</a:t>
            </a:r>
            <a:endParaRPr sz="2000">
              <a:latin typeface="CVS Health Sans"/>
              <a:cs typeface="CVS Health Sans"/>
            </a:endParaRPr>
          </a:p>
          <a:p>
            <a:pPr marL="12700" marR="127000">
              <a:lnSpc>
                <a:spcPct val="100000"/>
              </a:lnSpc>
              <a:spcBef>
                <a:spcPts val="1800"/>
              </a:spcBef>
            </a:pPr>
            <a:r>
              <a:rPr sz="2000" b="1" dirty="0">
                <a:solidFill>
                  <a:srgbClr val="3E3E3E"/>
                </a:solidFill>
                <a:latin typeface="CVS Health Sans"/>
                <a:cs typeface="CVS Health Sans"/>
              </a:rPr>
              <a:t>Office</a:t>
            </a:r>
            <a:r>
              <a:rPr sz="2000" b="1" spc="-2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VS Health Sans"/>
                <a:cs typeface="CVS Health Sans"/>
              </a:rPr>
              <a:t>of</a:t>
            </a:r>
            <a:r>
              <a:rPr sz="2000" b="1" spc="1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VS Health Sans"/>
                <a:cs typeface="CVS Health Sans"/>
              </a:rPr>
              <a:t>Victims</a:t>
            </a:r>
            <a:r>
              <a:rPr sz="2000" b="1" spc="-2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VS Health Sans"/>
                <a:cs typeface="CVS Health Sans"/>
              </a:rPr>
              <a:t>Advocacy;</a:t>
            </a:r>
            <a:r>
              <a:rPr sz="2000" b="1" spc="-3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VS Health Sans"/>
                <a:cs typeface="CVS Health Sans"/>
              </a:rPr>
              <a:t>VOCA</a:t>
            </a:r>
            <a:r>
              <a:rPr sz="2000" b="1" spc="-1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VS Health Sans"/>
                <a:cs typeface="CVS Health Sans"/>
              </a:rPr>
              <a:t>programs;</a:t>
            </a:r>
            <a:r>
              <a:rPr sz="2000" b="1" spc="-1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VS Health Sans"/>
                <a:cs typeface="CVS Health Sans"/>
              </a:rPr>
              <a:t>VINE;</a:t>
            </a:r>
            <a:r>
              <a:rPr sz="2000" b="1" spc="-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VS Health Sans"/>
                <a:cs typeface="CVS Health Sans"/>
              </a:rPr>
              <a:t>Crime</a:t>
            </a:r>
            <a:r>
              <a:rPr sz="2000" b="1" spc="-2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000" b="1" spc="-10" dirty="0">
                <a:solidFill>
                  <a:srgbClr val="3E3E3E"/>
                </a:solidFill>
                <a:latin typeface="CVS Health Sans"/>
                <a:cs typeface="CVS Health Sans"/>
              </a:rPr>
              <a:t>Victims Compensation</a:t>
            </a:r>
            <a:endParaRPr sz="2000">
              <a:latin typeface="CVS Health Sans"/>
              <a:cs typeface="CVS Health Sans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sz="2000" b="1" dirty="0">
                <a:solidFill>
                  <a:srgbClr val="3E3E3E"/>
                </a:solidFill>
                <a:latin typeface="CVS Health Sans"/>
                <a:cs typeface="CVS Health Sans"/>
              </a:rPr>
              <a:t>Neurosequential</a:t>
            </a:r>
            <a:r>
              <a:rPr sz="2000" b="1" spc="-3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VS Health Sans"/>
                <a:cs typeface="CVS Health Sans"/>
              </a:rPr>
              <a:t>Model</a:t>
            </a:r>
            <a:r>
              <a:rPr sz="2000" b="1" spc="-4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VS Health Sans"/>
                <a:cs typeface="CVS Health Sans"/>
              </a:rPr>
              <a:t>of</a:t>
            </a:r>
            <a:r>
              <a:rPr sz="2000" b="1" spc="1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VS Health Sans"/>
                <a:cs typeface="CVS Health Sans"/>
              </a:rPr>
              <a:t>Therapeutics</a:t>
            </a:r>
            <a:r>
              <a:rPr sz="2000" b="1" spc="-4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000" b="1" dirty="0">
                <a:solidFill>
                  <a:srgbClr val="3E3E3E"/>
                </a:solidFill>
                <a:latin typeface="CVS Health Sans"/>
                <a:cs typeface="CVS Health Sans"/>
              </a:rPr>
              <a:t>(Regulate–</a:t>
            </a:r>
            <a:r>
              <a:rPr sz="2000" b="1" spc="-10" dirty="0">
                <a:solidFill>
                  <a:srgbClr val="3E3E3E"/>
                </a:solidFill>
                <a:latin typeface="CVS Health Sans"/>
                <a:cs typeface="CVS Health Sans"/>
              </a:rPr>
              <a:t>Relate–Reason)</a:t>
            </a:r>
            <a:endParaRPr sz="2000">
              <a:latin typeface="CVS Health Sans"/>
              <a:cs typeface="CVS Health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825" cy="6858000"/>
          </a:xfrm>
          <a:custGeom>
            <a:avLst/>
            <a:gdLst/>
            <a:ahLst/>
            <a:cxnLst/>
            <a:rect l="l" t="t" r="r" b="b"/>
            <a:pathLst>
              <a:path w="12188825" h="6858000">
                <a:moveTo>
                  <a:pt x="12188825" y="0"/>
                </a:moveTo>
                <a:lnTo>
                  <a:pt x="0" y="0"/>
                </a:lnTo>
                <a:lnTo>
                  <a:pt x="0" y="6858000"/>
                </a:lnTo>
                <a:lnTo>
                  <a:pt x="12188825" y="6858000"/>
                </a:lnTo>
                <a:lnTo>
                  <a:pt x="12188825" y="0"/>
                </a:lnTo>
                <a:close/>
              </a:path>
            </a:pathLst>
          </a:custGeom>
          <a:solidFill>
            <a:srgbClr val="6363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3738753" y="2912491"/>
            <a:ext cx="471233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307340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solidFill>
                  <a:srgbClr val="FFFFFF"/>
                </a:solidFill>
              </a:rPr>
              <a:t>Understanding</a:t>
            </a:r>
            <a:r>
              <a:rPr sz="3200" spc="-40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Brain </a:t>
            </a:r>
            <a:r>
              <a:rPr sz="3200" dirty="0">
                <a:solidFill>
                  <a:srgbClr val="FFFFFF"/>
                </a:solidFill>
              </a:rPr>
              <a:t>Development</a:t>
            </a:r>
            <a:r>
              <a:rPr sz="3200" spc="-60" dirty="0">
                <a:solidFill>
                  <a:srgbClr val="FFFFFF"/>
                </a:solidFill>
              </a:rPr>
              <a:t> </a:t>
            </a:r>
            <a:r>
              <a:rPr sz="3200" dirty="0">
                <a:solidFill>
                  <a:srgbClr val="FFFFFF"/>
                </a:solidFill>
              </a:rPr>
              <a:t>&amp;</a:t>
            </a:r>
            <a:r>
              <a:rPr sz="3200" spc="-50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Trauma</a:t>
            </a:r>
            <a:endParaRPr sz="3200"/>
          </a:p>
        </p:txBody>
      </p:sp>
      <p:sp>
        <p:nvSpPr>
          <p:cNvPr id="4" name="object 4"/>
          <p:cNvSpPr/>
          <p:nvPr/>
        </p:nvSpPr>
        <p:spPr>
          <a:xfrm>
            <a:off x="5897626" y="2868548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573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97626" y="3989451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573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5168" y="683767"/>
            <a:ext cx="11315065" cy="5145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195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3E3E3E"/>
                </a:solidFill>
                <a:latin typeface="CVS Health Sans"/>
                <a:cs typeface="CVS Health Sans"/>
              </a:rPr>
              <a:t>WHAT</a:t>
            </a:r>
            <a:r>
              <a:rPr sz="2800" b="1" spc="-6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b="1" dirty="0">
                <a:solidFill>
                  <a:srgbClr val="3E3E3E"/>
                </a:solidFill>
                <a:latin typeface="CVS Health Sans"/>
                <a:cs typeface="CVS Health Sans"/>
              </a:rPr>
              <a:t>IS</a:t>
            </a:r>
            <a:r>
              <a:rPr sz="2800" b="1" spc="-6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b="1" spc="-10" dirty="0">
                <a:solidFill>
                  <a:srgbClr val="3E3E3E"/>
                </a:solidFill>
                <a:latin typeface="CVS Health Sans"/>
                <a:cs typeface="CVS Health Sans"/>
              </a:rPr>
              <a:t>TRAUMA?</a:t>
            </a:r>
            <a:endParaRPr sz="2800">
              <a:latin typeface="CVS Health Sans"/>
              <a:cs typeface="CVS Health Sans"/>
            </a:endParaRPr>
          </a:p>
          <a:p>
            <a:pPr marL="12700" marR="5080">
              <a:lnSpc>
                <a:spcPct val="99900"/>
              </a:lnSpc>
              <a:spcBef>
                <a:spcPts val="5"/>
              </a:spcBef>
            </a:pPr>
            <a:r>
              <a:rPr sz="2800" dirty="0">
                <a:solidFill>
                  <a:srgbClr val="3E3E3E"/>
                </a:solidFill>
                <a:latin typeface="CVS Health Sans"/>
                <a:cs typeface="CVS Health Sans"/>
              </a:rPr>
              <a:t>The</a:t>
            </a:r>
            <a:r>
              <a:rPr sz="2800" spc="-8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dirty="0">
                <a:solidFill>
                  <a:srgbClr val="3E3E3E"/>
                </a:solidFill>
                <a:latin typeface="CVS Health Sans"/>
                <a:cs typeface="CVS Health Sans"/>
              </a:rPr>
              <a:t>same</a:t>
            </a:r>
            <a:r>
              <a:rPr sz="2800" spc="-7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spc="-10" dirty="0">
                <a:solidFill>
                  <a:srgbClr val="3E3E3E"/>
                </a:solidFill>
                <a:latin typeface="CVS Health Sans"/>
                <a:cs typeface="CVS Health Sans"/>
              </a:rPr>
              <a:t>event</a:t>
            </a:r>
            <a:r>
              <a:rPr sz="2800" spc="-7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dirty="0">
                <a:solidFill>
                  <a:srgbClr val="3E3E3E"/>
                </a:solidFill>
                <a:latin typeface="CVS Health Sans"/>
                <a:cs typeface="CVS Health Sans"/>
              </a:rPr>
              <a:t>can</a:t>
            </a:r>
            <a:r>
              <a:rPr sz="2800" spc="-9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dirty="0">
                <a:solidFill>
                  <a:srgbClr val="3E3E3E"/>
                </a:solidFill>
                <a:latin typeface="CVS Health Sans"/>
                <a:cs typeface="CVS Health Sans"/>
              </a:rPr>
              <a:t>be</a:t>
            </a:r>
            <a:r>
              <a:rPr sz="2800" spc="-8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dirty="0">
                <a:solidFill>
                  <a:srgbClr val="3E3E3E"/>
                </a:solidFill>
                <a:latin typeface="CVS Health Sans"/>
                <a:cs typeface="CVS Health Sans"/>
              </a:rPr>
              <a:t>experienced,</a:t>
            </a:r>
            <a:r>
              <a:rPr sz="2800" spc="-7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dirty="0">
                <a:solidFill>
                  <a:srgbClr val="3E3E3E"/>
                </a:solidFill>
                <a:latin typeface="CVS Health Sans"/>
                <a:cs typeface="CVS Health Sans"/>
              </a:rPr>
              <a:t>adapted</a:t>
            </a:r>
            <a:r>
              <a:rPr sz="2800" spc="-5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dirty="0">
                <a:solidFill>
                  <a:srgbClr val="3E3E3E"/>
                </a:solidFill>
                <a:latin typeface="CVS Health Sans"/>
                <a:cs typeface="CVS Health Sans"/>
              </a:rPr>
              <a:t>to,</a:t>
            </a:r>
            <a:r>
              <a:rPr sz="2800" spc="-7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dirty="0">
                <a:solidFill>
                  <a:srgbClr val="3E3E3E"/>
                </a:solidFill>
                <a:latin typeface="CVS Health Sans"/>
                <a:cs typeface="CVS Health Sans"/>
              </a:rPr>
              <a:t>and</a:t>
            </a:r>
            <a:r>
              <a:rPr sz="2800" spc="-8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spc="-10" dirty="0">
                <a:solidFill>
                  <a:srgbClr val="3E3E3E"/>
                </a:solidFill>
                <a:latin typeface="CVS Health Sans"/>
                <a:cs typeface="CVS Health Sans"/>
              </a:rPr>
              <a:t>carried</a:t>
            </a:r>
            <a:r>
              <a:rPr sz="2800" spc="70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spc="-20" dirty="0">
                <a:solidFill>
                  <a:srgbClr val="3E3E3E"/>
                </a:solidFill>
                <a:latin typeface="CVS Health Sans"/>
                <a:cs typeface="CVS Health Sans"/>
              </a:rPr>
              <a:t>forward</a:t>
            </a:r>
            <a:r>
              <a:rPr sz="2800" spc="-4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dirty="0">
                <a:solidFill>
                  <a:srgbClr val="3E3E3E"/>
                </a:solidFill>
                <a:latin typeface="CVS Health Sans"/>
                <a:cs typeface="CVS Health Sans"/>
              </a:rPr>
              <a:t>in</a:t>
            </a:r>
            <a:r>
              <a:rPr sz="2800" spc="-9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dirty="0">
                <a:solidFill>
                  <a:srgbClr val="3E3E3E"/>
                </a:solidFill>
                <a:latin typeface="CVS Health Sans"/>
                <a:cs typeface="CVS Health Sans"/>
              </a:rPr>
              <a:t>different</a:t>
            </a:r>
            <a:r>
              <a:rPr sz="2800" spc="-5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spc="-45" dirty="0">
                <a:solidFill>
                  <a:srgbClr val="3E3E3E"/>
                </a:solidFill>
                <a:latin typeface="CVS Health Sans"/>
                <a:cs typeface="CVS Health Sans"/>
              </a:rPr>
              <a:t>ways</a:t>
            </a:r>
            <a:r>
              <a:rPr sz="2800" spc="-7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dirty="0">
                <a:solidFill>
                  <a:srgbClr val="3E3E3E"/>
                </a:solidFill>
                <a:latin typeface="CVS Health Sans"/>
                <a:cs typeface="CVS Health Sans"/>
              </a:rPr>
              <a:t>by</a:t>
            </a:r>
            <a:r>
              <a:rPr sz="2800" spc="-8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dirty="0">
                <a:solidFill>
                  <a:srgbClr val="3E3E3E"/>
                </a:solidFill>
                <a:latin typeface="CVS Health Sans"/>
                <a:cs typeface="CVS Health Sans"/>
              </a:rPr>
              <a:t>different</a:t>
            </a:r>
            <a:r>
              <a:rPr sz="2800" spc="-6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dirty="0">
                <a:solidFill>
                  <a:srgbClr val="3E3E3E"/>
                </a:solidFill>
                <a:latin typeface="CVS Health Sans"/>
                <a:cs typeface="CVS Health Sans"/>
              </a:rPr>
              <a:t>children.</a:t>
            </a:r>
            <a:r>
              <a:rPr sz="2800" spc="-8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dirty="0">
                <a:solidFill>
                  <a:srgbClr val="3E3E3E"/>
                </a:solidFill>
                <a:latin typeface="CVS Health Sans"/>
                <a:cs typeface="CVS Health Sans"/>
              </a:rPr>
              <a:t>So,</a:t>
            </a:r>
            <a:r>
              <a:rPr sz="2800" spc="-7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dirty="0">
                <a:solidFill>
                  <a:srgbClr val="3E3E3E"/>
                </a:solidFill>
                <a:latin typeface="CVS Health Sans"/>
                <a:cs typeface="CVS Health Sans"/>
              </a:rPr>
              <a:t>it</a:t>
            </a:r>
            <a:r>
              <a:rPr sz="2800" spc="-8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dirty="0">
                <a:solidFill>
                  <a:srgbClr val="3E3E3E"/>
                </a:solidFill>
                <a:latin typeface="CVS Health Sans"/>
                <a:cs typeface="CVS Health Sans"/>
              </a:rPr>
              <a:t>is</a:t>
            </a:r>
            <a:r>
              <a:rPr sz="2800" spc="-7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dirty="0">
                <a:solidFill>
                  <a:srgbClr val="3E3E3E"/>
                </a:solidFill>
                <a:latin typeface="CVS Health Sans"/>
                <a:cs typeface="CVS Health Sans"/>
              </a:rPr>
              <a:t>the</a:t>
            </a:r>
            <a:r>
              <a:rPr sz="2800" spc="-7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spc="-10" dirty="0">
                <a:solidFill>
                  <a:srgbClr val="3E3E3E"/>
                </a:solidFill>
                <a:latin typeface="CVS Health Sans"/>
                <a:cs typeface="CVS Health Sans"/>
              </a:rPr>
              <a:t>response </a:t>
            </a:r>
            <a:r>
              <a:rPr sz="2800" dirty="0">
                <a:solidFill>
                  <a:srgbClr val="3E3E3E"/>
                </a:solidFill>
                <a:latin typeface="CVS Health Sans"/>
                <a:cs typeface="CVS Health Sans"/>
              </a:rPr>
              <a:t>(the</a:t>
            </a:r>
            <a:r>
              <a:rPr sz="2800" spc="-7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dirty="0">
                <a:solidFill>
                  <a:srgbClr val="3E3E3E"/>
                </a:solidFill>
                <a:latin typeface="CVS Health Sans"/>
                <a:cs typeface="CVS Health Sans"/>
              </a:rPr>
              <a:t>experience')</a:t>
            </a:r>
            <a:r>
              <a:rPr sz="2800" spc="-5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dirty="0">
                <a:solidFill>
                  <a:srgbClr val="3E3E3E"/>
                </a:solidFill>
                <a:latin typeface="CVS Health Sans"/>
                <a:cs typeface="CVS Health Sans"/>
              </a:rPr>
              <a:t>of</a:t>
            </a:r>
            <a:r>
              <a:rPr sz="2800" spc="-6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dirty="0">
                <a:solidFill>
                  <a:srgbClr val="3E3E3E"/>
                </a:solidFill>
                <a:latin typeface="CVS Health Sans"/>
                <a:cs typeface="CVS Health Sans"/>
              </a:rPr>
              <a:t>the</a:t>
            </a:r>
            <a:r>
              <a:rPr sz="2800" spc="-7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dirty="0">
                <a:solidFill>
                  <a:srgbClr val="3E3E3E"/>
                </a:solidFill>
                <a:latin typeface="CVS Health Sans"/>
                <a:cs typeface="CVS Health Sans"/>
              </a:rPr>
              <a:t>individual</a:t>
            </a:r>
            <a:r>
              <a:rPr sz="2800" spc="-9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dirty="0">
                <a:solidFill>
                  <a:srgbClr val="3E3E3E"/>
                </a:solidFill>
                <a:latin typeface="CVS Health Sans"/>
                <a:cs typeface="CVS Health Sans"/>
              </a:rPr>
              <a:t>to</a:t>
            </a:r>
            <a:r>
              <a:rPr sz="2800" spc="-7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dirty="0">
                <a:solidFill>
                  <a:srgbClr val="3E3E3E"/>
                </a:solidFill>
                <a:latin typeface="CVS Health Sans"/>
                <a:cs typeface="CVS Health Sans"/>
              </a:rPr>
              <a:t>the</a:t>
            </a:r>
            <a:r>
              <a:rPr sz="2800" spc="-6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spc="-10" dirty="0">
                <a:solidFill>
                  <a:srgbClr val="3E3E3E"/>
                </a:solidFill>
                <a:latin typeface="CVS Health Sans"/>
                <a:cs typeface="CVS Health Sans"/>
              </a:rPr>
              <a:t>event</a:t>
            </a:r>
            <a:r>
              <a:rPr sz="2800" spc="-5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dirty="0">
                <a:solidFill>
                  <a:srgbClr val="3E3E3E"/>
                </a:solidFill>
                <a:latin typeface="CVS Health Sans"/>
                <a:cs typeface="CVS Health Sans"/>
              </a:rPr>
              <a:t>that</a:t>
            </a:r>
            <a:r>
              <a:rPr sz="2800" spc="-7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dirty="0">
                <a:solidFill>
                  <a:srgbClr val="3E3E3E"/>
                </a:solidFill>
                <a:latin typeface="CVS Health Sans"/>
                <a:cs typeface="CVS Health Sans"/>
              </a:rPr>
              <a:t>alters</a:t>
            </a:r>
            <a:r>
              <a:rPr sz="2800" spc="-5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dirty="0">
                <a:solidFill>
                  <a:srgbClr val="3E3E3E"/>
                </a:solidFill>
                <a:latin typeface="CVS Health Sans"/>
                <a:cs typeface="CVS Health Sans"/>
              </a:rPr>
              <a:t>the</a:t>
            </a:r>
            <a:r>
              <a:rPr sz="2800" spc="-7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spc="-10" dirty="0">
                <a:solidFill>
                  <a:srgbClr val="3E3E3E"/>
                </a:solidFill>
                <a:latin typeface="CVS Health Sans"/>
                <a:cs typeface="CVS Health Sans"/>
              </a:rPr>
              <a:t>stress </a:t>
            </a:r>
            <a:r>
              <a:rPr sz="2800" dirty="0">
                <a:solidFill>
                  <a:srgbClr val="3E3E3E"/>
                </a:solidFill>
                <a:latin typeface="CVS Health Sans"/>
                <a:cs typeface="CVS Health Sans"/>
              </a:rPr>
              <a:t>response</a:t>
            </a:r>
            <a:r>
              <a:rPr sz="2800" spc="-7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dirty="0">
                <a:solidFill>
                  <a:srgbClr val="3E3E3E"/>
                </a:solidFill>
                <a:latin typeface="CVS Health Sans"/>
                <a:cs typeface="CVS Health Sans"/>
              </a:rPr>
              <a:t>systems</a:t>
            </a:r>
            <a:r>
              <a:rPr sz="2800" spc="-7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dirty="0">
                <a:solidFill>
                  <a:srgbClr val="3E3E3E"/>
                </a:solidFill>
                <a:latin typeface="CVS Health Sans"/>
                <a:cs typeface="CVS Health Sans"/>
              </a:rPr>
              <a:t>and</a:t>
            </a:r>
            <a:r>
              <a:rPr sz="2800" spc="-9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dirty="0">
                <a:solidFill>
                  <a:srgbClr val="3E3E3E"/>
                </a:solidFill>
                <a:latin typeface="CVS Health Sans"/>
                <a:cs typeface="CVS Health Sans"/>
              </a:rPr>
              <a:t>makes</a:t>
            </a:r>
            <a:r>
              <a:rPr sz="2800" spc="-9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dirty="0">
                <a:solidFill>
                  <a:srgbClr val="3E3E3E"/>
                </a:solidFill>
                <a:latin typeface="CVS Health Sans"/>
                <a:cs typeface="CVS Health Sans"/>
              </a:rPr>
              <a:t>something</a:t>
            </a:r>
            <a:r>
              <a:rPr sz="2800" spc="-9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dirty="0">
                <a:solidFill>
                  <a:srgbClr val="3E3E3E"/>
                </a:solidFill>
                <a:latin typeface="CVS Health Sans"/>
                <a:cs typeface="CVS Health Sans"/>
              </a:rPr>
              <a:t>"</a:t>
            </a:r>
            <a:r>
              <a:rPr sz="2800" spc="-11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spc="-10" dirty="0">
                <a:solidFill>
                  <a:srgbClr val="3E3E3E"/>
                </a:solidFill>
                <a:latin typeface="CVS Health Sans"/>
                <a:cs typeface="CVS Health Sans"/>
              </a:rPr>
              <a:t>traumatic"</a:t>
            </a:r>
            <a:r>
              <a:rPr sz="2800" spc="-8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dirty="0">
                <a:solidFill>
                  <a:srgbClr val="3E3E3E"/>
                </a:solidFill>
                <a:latin typeface="CVS Health Sans"/>
                <a:cs typeface="CVS Health Sans"/>
              </a:rPr>
              <a:t>-</a:t>
            </a:r>
            <a:r>
              <a:rPr sz="2800" spc="-9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dirty="0">
                <a:solidFill>
                  <a:srgbClr val="3E3E3E"/>
                </a:solidFill>
                <a:latin typeface="CVS Health Sans"/>
                <a:cs typeface="CVS Health Sans"/>
              </a:rPr>
              <a:t>not</a:t>
            </a:r>
            <a:r>
              <a:rPr sz="2800" spc="-9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dirty="0">
                <a:solidFill>
                  <a:srgbClr val="3E3E3E"/>
                </a:solidFill>
                <a:latin typeface="CVS Health Sans"/>
                <a:cs typeface="CVS Health Sans"/>
              </a:rPr>
              <a:t>simply</a:t>
            </a:r>
            <a:r>
              <a:rPr sz="2800" spc="-10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spc="-25" dirty="0">
                <a:solidFill>
                  <a:srgbClr val="3E3E3E"/>
                </a:solidFill>
                <a:latin typeface="CVS Health Sans"/>
                <a:cs typeface="CVS Health Sans"/>
              </a:rPr>
              <a:t>the </a:t>
            </a:r>
            <a:r>
              <a:rPr sz="2800" spc="-10" dirty="0">
                <a:solidFill>
                  <a:srgbClr val="3E3E3E"/>
                </a:solidFill>
                <a:latin typeface="CVS Health Sans"/>
                <a:cs typeface="CVS Health Sans"/>
              </a:rPr>
              <a:t>event</a:t>
            </a:r>
            <a:r>
              <a:rPr sz="2800" spc="-12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spc="-10" dirty="0">
                <a:solidFill>
                  <a:srgbClr val="3E3E3E"/>
                </a:solidFill>
                <a:latin typeface="CVS Health Sans"/>
                <a:cs typeface="CVS Health Sans"/>
              </a:rPr>
              <a:t>itself.</a:t>
            </a:r>
            <a:endParaRPr sz="2800">
              <a:latin typeface="CVS Health Sans"/>
              <a:cs typeface="CVS Health Sans"/>
            </a:endParaRPr>
          </a:p>
          <a:p>
            <a:pPr marR="4104004" algn="ctr">
              <a:lnSpc>
                <a:spcPct val="100000"/>
              </a:lnSpc>
              <a:spcBef>
                <a:spcPts val="3359"/>
              </a:spcBef>
            </a:pPr>
            <a:r>
              <a:rPr sz="2800" i="1" dirty="0">
                <a:solidFill>
                  <a:srgbClr val="3E3E3E"/>
                </a:solidFill>
                <a:latin typeface="CVS Health Sans"/>
                <a:cs typeface="CVS Health Sans"/>
              </a:rPr>
              <a:t>SAMSHA</a:t>
            </a:r>
            <a:r>
              <a:rPr sz="2800" i="1" spc="-5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i="1" dirty="0">
                <a:solidFill>
                  <a:srgbClr val="3E3E3E"/>
                </a:solidFill>
                <a:latin typeface="CVS Health Sans"/>
                <a:cs typeface="CVS Health Sans"/>
              </a:rPr>
              <a:t>suggests</a:t>
            </a:r>
            <a:r>
              <a:rPr sz="2800" i="1" spc="-8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i="1" dirty="0">
                <a:solidFill>
                  <a:srgbClr val="3E3E3E"/>
                </a:solidFill>
                <a:latin typeface="CVS Health Sans"/>
                <a:cs typeface="CVS Health Sans"/>
              </a:rPr>
              <a:t>thinking</a:t>
            </a:r>
            <a:r>
              <a:rPr sz="2800" i="1" spc="-6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i="1" dirty="0">
                <a:solidFill>
                  <a:srgbClr val="3E3E3E"/>
                </a:solidFill>
                <a:latin typeface="CVS Health Sans"/>
                <a:cs typeface="CVS Health Sans"/>
              </a:rPr>
              <a:t>about</a:t>
            </a:r>
            <a:r>
              <a:rPr sz="2800" i="1" spc="-5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i="1" dirty="0">
                <a:solidFill>
                  <a:srgbClr val="3E3E3E"/>
                </a:solidFill>
                <a:latin typeface="CVS Health Sans"/>
                <a:cs typeface="CVS Health Sans"/>
              </a:rPr>
              <a:t>the</a:t>
            </a:r>
            <a:r>
              <a:rPr sz="2800" i="1" spc="-6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i="1" dirty="0">
                <a:solidFill>
                  <a:srgbClr val="3E3E3E"/>
                </a:solidFill>
                <a:latin typeface="CVS Health Sans"/>
                <a:cs typeface="CVS Health Sans"/>
              </a:rPr>
              <a:t>3</a:t>
            </a:r>
            <a:r>
              <a:rPr sz="2800" i="1" spc="-6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i="1" spc="-10" dirty="0">
                <a:solidFill>
                  <a:srgbClr val="3E3E3E"/>
                </a:solidFill>
                <a:latin typeface="CVS Health Sans"/>
                <a:cs typeface="CVS Health Sans"/>
              </a:rPr>
              <a:t>E's...</a:t>
            </a:r>
            <a:endParaRPr sz="2800">
              <a:latin typeface="CVS Health Sans"/>
              <a:cs typeface="CVS Health Sans"/>
            </a:endParaRPr>
          </a:p>
          <a:p>
            <a:pPr marL="34925" algn="ctr">
              <a:lnSpc>
                <a:spcPct val="100000"/>
              </a:lnSpc>
            </a:pPr>
            <a:r>
              <a:rPr sz="2800" b="1" u="heavy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VS Health Sans"/>
                <a:cs typeface="CVS Health Sans"/>
              </a:rPr>
              <a:t>Three</a:t>
            </a:r>
            <a:r>
              <a:rPr sz="2800" b="1" u="none" spc="-6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b="1" u="heavy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VS Health Sans"/>
                <a:cs typeface="CVS Health Sans"/>
              </a:rPr>
              <a:t>E</a:t>
            </a:r>
            <a:r>
              <a:rPr sz="2800" b="1" u="heavy" spc="-5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VS Health Sans"/>
                <a:cs typeface="CVS Health Sans"/>
              </a:rPr>
              <a:t> </a:t>
            </a:r>
            <a:r>
              <a:rPr sz="2800" b="1" u="heavy" spc="-1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VS Health Sans"/>
                <a:cs typeface="CVS Health Sans"/>
              </a:rPr>
              <a:t>Framework</a:t>
            </a:r>
            <a:endParaRPr sz="2800">
              <a:latin typeface="CVS Health Sans"/>
              <a:cs typeface="CVS Health Sans"/>
            </a:endParaRPr>
          </a:p>
          <a:p>
            <a:pPr marL="33655" algn="ctr">
              <a:lnSpc>
                <a:spcPct val="100000"/>
              </a:lnSpc>
            </a:pPr>
            <a:r>
              <a:rPr sz="2800" dirty="0">
                <a:solidFill>
                  <a:srgbClr val="3E3E3E"/>
                </a:solidFill>
                <a:latin typeface="CVS Health Sans"/>
                <a:cs typeface="CVS Health Sans"/>
              </a:rPr>
              <a:t>"</a:t>
            </a:r>
            <a:r>
              <a:rPr sz="2800" spc="-9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spc="-30" dirty="0">
                <a:solidFill>
                  <a:srgbClr val="3E3E3E"/>
                </a:solidFill>
                <a:latin typeface="CVS Health Sans"/>
                <a:cs typeface="CVS Health Sans"/>
              </a:rPr>
              <a:t>Traumatic"</a:t>
            </a:r>
            <a:r>
              <a:rPr sz="2800" spc="-7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b="1" dirty="0">
                <a:solidFill>
                  <a:srgbClr val="3E3E3E"/>
                </a:solidFill>
                <a:latin typeface="CVS Health Sans"/>
                <a:cs typeface="CVS Health Sans"/>
              </a:rPr>
              <a:t>Event</a:t>
            </a:r>
            <a:r>
              <a:rPr sz="2800" b="1" spc="-7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i="1" dirty="0">
                <a:solidFill>
                  <a:srgbClr val="3E3E3E"/>
                </a:solidFill>
                <a:latin typeface="CVS Health Sans"/>
                <a:cs typeface="CVS Health Sans"/>
              </a:rPr>
              <a:t>(the</a:t>
            </a:r>
            <a:r>
              <a:rPr sz="2800" i="1" spc="-8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i="1" dirty="0">
                <a:solidFill>
                  <a:srgbClr val="3E3E3E"/>
                </a:solidFill>
                <a:latin typeface="CVS Health Sans"/>
                <a:cs typeface="CVS Health Sans"/>
              </a:rPr>
              <a:t>nature,</a:t>
            </a:r>
            <a:r>
              <a:rPr sz="2800" i="1" spc="-6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i="1" dirty="0">
                <a:solidFill>
                  <a:srgbClr val="3E3E3E"/>
                </a:solidFill>
                <a:latin typeface="CVS Health Sans"/>
                <a:cs typeface="CVS Health Sans"/>
              </a:rPr>
              <a:t>timing</a:t>
            </a:r>
            <a:r>
              <a:rPr sz="2800" i="1" spc="-8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i="1" dirty="0">
                <a:solidFill>
                  <a:srgbClr val="3E3E3E"/>
                </a:solidFill>
                <a:latin typeface="CVS Health Sans"/>
                <a:cs typeface="CVS Health Sans"/>
              </a:rPr>
              <a:t>and</a:t>
            </a:r>
            <a:r>
              <a:rPr sz="2800" i="1" spc="-8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i="1" spc="-10" dirty="0">
                <a:solidFill>
                  <a:srgbClr val="3E3E3E"/>
                </a:solidFill>
                <a:latin typeface="CVS Health Sans"/>
                <a:cs typeface="CVS Health Sans"/>
              </a:rPr>
              <a:t>pattern)</a:t>
            </a:r>
            <a:endParaRPr sz="2800">
              <a:latin typeface="CVS Health Sans"/>
              <a:cs typeface="CVS Health Sans"/>
            </a:endParaRPr>
          </a:p>
          <a:p>
            <a:pPr marL="33020" algn="ctr">
              <a:lnSpc>
                <a:spcPct val="100000"/>
              </a:lnSpc>
            </a:pPr>
            <a:r>
              <a:rPr sz="2800" dirty="0">
                <a:solidFill>
                  <a:srgbClr val="3E3E3E"/>
                </a:solidFill>
                <a:latin typeface="CVS Health Sans"/>
                <a:cs typeface="CVS Health Sans"/>
              </a:rPr>
              <a:t>"</a:t>
            </a:r>
            <a:r>
              <a:rPr sz="2800" spc="-9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spc="-30" dirty="0">
                <a:solidFill>
                  <a:srgbClr val="3E3E3E"/>
                </a:solidFill>
                <a:latin typeface="CVS Health Sans"/>
                <a:cs typeface="CVS Health Sans"/>
              </a:rPr>
              <a:t>Traumatic"</a:t>
            </a:r>
            <a:r>
              <a:rPr sz="2800" spc="-9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b="1" dirty="0">
                <a:solidFill>
                  <a:srgbClr val="3E3E3E"/>
                </a:solidFill>
                <a:latin typeface="CVS Health Sans"/>
                <a:cs typeface="CVS Health Sans"/>
              </a:rPr>
              <a:t>Experience</a:t>
            </a:r>
            <a:r>
              <a:rPr sz="2800" b="1" spc="-10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i="1" dirty="0">
                <a:solidFill>
                  <a:srgbClr val="3E3E3E"/>
                </a:solidFill>
                <a:latin typeface="CVS Health Sans"/>
                <a:cs typeface="CVS Health Sans"/>
              </a:rPr>
              <a:t>(individual's</a:t>
            </a:r>
            <a:r>
              <a:rPr sz="2800" i="1" spc="-7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i="1" dirty="0">
                <a:solidFill>
                  <a:srgbClr val="3E3E3E"/>
                </a:solidFill>
                <a:latin typeface="CVS Health Sans"/>
                <a:cs typeface="CVS Health Sans"/>
              </a:rPr>
              <a:t>response</a:t>
            </a:r>
            <a:r>
              <a:rPr sz="2800" i="1" spc="-5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dirty="0">
                <a:solidFill>
                  <a:srgbClr val="3E3E3E"/>
                </a:solidFill>
                <a:latin typeface="CVS Health Sans"/>
                <a:cs typeface="CVS Health Sans"/>
              </a:rPr>
              <a:t>&amp;</a:t>
            </a:r>
            <a:r>
              <a:rPr sz="2800" spc="-8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i="1" spc="-10" dirty="0">
                <a:solidFill>
                  <a:srgbClr val="3E3E3E"/>
                </a:solidFill>
                <a:latin typeface="CVS Health Sans"/>
                <a:cs typeface="CVS Health Sans"/>
              </a:rPr>
              <a:t>perception)</a:t>
            </a:r>
            <a:endParaRPr sz="2800">
              <a:latin typeface="CVS Health Sans"/>
              <a:cs typeface="CVS Health Sans"/>
            </a:endParaRPr>
          </a:p>
          <a:p>
            <a:pPr marL="32384" algn="ctr">
              <a:lnSpc>
                <a:spcPct val="100000"/>
              </a:lnSpc>
              <a:spcBef>
                <a:spcPts val="5"/>
              </a:spcBef>
            </a:pPr>
            <a:r>
              <a:rPr sz="2800" b="1" dirty="0">
                <a:solidFill>
                  <a:srgbClr val="3E3E3E"/>
                </a:solidFill>
                <a:latin typeface="CVS Health Sans"/>
                <a:cs typeface="CVS Health Sans"/>
              </a:rPr>
              <a:t>Effects</a:t>
            </a:r>
            <a:r>
              <a:rPr sz="2800" b="1" spc="-5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dirty="0">
                <a:solidFill>
                  <a:srgbClr val="3E3E3E"/>
                </a:solidFill>
                <a:latin typeface="CVS Health Sans"/>
                <a:cs typeface="CVS Health Sans"/>
              </a:rPr>
              <a:t>of"</a:t>
            </a:r>
            <a:r>
              <a:rPr sz="2800" spc="-6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spc="-20" dirty="0">
                <a:solidFill>
                  <a:srgbClr val="3E3E3E"/>
                </a:solidFill>
                <a:latin typeface="CVS Health Sans"/>
                <a:cs typeface="CVS Health Sans"/>
              </a:rPr>
              <a:t>Trauma"</a:t>
            </a:r>
            <a:r>
              <a:rPr sz="2800" spc="-5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i="1" dirty="0">
                <a:solidFill>
                  <a:srgbClr val="3E3E3E"/>
                </a:solidFill>
                <a:latin typeface="CVS Health Sans"/>
                <a:cs typeface="CVS Health Sans"/>
              </a:rPr>
              <a:t>(the</a:t>
            </a:r>
            <a:r>
              <a:rPr sz="2800" i="1" spc="-6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i="1" spc="-20" dirty="0">
                <a:solidFill>
                  <a:srgbClr val="3E3E3E"/>
                </a:solidFill>
                <a:latin typeface="CVS Health Sans"/>
                <a:cs typeface="CVS Health Sans"/>
              </a:rPr>
              <a:t>long-</a:t>
            </a:r>
            <a:r>
              <a:rPr sz="2800" i="1" dirty="0">
                <a:solidFill>
                  <a:srgbClr val="3E3E3E"/>
                </a:solidFill>
                <a:latin typeface="CVS Health Sans"/>
                <a:cs typeface="CVS Health Sans"/>
              </a:rPr>
              <a:t>term</a:t>
            </a:r>
            <a:r>
              <a:rPr sz="2800" i="1" spc="-6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i="1" dirty="0">
                <a:solidFill>
                  <a:srgbClr val="3E3E3E"/>
                </a:solidFill>
                <a:latin typeface="CVS Health Sans"/>
                <a:cs typeface="CVS Health Sans"/>
              </a:rPr>
              <a:t>impact</a:t>
            </a:r>
            <a:r>
              <a:rPr sz="2800" i="1" spc="-5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i="1" dirty="0">
                <a:solidFill>
                  <a:srgbClr val="3E3E3E"/>
                </a:solidFill>
                <a:latin typeface="CVS Health Sans"/>
                <a:cs typeface="CVS Health Sans"/>
              </a:rPr>
              <a:t>on</a:t>
            </a:r>
            <a:r>
              <a:rPr sz="2800" i="1" spc="-6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i="1" dirty="0">
                <a:solidFill>
                  <a:srgbClr val="3E3E3E"/>
                </a:solidFill>
                <a:latin typeface="CVS Health Sans"/>
                <a:cs typeface="CVS Health Sans"/>
              </a:rPr>
              <a:t>the</a:t>
            </a:r>
            <a:r>
              <a:rPr sz="2800" i="1" spc="-5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2800" i="1" spc="-10" dirty="0">
                <a:solidFill>
                  <a:srgbClr val="3E3E3E"/>
                </a:solidFill>
                <a:latin typeface="CVS Health Sans"/>
                <a:cs typeface="CVS Health Sans"/>
              </a:rPr>
              <a:t>individual)</a:t>
            </a:r>
            <a:endParaRPr sz="2800">
              <a:latin typeface="CVS Health Sans"/>
              <a:cs typeface="CVS Health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35"/>
              </a:lnSpc>
            </a:pPr>
            <a:fld id="{81D60167-4931-47E6-BA6A-407CBD079E47}" type="slidenum">
              <a:rPr sz="1000" b="0" spc="-50" dirty="0">
                <a:latin typeface="CVS Health Sans Medium"/>
                <a:cs typeface="CVS Health Sans Medium"/>
              </a:rPr>
              <a:t>5</a:t>
            </a:fld>
            <a:endParaRPr sz="1000">
              <a:latin typeface="CVS Health Sans Medium"/>
              <a:cs typeface="CVS Health Sans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6836" y="6437203"/>
            <a:ext cx="222313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©2026</a:t>
            </a:r>
            <a:r>
              <a:rPr sz="800" spc="-1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Aetna</a:t>
            </a:r>
            <a:r>
              <a:rPr sz="800" spc="-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Inc.</a:t>
            </a:r>
            <a:r>
              <a:rPr sz="800" spc="2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spc="-10" dirty="0">
                <a:solidFill>
                  <a:srgbClr val="3E3E3E"/>
                </a:solidFill>
                <a:latin typeface="CVS Health Sans"/>
                <a:cs typeface="CVS Health Sans"/>
              </a:rPr>
              <a:t>Confidential </a:t>
            </a: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and</a:t>
            </a:r>
            <a:r>
              <a:rPr sz="800" spc="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spc="-10" dirty="0">
                <a:solidFill>
                  <a:srgbClr val="3E3E3E"/>
                </a:solidFill>
                <a:latin typeface="CVS Health Sans"/>
                <a:cs typeface="CVS Health Sans"/>
              </a:rPr>
              <a:t>proprietary.</a:t>
            </a:r>
            <a:endParaRPr sz="800">
              <a:latin typeface="CVS Health Sans"/>
              <a:cs typeface="CVS Health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88825" cy="6858000"/>
          </a:xfrm>
          <a:custGeom>
            <a:avLst/>
            <a:gdLst/>
            <a:ahLst/>
            <a:cxnLst/>
            <a:rect l="l" t="t" r="r" b="b"/>
            <a:pathLst>
              <a:path w="12188825" h="6858000">
                <a:moveTo>
                  <a:pt x="12188825" y="0"/>
                </a:moveTo>
                <a:lnTo>
                  <a:pt x="0" y="0"/>
                </a:lnTo>
                <a:lnTo>
                  <a:pt x="0" y="6858000"/>
                </a:lnTo>
                <a:lnTo>
                  <a:pt x="12188825" y="6858000"/>
                </a:lnTo>
                <a:lnTo>
                  <a:pt x="12188825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65592" y="384047"/>
            <a:ext cx="3638423" cy="572414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688685" y="6356357"/>
            <a:ext cx="927735" cy="179070"/>
          </a:xfrm>
          <a:custGeom>
            <a:avLst/>
            <a:gdLst/>
            <a:ahLst/>
            <a:cxnLst/>
            <a:rect l="l" t="t" r="r" b="b"/>
            <a:pathLst>
              <a:path w="927734" h="179070">
                <a:moveTo>
                  <a:pt x="891927" y="61191"/>
                </a:moveTo>
                <a:lnTo>
                  <a:pt x="823798" y="61191"/>
                </a:lnTo>
                <a:lnTo>
                  <a:pt x="836494" y="62750"/>
                </a:lnTo>
                <a:lnTo>
                  <a:pt x="844556" y="67638"/>
                </a:lnTo>
                <a:lnTo>
                  <a:pt x="848799" y="76170"/>
                </a:lnTo>
                <a:lnTo>
                  <a:pt x="850032" y="88663"/>
                </a:lnTo>
                <a:lnTo>
                  <a:pt x="850032" y="91539"/>
                </a:lnTo>
                <a:lnTo>
                  <a:pt x="843155" y="91539"/>
                </a:lnTo>
                <a:lnTo>
                  <a:pt x="810526" y="94290"/>
                </a:lnTo>
                <a:lnTo>
                  <a:pt x="787663" y="102387"/>
                </a:lnTo>
                <a:lnTo>
                  <a:pt x="774208" y="115598"/>
                </a:lnTo>
                <a:lnTo>
                  <a:pt x="769803" y="133690"/>
                </a:lnTo>
                <a:lnTo>
                  <a:pt x="772706" y="152567"/>
                </a:lnTo>
                <a:lnTo>
                  <a:pt x="782172" y="166587"/>
                </a:lnTo>
                <a:lnTo>
                  <a:pt x="799393" y="175345"/>
                </a:lnTo>
                <a:lnTo>
                  <a:pt x="799596" y="175345"/>
                </a:lnTo>
                <a:lnTo>
                  <a:pt x="825327" y="178320"/>
                </a:lnTo>
                <a:lnTo>
                  <a:pt x="841615" y="177856"/>
                </a:lnTo>
                <a:lnTo>
                  <a:pt x="876294" y="175810"/>
                </a:lnTo>
                <a:lnTo>
                  <a:pt x="895878" y="175345"/>
                </a:lnTo>
                <a:lnTo>
                  <a:pt x="894914" y="166587"/>
                </a:lnTo>
                <a:lnTo>
                  <a:pt x="894819" y="165720"/>
                </a:lnTo>
                <a:lnTo>
                  <a:pt x="894127" y="156067"/>
                </a:lnTo>
                <a:lnTo>
                  <a:pt x="894009" y="152567"/>
                </a:lnTo>
                <a:lnTo>
                  <a:pt x="893976" y="151593"/>
                </a:lnTo>
                <a:lnTo>
                  <a:pt x="836024" y="151593"/>
                </a:lnTo>
                <a:lnTo>
                  <a:pt x="826174" y="150623"/>
                </a:lnTo>
                <a:lnTo>
                  <a:pt x="819405" y="147557"/>
                </a:lnTo>
                <a:lnTo>
                  <a:pt x="815551" y="142226"/>
                </a:lnTo>
                <a:lnTo>
                  <a:pt x="814247" y="134185"/>
                </a:lnTo>
                <a:lnTo>
                  <a:pt x="815788" y="126356"/>
                </a:lnTo>
                <a:lnTo>
                  <a:pt x="815860" y="125990"/>
                </a:lnTo>
                <a:lnTo>
                  <a:pt x="820976" y="120096"/>
                </a:lnTo>
                <a:lnTo>
                  <a:pt x="830007" y="116536"/>
                </a:lnTo>
                <a:lnTo>
                  <a:pt x="843368" y="115342"/>
                </a:lnTo>
                <a:lnTo>
                  <a:pt x="894457" y="115342"/>
                </a:lnTo>
                <a:lnTo>
                  <a:pt x="894891" y="102387"/>
                </a:lnTo>
                <a:lnTo>
                  <a:pt x="894950" y="100599"/>
                </a:lnTo>
                <a:lnTo>
                  <a:pt x="895075" y="91539"/>
                </a:lnTo>
                <a:lnTo>
                  <a:pt x="895156" y="85638"/>
                </a:lnTo>
                <a:lnTo>
                  <a:pt x="892133" y="62750"/>
                </a:lnTo>
                <a:lnTo>
                  <a:pt x="892043" y="62070"/>
                </a:lnTo>
                <a:lnTo>
                  <a:pt x="891927" y="61191"/>
                </a:lnTo>
                <a:close/>
              </a:path>
              <a:path w="927734" h="179070">
                <a:moveTo>
                  <a:pt x="894457" y="115342"/>
                </a:moveTo>
                <a:lnTo>
                  <a:pt x="849311" y="115342"/>
                </a:lnTo>
                <a:lnTo>
                  <a:pt x="849293" y="142226"/>
                </a:lnTo>
                <a:lnTo>
                  <a:pt x="849483" y="146395"/>
                </a:lnTo>
                <a:lnTo>
                  <a:pt x="849536" y="147557"/>
                </a:lnTo>
                <a:lnTo>
                  <a:pt x="849650" y="150055"/>
                </a:lnTo>
                <a:lnTo>
                  <a:pt x="845151" y="151039"/>
                </a:lnTo>
                <a:lnTo>
                  <a:pt x="839750" y="151593"/>
                </a:lnTo>
                <a:lnTo>
                  <a:pt x="893976" y="151593"/>
                </a:lnTo>
                <a:lnTo>
                  <a:pt x="893900" y="133690"/>
                </a:lnTo>
                <a:lnTo>
                  <a:pt x="894046" y="126356"/>
                </a:lnTo>
                <a:lnTo>
                  <a:pt x="894412" y="116536"/>
                </a:lnTo>
                <a:lnTo>
                  <a:pt x="894457" y="115342"/>
                </a:lnTo>
                <a:close/>
              </a:path>
              <a:path w="927734" h="179070">
                <a:moveTo>
                  <a:pt x="834708" y="32777"/>
                </a:moveTo>
                <a:lnTo>
                  <a:pt x="821485" y="32994"/>
                </a:lnTo>
                <a:lnTo>
                  <a:pt x="808358" y="34355"/>
                </a:lnTo>
                <a:lnTo>
                  <a:pt x="795405" y="36849"/>
                </a:lnTo>
                <a:lnTo>
                  <a:pt x="782707" y="40464"/>
                </a:lnTo>
                <a:lnTo>
                  <a:pt x="784448" y="71407"/>
                </a:lnTo>
                <a:lnTo>
                  <a:pt x="793784" y="67204"/>
                </a:lnTo>
                <a:lnTo>
                  <a:pt x="803518" y="64083"/>
                </a:lnTo>
                <a:lnTo>
                  <a:pt x="813555" y="62070"/>
                </a:lnTo>
                <a:lnTo>
                  <a:pt x="823798" y="61191"/>
                </a:lnTo>
                <a:lnTo>
                  <a:pt x="891927" y="61191"/>
                </a:lnTo>
                <a:lnTo>
                  <a:pt x="891901" y="60999"/>
                </a:lnTo>
                <a:lnTo>
                  <a:pt x="881440" y="44648"/>
                </a:lnTo>
                <a:lnTo>
                  <a:pt x="862724" y="35577"/>
                </a:lnTo>
                <a:lnTo>
                  <a:pt x="834708" y="32777"/>
                </a:lnTo>
                <a:close/>
              </a:path>
              <a:path w="927734" h="179070">
                <a:moveTo>
                  <a:pt x="443473" y="115755"/>
                </a:moveTo>
                <a:lnTo>
                  <a:pt x="346645" y="115755"/>
                </a:lnTo>
                <a:lnTo>
                  <a:pt x="353733" y="115918"/>
                </a:lnTo>
                <a:lnTo>
                  <a:pt x="365124" y="116356"/>
                </a:lnTo>
                <a:lnTo>
                  <a:pt x="364595" y="116356"/>
                </a:lnTo>
                <a:lnTo>
                  <a:pt x="371570" y="145214"/>
                </a:lnTo>
                <a:lnTo>
                  <a:pt x="386627" y="164460"/>
                </a:lnTo>
                <a:lnTo>
                  <a:pt x="410670" y="175345"/>
                </a:lnTo>
                <a:lnTo>
                  <a:pt x="411861" y="175345"/>
                </a:lnTo>
                <a:lnTo>
                  <a:pt x="443239" y="178519"/>
                </a:lnTo>
                <a:lnTo>
                  <a:pt x="452864" y="178320"/>
                </a:lnTo>
                <a:lnTo>
                  <a:pt x="454837" y="178320"/>
                </a:lnTo>
                <a:lnTo>
                  <a:pt x="467207" y="176923"/>
                </a:lnTo>
                <a:lnTo>
                  <a:pt x="478955" y="174490"/>
                </a:lnTo>
                <a:lnTo>
                  <a:pt x="490443" y="170982"/>
                </a:lnTo>
                <a:lnTo>
                  <a:pt x="489434" y="152567"/>
                </a:lnTo>
                <a:lnTo>
                  <a:pt x="489309" y="150276"/>
                </a:lnTo>
                <a:lnTo>
                  <a:pt x="489289" y="149907"/>
                </a:lnTo>
                <a:lnTo>
                  <a:pt x="450413" y="149907"/>
                </a:lnTo>
                <a:lnTo>
                  <a:pt x="434046" y="147636"/>
                </a:lnTo>
                <a:lnTo>
                  <a:pt x="422127" y="141153"/>
                </a:lnTo>
                <a:lnTo>
                  <a:pt x="414840" y="130952"/>
                </a:lnTo>
                <a:lnTo>
                  <a:pt x="412370" y="117524"/>
                </a:lnTo>
                <a:lnTo>
                  <a:pt x="412370" y="116582"/>
                </a:lnTo>
                <a:lnTo>
                  <a:pt x="434062" y="116582"/>
                </a:lnTo>
                <a:lnTo>
                  <a:pt x="443473" y="115755"/>
                </a:lnTo>
                <a:close/>
              </a:path>
              <a:path w="927734" h="179070">
                <a:moveTo>
                  <a:pt x="353230" y="91763"/>
                </a:moveTo>
                <a:lnTo>
                  <a:pt x="284465" y="91763"/>
                </a:lnTo>
                <a:lnTo>
                  <a:pt x="254503" y="94290"/>
                </a:lnTo>
                <a:lnTo>
                  <a:pt x="231637" y="102387"/>
                </a:lnTo>
                <a:lnTo>
                  <a:pt x="218583" y="115193"/>
                </a:lnTo>
                <a:lnTo>
                  <a:pt x="218132" y="115755"/>
                </a:lnTo>
                <a:lnTo>
                  <a:pt x="213758" y="133690"/>
                </a:lnTo>
                <a:lnTo>
                  <a:pt x="216660" y="152567"/>
                </a:lnTo>
                <a:lnTo>
                  <a:pt x="226123" y="166587"/>
                </a:lnTo>
                <a:lnTo>
                  <a:pt x="243345" y="175345"/>
                </a:lnTo>
                <a:lnTo>
                  <a:pt x="243548" y="175345"/>
                </a:lnTo>
                <a:lnTo>
                  <a:pt x="269282" y="178320"/>
                </a:lnTo>
                <a:lnTo>
                  <a:pt x="285571" y="177856"/>
                </a:lnTo>
                <a:lnTo>
                  <a:pt x="320270" y="175810"/>
                </a:lnTo>
                <a:lnTo>
                  <a:pt x="339884" y="175345"/>
                </a:lnTo>
                <a:lnTo>
                  <a:pt x="337923" y="151459"/>
                </a:lnTo>
                <a:lnTo>
                  <a:pt x="279979" y="151459"/>
                </a:lnTo>
                <a:lnTo>
                  <a:pt x="279979" y="151245"/>
                </a:lnTo>
                <a:lnTo>
                  <a:pt x="270125" y="150276"/>
                </a:lnTo>
                <a:lnTo>
                  <a:pt x="263347" y="147210"/>
                </a:lnTo>
                <a:lnTo>
                  <a:pt x="259434" y="141810"/>
                </a:lnTo>
                <a:lnTo>
                  <a:pt x="258177" y="133838"/>
                </a:lnTo>
                <a:lnTo>
                  <a:pt x="259793" y="125674"/>
                </a:lnTo>
                <a:lnTo>
                  <a:pt x="264914" y="119848"/>
                </a:lnTo>
                <a:lnTo>
                  <a:pt x="273951" y="116356"/>
                </a:lnTo>
                <a:lnTo>
                  <a:pt x="287314" y="115193"/>
                </a:lnTo>
                <a:lnTo>
                  <a:pt x="449868" y="115193"/>
                </a:lnTo>
                <a:lnTo>
                  <a:pt x="459739" y="114326"/>
                </a:lnTo>
                <a:lnTo>
                  <a:pt x="480637" y="106534"/>
                </a:lnTo>
                <a:lnTo>
                  <a:pt x="493047" y="93523"/>
                </a:lnTo>
                <a:lnTo>
                  <a:pt x="415579" y="93523"/>
                </a:lnTo>
                <a:lnTo>
                  <a:pt x="413279" y="93302"/>
                </a:lnTo>
                <a:lnTo>
                  <a:pt x="411963" y="93302"/>
                </a:lnTo>
                <a:lnTo>
                  <a:pt x="411977" y="92334"/>
                </a:lnTo>
                <a:lnTo>
                  <a:pt x="366896" y="92334"/>
                </a:lnTo>
                <a:lnTo>
                  <a:pt x="359291" y="91952"/>
                </a:lnTo>
                <a:lnTo>
                  <a:pt x="353230" y="91763"/>
                </a:lnTo>
                <a:close/>
              </a:path>
              <a:path w="927734" h="179070">
                <a:moveTo>
                  <a:pt x="449868" y="115193"/>
                </a:moveTo>
                <a:lnTo>
                  <a:pt x="293274" y="115193"/>
                </a:lnTo>
                <a:lnTo>
                  <a:pt x="293344" y="144255"/>
                </a:lnTo>
                <a:lnTo>
                  <a:pt x="293467" y="147210"/>
                </a:lnTo>
                <a:lnTo>
                  <a:pt x="293580" y="149907"/>
                </a:lnTo>
                <a:lnTo>
                  <a:pt x="289127" y="150943"/>
                </a:lnTo>
                <a:lnTo>
                  <a:pt x="284559" y="151459"/>
                </a:lnTo>
                <a:lnTo>
                  <a:pt x="337923" y="151459"/>
                </a:lnTo>
                <a:lnTo>
                  <a:pt x="337847" y="149245"/>
                </a:lnTo>
                <a:lnTo>
                  <a:pt x="337795" y="130714"/>
                </a:lnTo>
                <a:lnTo>
                  <a:pt x="338247" y="119848"/>
                </a:lnTo>
                <a:lnTo>
                  <a:pt x="338372" y="116582"/>
                </a:lnTo>
                <a:lnTo>
                  <a:pt x="338404" y="115755"/>
                </a:lnTo>
                <a:lnTo>
                  <a:pt x="443473" y="115755"/>
                </a:lnTo>
                <a:lnTo>
                  <a:pt x="449868" y="115193"/>
                </a:lnTo>
                <a:close/>
              </a:path>
              <a:path w="927734" h="179070">
                <a:moveTo>
                  <a:pt x="488745" y="139989"/>
                </a:moveTo>
                <a:lnTo>
                  <a:pt x="479705" y="144255"/>
                </a:lnTo>
                <a:lnTo>
                  <a:pt x="470232" y="147351"/>
                </a:lnTo>
                <a:lnTo>
                  <a:pt x="460432" y="149245"/>
                </a:lnTo>
                <a:lnTo>
                  <a:pt x="450413" y="149907"/>
                </a:lnTo>
                <a:lnTo>
                  <a:pt x="489289" y="149907"/>
                </a:lnTo>
                <a:lnTo>
                  <a:pt x="489164" y="147636"/>
                </a:lnTo>
                <a:lnTo>
                  <a:pt x="489092" y="146322"/>
                </a:lnTo>
                <a:lnTo>
                  <a:pt x="488979" y="144255"/>
                </a:lnTo>
                <a:lnTo>
                  <a:pt x="488860" y="142077"/>
                </a:lnTo>
                <a:lnTo>
                  <a:pt x="488745" y="139989"/>
                </a:lnTo>
                <a:close/>
              </a:path>
              <a:path w="927734" h="179070">
                <a:moveTo>
                  <a:pt x="434062" y="116582"/>
                </a:moveTo>
                <a:lnTo>
                  <a:pt x="416751" y="116582"/>
                </a:lnTo>
                <a:lnTo>
                  <a:pt x="425496" y="116879"/>
                </a:lnTo>
                <a:lnTo>
                  <a:pt x="430674" y="116879"/>
                </a:lnTo>
                <a:lnTo>
                  <a:pt x="434062" y="116582"/>
                </a:lnTo>
                <a:close/>
              </a:path>
              <a:path w="927734" h="179070">
                <a:moveTo>
                  <a:pt x="494240" y="58811"/>
                </a:moveTo>
                <a:lnTo>
                  <a:pt x="446805" y="58811"/>
                </a:lnTo>
                <a:lnTo>
                  <a:pt x="453682" y="64083"/>
                </a:lnTo>
                <a:lnTo>
                  <a:pt x="453682" y="73688"/>
                </a:lnTo>
                <a:lnTo>
                  <a:pt x="451935" y="82519"/>
                </a:lnTo>
                <a:lnTo>
                  <a:pt x="446646" y="88701"/>
                </a:lnTo>
                <a:lnTo>
                  <a:pt x="437743" y="92334"/>
                </a:lnTo>
                <a:lnTo>
                  <a:pt x="425156" y="93523"/>
                </a:lnTo>
                <a:lnTo>
                  <a:pt x="493047" y="93523"/>
                </a:lnTo>
                <a:lnTo>
                  <a:pt x="493258" y="93302"/>
                </a:lnTo>
                <a:lnTo>
                  <a:pt x="497490" y="74432"/>
                </a:lnTo>
                <a:lnTo>
                  <a:pt x="494240" y="58811"/>
                </a:lnTo>
                <a:close/>
              </a:path>
              <a:path w="927734" h="179070">
                <a:moveTo>
                  <a:pt x="438188" y="32728"/>
                </a:moveTo>
                <a:lnTo>
                  <a:pt x="406603" y="36663"/>
                </a:lnTo>
                <a:lnTo>
                  <a:pt x="384754" y="48181"/>
                </a:lnTo>
                <a:lnTo>
                  <a:pt x="371298" y="66848"/>
                </a:lnTo>
                <a:lnTo>
                  <a:pt x="365014" y="91763"/>
                </a:lnTo>
                <a:lnTo>
                  <a:pt x="364966" y="91952"/>
                </a:lnTo>
                <a:lnTo>
                  <a:pt x="364869" y="92334"/>
                </a:lnTo>
                <a:lnTo>
                  <a:pt x="411977" y="92334"/>
                </a:lnTo>
                <a:lnTo>
                  <a:pt x="413236" y="79020"/>
                </a:lnTo>
                <a:lnTo>
                  <a:pt x="417413" y="68357"/>
                </a:lnTo>
                <a:lnTo>
                  <a:pt x="425029" y="61339"/>
                </a:lnTo>
                <a:lnTo>
                  <a:pt x="436617" y="58811"/>
                </a:lnTo>
                <a:lnTo>
                  <a:pt x="494240" y="58811"/>
                </a:lnTo>
                <a:lnTo>
                  <a:pt x="493937" y="57351"/>
                </a:lnTo>
                <a:lnTo>
                  <a:pt x="483165" y="44300"/>
                </a:lnTo>
                <a:lnTo>
                  <a:pt x="483316" y="44300"/>
                </a:lnTo>
                <a:lnTo>
                  <a:pt x="464592" y="35722"/>
                </a:lnTo>
                <a:lnTo>
                  <a:pt x="438188" y="32728"/>
                </a:lnTo>
                <a:close/>
              </a:path>
              <a:path w="927734" h="179070">
                <a:moveTo>
                  <a:pt x="335925" y="61191"/>
                </a:moveTo>
                <a:lnTo>
                  <a:pt x="267957" y="61191"/>
                </a:lnTo>
                <a:lnTo>
                  <a:pt x="280652" y="62750"/>
                </a:lnTo>
                <a:lnTo>
                  <a:pt x="288715" y="67638"/>
                </a:lnTo>
                <a:lnTo>
                  <a:pt x="292957" y="76170"/>
                </a:lnTo>
                <a:lnTo>
                  <a:pt x="294191" y="88701"/>
                </a:lnTo>
                <a:lnTo>
                  <a:pt x="294191" y="91763"/>
                </a:lnTo>
                <a:lnTo>
                  <a:pt x="339119" y="91763"/>
                </a:lnTo>
                <a:lnTo>
                  <a:pt x="339119" y="85291"/>
                </a:lnTo>
                <a:lnTo>
                  <a:pt x="336131" y="62750"/>
                </a:lnTo>
                <a:lnTo>
                  <a:pt x="336041" y="62070"/>
                </a:lnTo>
                <a:lnTo>
                  <a:pt x="335925" y="61191"/>
                </a:lnTo>
                <a:close/>
              </a:path>
              <a:path w="927734" h="179070">
                <a:moveTo>
                  <a:pt x="278604" y="32430"/>
                </a:moveTo>
                <a:lnTo>
                  <a:pt x="260624" y="32728"/>
                </a:lnTo>
                <a:lnTo>
                  <a:pt x="264618" y="32728"/>
                </a:lnTo>
                <a:lnTo>
                  <a:pt x="252247" y="34011"/>
                </a:lnTo>
                <a:lnTo>
                  <a:pt x="239294" y="36504"/>
                </a:lnTo>
                <a:lnTo>
                  <a:pt x="226594" y="40116"/>
                </a:lnTo>
                <a:lnTo>
                  <a:pt x="228581" y="71407"/>
                </a:lnTo>
                <a:lnTo>
                  <a:pt x="237921" y="67204"/>
                </a:lnTo>
                <a:lnTo>
                  <a:pt x="247663" y="64083"/>
                </a:lnTo>
                <a:lnTo>
                  <a:pt x="257708" y="62070"/>
                </a:lnTo>
                <a:lnTo>
                  <a:pt x="267957" y="61191"/>
                </a:lnTo>
                <a:lnTo>
                  <a:pt x="335925" y="61191"/>
                </a:lnTo>
                <a:lnTo>
                  <a:pt x="335853" y="60651"/>
                </a:lnTo>
                <a:lnTo>
                  <a:pt x="325366" y="44300"/>
                </a:lnTo>
                <a:lnTo>
                  <a:pt x="306626" y="35230"/>
                </a:lnTo>
                <a:lnTo>
                  <a:pt x="278604" y="32430"/>
                </a:lnTo>
                <a:close/>
              </a:path>
              <a:path w="927734" h="179070">
                <a:moveTo>
                  <a:pt x="691059" y="32877"/>
                </a:moveTo>
                <a:lnTo>
                  <a:pt x="673356" y="33543"/>
                </a:lnTo>
                <a:lnTo>
                  <a:pt x="639543" y="36475"/>
                </a:lnTo>
                <a:lnTo>
                  <a:pt x="620169" y="37141"/>
                </a:lnTo>
                <a:lnTo>
                  <a:pt x="621082" y="56488"/>
                </a:lnTo>
                <a:lnTo>
                  <a:pt x="621554" y="76291"/>
                </a:lnTo>
                <a:lnTo>
                  <a:pt x="621617" y="83655"/>
                </a:lnTo>
                <a:lnTo>
                  <a:pt x="621697" y="110978"/>
                </a:lnTo>
                <a:lnTo>
                  <a:pt x="621522" y="127578"/>
                </a:lnTo>
                <a:lnTo>
                  <a:pt x="621200" y="146261"/>
                </a:lnTo>
                <a:lnTo>
                  <a:pt x="620746" y="163419"/>
                </a:lnTo>
                <a:lnTo>
                  <a:pt x="620169" y="175444"/>
                </a:lnTo>
                <a:lnTo>
                  <a:pt x="668136" y="175444"/>
                </a:lnTo>
                <a:lnTo>
                  <a:pt x="667372" y="163726"/>
                </a:lnTo>
                <a:lnTo>
                  <a:pt x="666730" y="147116"/>
                </a:lnTo>
                <a:lnTo>
                  <a:pt x="666304" y="128554"/>
                </a:lnTo>
                <a:lnTo>
                  <a:pt x="666378" y="83655"/>
                </a:lnTo>
                <a:lnTo>
                  <a:pt x="678367" y="61200"/>
                </a:lnTo>
                <a:lnTo>
                  <a:pt x="748380" y="61200"/>
                </a:lnTo>
                <a:lnTo>
                  <a:pt x="748342" y="60930"/>
                </a:lnTo>
                <a:lnTo>
                  <a:pt x="738029" y="45119"/>
                </a:lnTo>
                <a:lnTo>
                  <a:pt x="719344" y="35880"/>
                </a:lnTo>
                <a:lnTo>
                  <a:pt x="691059" y="32877"/>
                </a:lnTo>
                <a:close/>
              </a:path>
              <a:path w="927734" h="179070">
                <a:moveTo>
                  <a:pt x="748380" y="61200"/>
                </a:moveTo>
                <a:lnTo>
                  <a:pt x="684324" y="61200"/>
                </a:lnTo>
                <a:lnTo>
                  <a:pt x="694834" y="62722"/>
                </a:lnTo>
                <a:lnTo>
                  <a:pt x="701693" y="67669"/>
                </a:lnTo>
                <a:lnTo>
                  <a:pt x="705284" y="76291"/>
                </a:lnTo>
                <a:lnTo>
                  <a:pt x="705399" y="76568"/>
                </a:lnTo>
                <a:lnTo>
                  <a:pt x="706511" y="89953"/>
                </a:lnTo>
                <a:lnTo>
                  <a:pt x="706629" y="128554"/>
                </a:lnTo>
                <a:lnTo>
                  <a:pt x="706320" y="146261"/>
                </a:lnTo>
                <a:lnTo>
                  <a:pt x="705834" y="163419"/>
                </a:lnTo>
                <a:lnTo>
                  <a:pt x="705237" y="175444"/>
                </a:lnTo>
                <a:lnTo>
                  <a:pt x="753248" y="175444"/>
                </a:lnTo>
                <a:lnTo>
                  <a:pt x="752483" y="163726"/>
                </a:lnTo>
                <a:lnTo>
                  <a:pt x="751847" y="147116"/>
                </a:lnTo>
                <a:lnTo>
                  <a:pt x="751433" y="128554"/>
                </a:lnTo>
                <a:lnTo>
                  <a:pt x="751507" y="83655"/>
                </a:lnTo>
                <a:lnTo>
                  <a:pt x="748380" y="61200"/>
                </a:lnTo>
                <a:close/>
              </a:path>
              <a:path w="927734" h="179070">
                <a:moveTo>
                  <a:pt x="570503" y="0"/>
                </a:moveTo>
                <a:lnTo>
                  <a:pt x="543505" y="0"/>
                </a:lnTo>
                <a:lnTo>
                  <a:pt x="539951" y="17306"/>
                </a:lnTo>
                <a:lnTo>
                  <a:pt x="533604" y="30149"/>
                </a:lnTo>
                <a:lnTo>
                  <a:pt x="523292" y="38827"/>
                </a:lnTo>
                <a:lnTo>
                  <a:pt x="507847" y="43637"/>
                </a:lnTo>
                <a:lnTo>
                  <a:pt x="507847" y="66993"/>
                </a:lnTo>
                <a:lnTo>
                  <a:pt x="524190" y="66993"/>
                </a:lnTo>
                <a:lnTo>
                  <a:pt x="523970" y="80219"/>
                </a:lnTo>
                <a:lnTo>
                  <a:pt x="523734" y="96672"/>
                </a:lnTo>
                <a:lnTo>
                  <a:pt x="523546" y="114984"/>
                </a:lnTo>
                <a:lnTo>
                  <a:pt x="523498" y="133977"/>
                </a:lnTo>
                <a:lnTo>
                  <a:pt x="526589" y="154131"/>
                </a:lnTo>
                <a:lnTo>
                  <a:pt x="535822" y="167987"/>
                </a:lnTo>
                <a:lnTo>
                  <a:pt x="550976" y="175902"/>
                </a:lnTo>
                <a:lnTo>
                  <a:pt x="571861" y="178420"/>
                </a:lnTo>
                <a:lnTo>
                  <a:pt x="578091" y="178420"/>
                </a:lnTo>
                <a:lnTo>
                  <a:pt x="587238" y="177744"/>
                </a:lnTo>
                <a:lnTo>
                  <a:pt x="594867" y="176722"/>
                </a:lnTo>
                <a:lnTo>
                  <a:pt x="602425" y="175246"/>
                </a:lnTo>
                <a:lnTo>
                  <a:pt x="600636" y="147594"/>
                </a:lnTo>
                <a:lnTo>
                  <a:pt x="587491" y="147594"/>
                </a:lnTo>
                <a:lnTo>
                  <a:pt x="578138" y="146366"/>
                </a:lnTo>
                <a:lnTo>
                  <a:pt x="572264" y="142133"/>
                </a:lnTo>
                <a:lnTo>
                  <a:pt x="569160" y="133977"/>
                </a:lnTo>
                <a:lnTo>
                  <a:pt x="568253" y="120995"/>
                </a:lnTo>
                <a:lnTo>
                  <a:pt x="568253" y="66795"/>
                </a:lnTo>
                <a:lnTo>
                  <a:pt x="597373" y="66795"/>
                </a:lnTo>
                <a:lnTo>
                  <a:pt x="597373" y="37042"/>
                </a:lnTo>
                <a:lnTo>
                  <a:pt x="568720" y="37042"/>
                </a:lnTo>
                <a:lnTo>
                  <a:pt x="568836" y="30149"/>
                </a:lnTo>
                <a:lnTo>
                  <a:pt x="568867" y="28290"/>
                </a:lnTo>
                <a:lnTo>
                  <a:pt x="569261" y="18577"/>
                </a:lnTo>
                <a:lnTo>
                  <a:pt x="569830" y="8835"/>
                </a:lnTo>
                <a:lnTo>
                  <a:pt x="570503" y="0"/>
                </a:lnTo>
                <a:close/>
              </a:path>
              <a:path w="927734" h="179070">
                <a:moveTo>
                  <a:pt x="600430" y="144402"/>
                </a:moveTo>
                <a:lnTo>
                  <a:pt x="600090" y="144402"/>
                </a:lnTo>
                <a:lnTo>
                  <a:pt x="596185" y="146501"/>
                </a:lnTo>
                <a:lnTo>
                  <a:pt x="591812" y="147594"/>
                </a:lnTo>
                <a:lnTo>
                  <a:pt x="600636" y="147594"/>
                </a:lnTo>
                <a:lnTo>
                  <a:pt x="600557" y="146366"/>
                </a:lnTo>
                <a:lnTo>
                  <a:pt x="600430" y="144402"/>
                </a:lnTo>
                <a:close/>
              </a:path>
              <a:path w="927734" h="179070">
                <a:moveTo>
                  <a:pt x="61579" y="20060"/>
                </a:moveTo>
                <a:lnTo>
                  <a:pt x="49067" y="20060"/>
                </a:lnTo>
                <a:lnTo>
                  <a:pt x="44947" y="21716"/>
                </a:lnTo>
                <a:lnTo>
                  <a:pt x="43353" y="22376"/>
                </a:lnTo>
                <a:lnTo>
                  <a:pt x="39036" y="26628"/>
                </a:lnTo>
                <a:lnTo>
                  <a:pt x="6658" y="58167"/>
                </a:lnTo>
                <a:lnTo>
                  <a:pt x="1655" y="65532"/>
                </a:lnTo>
                <a:lnTo>
                  <a:pt x="0" y="73911"/>
                </a:lnTo>
                <a:lnTo>
                  <a:pt x="1698" y="82290"/>
                </a:lnTo>
                <a:lnTo>
                  <a:pt x="6740" y="89655"/>
                </a:lnTo>
                <a:lnTo>
                  <a:pt x="98075" y="178618"/>
                </a:lnTo>
                <a:lnTo>
                  <a:pt x="189663" y="89655"/>
                </a:lnTo>
                <a:lnTo>
                  <a:pt x="194687" y="82290"/>
                </a:lnTo>
                <a:lnTo>
                  <a:pt x="196362" y="73911"/>
                </a:lnTo>
                <a:lnTo>
                  <a:pt x="194687" y="65532"/>
                </a:lnTo>
                <a:lnTo>
                  <a:pt x="189663" y="58167"/>
                </a:lnTo>
                <a:lnTo>
                  <a:pt x="183865" y="52513"/>
                </a:lnTo>
                <a:lnTo>
                  <a:pt x="98278" y="52513"/>
                </a:lnTo>
                <a:lnTo>
                  <a:pt x="67333" y="22376"/>
                </a:lnTo>
                <a:lnTo>
                  <a:pt x="61579" y="20060"/>
                </a:lnTo>
                <a:close/>
              </a:path>
              <a:path w="927734" h="179070">
                <a:moveTo>
                  <a:pt x="141020" y="20060"/>
                </a:moveTo>
                <a:lnTo>
                  <a:pt x="132418" y="21716"/>
                </a:lnTo>
                <a:lnTo>
                  <a:pt x="124869" y="26628"/>
                </a:lnTo>
                <a:lnTo>
                  <a:pt x="98278" y="52513"/>
                </a:lnTo>
                <a:lnTo>
                  <a:pt x="183865" y="52513"/>
                </a:lnTo>
                <a:lnTo>
                  <a:pt x="157317" y="26628"/>
                </a:lnTo>
                <a:lnTo>
                  <a:pt x="149715" y="21716"/>
                </a:lnTo>
                <a:lnTo>
                  <a:pt x="149917" y="21716"/>
                </a:lnTo>
                <a:lnTo>
                  <a:pt x="141020" y="20060"/>
                </a:lnTo>
                <a:close/>
              </a:path>
              <a:path w="927734" h="179070">
                <a:moveTo>
                  <a:pt x="920668" y="27513"/>
                </a:moveTo>
                <a:lnTo>
                  <a:pt x="905344" y="27843"/>
                </a:lnTo>
                <a:lnTo>
                  <a:pt x="899231" y="34034"/>
                </a:lnTo>
                <a:lnTo>
                  <a:pt x="899329" y="38331"/>
                </a:lnTo>
                <a:lnTo>
                  <a:pt x="899421" y="42402"/>
                </a:lnTo>
                <a:lnTo>
                  <a:pt x="899523" y="46885"/>
                </a:lnTo>
                <a:lnTo>
                  <a:pt x="899580" y="48993"/>
                </a:lnTo>
                <a:lnTo>
                  <a:pt x="905938" y="54910"/>
                </a:lnTo>
                <a:lnTo>
                  <a:pt x="912972" y="54910"/>
                </a:lnTo>
                <a:lnTo>
                  <a:pt x="921857" y="54505"/>
                </a:lnTo>
                <a:lnTo>
                  <a:pt x="923171" y="53100"/>
                </a:lnTo>
                <a:lnTo>
                  <a:pt x="918418" y="53100"/>
                </a:lnTo>
                <a:lnTo>
                  <a:pt x="906660" y="51976"/>
                </a:lnTo>
                <a:lnTo>
                  <a:pt x="902330" y="46885"/>
                </a:lnTo>
                <a:lnTo>
                  <a:pt x="902713" y="43191"/>
                </a:lnTo>
                <a:lnTo>
                  <a:pt x="902839" y="34736"/>
                </a:lnTo>
                <a:lnTo>
                  <a:pt x="907636" y="29996"/>
                </a:lnTo>
                <a:lnTo>
                  <a:pt x="923337" y="29996"/>
                </a:lnTo>
                <a:lnTo>
                  <a:pt x="920668" y="27513"/>
                </a:lnTo>
                <a:close/>
              </a:path>
              <a:path w="927734" h="179070">
                <a:moveTo>
                  <a:pt x="923337" y="29996"/>
                </a:moveTo>
                <a:lnTo>
                  <a:pt x="913573" y="29996"/>
                </a:lnTo>
                <a:lnTo>
                  <a:pt x="913396" y="30162"/>
                </a:lnTo>
                <a:lnTo>
                  <a:pt x="913919" y="30162"/>
                </a:lnTo>
                <a:lnTo>
                  <a:pt x="919904" y="30434"/>
                </a:lnTo>
                <a:lnTo>
                  <a:pt x="924489" y="35360"/>
                </a:lnTo>
                <a:lnTo>
                  <a:pt x="924456" y="36001"/>
                </a:lnTo>
                <a:lnTo>
                  <a:pt x="924336" y="38331"/>
                </a:lnTo>
                <a:lnTo>
                  <a:pt x="924227" y="40468"/>
                </a:lnTo>
                <a:lnTo>
                  <a:pt x="924191" y="43191"/>
                </a:lnTo>
                <a:lnTo>
                  <a:pt x="923687" y="48427"/>
                </a:lnTo>
                <a:lnTo>
                  <a:pt x="923542" y="48993"/>
                </a:lnTo>
                <a:lnTo>
                  <a:pt x="918418" y="53100"/>
                </a:lnTo>
                <a:lnTo>
                  <a:pt x="923171" y="53100"/>
                </a:lnTo>
                <a:lnTo>
                  <a:pt x="927545" y="48427"/>
                </a:lnTo>
                <a:lnTo>
                  <a:pt x="927308" y="43191"/>
                </a:lnTo>
                <a:lnTo>
                  <a:pt x="927195" y="40468"/>
                </a:lnTo>
                <a:lnTo>
                  <a:pt x="927079" y="35360"/>
                </a:lnTo>
                <a:lnTo>
                  <a:pt x="927036" y="33439"/>
                </a:lnTo>
                <a:lnTo>
                  <a:pt x="923337" y="29996"/>
                </a:lnTo>
                <a:close/>
              </a:path>
              <a:path w="927734" h="179070">
                <a:moveTo>
                  <a:pt x="917934" y="34034"/>
                </a:moveTo>
                <a:lnTo>
                  <a:pt x="908315" y="34034"/>
                </a:lnTo>
                <a:lnTo>
                  <a:pt x="908315" y="48993"/>
                </a:lnTo>
                <a:lnTo>
                  <a:pt x="910862" y="48993"/>
                </a:lnTo>
                <a:lnTo>
                  <a:pt x="910862" y="42596"/>
                </a:lnTo>
                <a:lnTo>
                  <a:pt x="915954" y="42596"/>
                </a:lnTo>
                <a:lnTo>
                  <a:pt x="915829" y="42402"/>
                </a:lnTo>
                <a:lnTo>
                  <a:pt x="918098" y="42402"/>
                </a:lnTo>
                <a:lnTo>
                  <a:pt x="919487" y="40914"/>
                </a:lnTo>
                <a:lnTo>
                  <a:pt x="910862" y="40914"/>
                </a:lnTo>
                <a:lnTo>
                  <a:pt x="910862" y="36001"/>
                </a:lnTo>
                <a:lnTo>
                  <a:pt x="915404" y="36001"/>
                </a:lnTo>
                <a:lnTo>
                  <a:pt x="917230" y="35703"/>
                </a:lnTo>
                <a:lnTo>
                  <a:pt x="919777" y="35703"/>
                </a:lnTo>
                <a:lnTo>
                  <a:pt x="919777" y="35360"/>
                </a:lnTo>
                <a:lnTo>
                  <a:pt x="919932" y="35360"/>
                </a:lnTo>
                <a:lnTo>
                  <a:pt x="917934" y="34034"/>
                </a:lnTo>
                <a:close/>
              </a:path>
              <a:path w="927734" h="179070">
                <a:moveTo>
                  <a:pt x="915954" y="42596"/>
                </a:moveTo>
                <a:lnTo>
                  <a:pt x="913197" y="42596"/>
                </a:lnTo>
                <a:lnTo>
                  <a:pt x="917187" y="48993"/>
                </a:lnTo>
                <a:lnTo>
                  <a:pt x="920074" y="48993"/>
                </a:lnTo>
                <a:lnTo>
                  <a:pt x="915954" y="42596"/>
                </a:lnTo>
                <a:close/>
              </a:path>
              <a:path w="927734" h="179070">
                <a:moveTo>
                  <a:pt x="919777" y="35703"/>
                </a:moveTo>
                <a:lnTo>
                  <a:pt x="917230" y="35703"/>
                </a:lnTo>
                <a:lnTo>
                  <a:pt x="917230" y="40468"/>
                </a:lnTo>
                <a:lnTo>
                  <a:pt x="913015" y="40468"/>
                </a:lnTo>
                <a:lnTo>
                  <a:pt x="910214" y="40914"/>
                </a:lnTo>
                <a:lnTo>
                  <a:pt x="919487" y="40914"/>
                </a:lnTo>
                <a:lnTo>
                  <a:pt x="919904" y="40468"/>
                </a:lnTo>
                <a:lnTo>
                  <a:pt x="919777" y="38331"/>
                </a:lnTo>
                <a:lnTo>
                  <a:pt x="919777" y="35703"/>
                </a:lnTo>
                <a:close/>
              </a:path>
            </a:pathLst>
          </a:custGeom>
          <a:solidFill>
            <a:srgbClr val="7C3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110598" y="2275713"/>
            <a:ext cx="177673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 indent="141605">
              <a:lnSpc>
                <a:spcPts val="3460"/>
              </a:lnSpc>
              <a:spcBef>
                <a:spcPts val="535"/>
              </a:spcBef>
            </a:pPr>
            <a:r>
              <a:rPr sz="3200" b="1" dirty="0">
                <a:solidFill>
                  <a:srgbClr val="FFFFFF"/>
                </a:solidFill>
                <a:latin typeface="CVS Health Sans"/>
                <a:cs typeface="CVS Health Sans"/>
              </a:rPr>
              <a:t>What</a:t>
            </a:r>
            <a:r>
              <a:rPr sz="3200" b="1" spc="-4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3200" b="1" spc="-25" dirty="0">
                <a:solidFill>
                  <a:srgbClr val="FFFFFF"/>
                </a:solidFill>
                <a:latin typeface="CVS Health Sans"/>
                <a:cs typeface="CVS Health Sans"/>
              </a:rPr>
              <a:t>is </a:t>
            </a:r>
            <a:r>
              <a:rPr sz="3200" b="1" spc="-10" dirty="0">
                <a:solidFill>
                  <a:srgbClr val="FFFFFF"/>
                </a:solidFill>
                <a:latin typeface="CVS Health Sans"/>
                <a:cs typeface="CVS Health Sans"/>
              </a:rPr>
              <a:t>Trauma?</a:t>
            </a:r>
            <a:endParaRPr sz="3200">
              <a:latin typeface="CVS Health Sans"/>
              <a:cs typeface="CVS Health Sans"/>
            </a:endParaRPr>
          </a:p>
        </p:txBody>
      </p: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509422" y="569721"/>
            <a:ext cx="7004050" cy="139065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>
              <a:lnSpc>
                <a:spcPct val="89900"/>
              </a:lnSpc>
              <a:spcBef>
                <a:spcPts val="490"/>
              </a:spcBef>
            </a:pPr>
            <a:r>
              <a:rPr sz="3200" dirty="0"/>
              <a:t>Trauma</a:t>
            </a:r>
            <a:r>
              <a:rPr sz="3200" spc="-55" dirty="0"/>
              <a:t> </a:t>
            </a:r>
            <a:r>
              <a:rPr sz="3200" dirty="0"/>
              <a:t>is</a:t>
            </a:r>
            <a:r>
              <a:rPr sz="3200" spc="-5" dirty="0"/>
              <a:t> </a:t>
            </a:r>
            <a:r>
              <a:rPr sz="3200" dirty="0"/>
              <a:t>an</a:t>
            </a:r>
            <a:r>
              <a:rPr sz="3200" spc="-30" dirty="0"/>
              <a:t> </a:t>
            </a:r>
            <a:r>
              <a:rPr sz="3200" dirty="0"/>
              <a:t>emotional</a:t>
            </a:r>
            <a:r>
              <a:rPr sz="3200" spc="-40" dirty="0"/>
              <a:t> </a:t>
            </a:r>
            <a:r>
              <a:rPr sz="3200" dirty="0"/>
              <a:t>response</a:t>
            </a:r>
            <a:r>
              <a:rPr sz="3200" spc="-20" dirty="0"/>
              <a:t> </a:t>
            </a:r>
            <a:r>
              <a:rPr sz="3200" spc="-25" dirty="0"/>
              <a:t>to </a:t>
            </a:r>
            <a:r>
              <a:rPr sz="3200" dirty="0"/>
              <a:t>an</a:t>
            </a:r>
            <a:r>
              <a:rPr sz="3200" spc="-55" dirty="0"/>
              <a:t> </a:t>
            </a:r>
            <a:r>
              <a:rPr sz="3200" dirty="0"/>
              <a:t>event</a:t>
            </a:r>
            <a:r>
              <a:rPr sz="3200" spc="-45" dirty="0"/>
              <a:t> </a:t>
            </a:r>
            <a:r>
              <a:rPr sz="3200" dirty="0"/>
              <a:t>that</a:t>
            </a:r>
            <a:r>
              <a:rPr sz="3200" spc="-50" dirty="0"/>
              <a:t> </a:t>
            </a:r>
            <a:r>
              <a:rPr sz="3200" dirty="0"/>
              <a:t>threatens</a:t>
            </a:r>
            <a:r>
              <a:rPr sz="3200" spc="-45" dirty="0"/>
              <a:t> </a:t>
            </a:r>
            <a:r>
              <a:rPr sz="3200" dirty="0"/>
              <a:t>or</a:t>
            </a:r>
            <a:r>
              <a:rPr sz="3200" spc="-60" dirty="0"/>
              <a:t> </a:t>
            </a:r>
            <a:r>
              <a:rPr sz="3200" spc="-10" dirty="0"/>
              <a:t>causes </a:t>
            </a:r>
            <a:r>
              <a:rPr sz="3200" spc="-20" dirty="0"/>
              <a:t>harm</a:t>
            </a:r>
            <a:endParaRPr sz="3200"/>
          </a:p>
        </p:txBody>
      </p:sp>
      <p:sp>
        <p:nvSpPr>
          <p:cNvPr id="7" name="object 7"/>
          <p:cNvSpPr txBox="1"/>
          <p:nvPr/>
        </p:nvSpPr>
        <p:spPr>
          <a:xfrm>
            <a:off x="509422" y="2618359"/>
            <a:ext cx="2628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solidFill>
                  <a:srgbClr val="3E3E3E"/>
                </a:solidFill>
                <a:latin typeface="CVS Health Sans"/>
                <a:cs typeface="CVS Health Sans"/>
              </a:rPr>
              <a:t>Physical</a:t>
            </a:r>
            <a:r>
              <a:rPr sz="1800" spc="-5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800" dirty="0">
                <a:solidFill>
                  <a:srgbClr val="3E3E3E"/>
                </a:solidFill>
                <a:latin typeface="CVS Health Sans"/>
                <a:cs typeface="CVS Health Sans"/>
              </a:rPr>
              <a:t>or</a:t>
            </a:r>
            <a:r>
              <a:rPr sz="1800" spc="-5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800" spc="-10" dirty="0">
                <a:solidFill>
                  <a:srgbClr val="3E3E3E"/>
                </a:solidFill>
                <a:latin typeface="CVS Health Sans"/>
                <a:cs typeface="CVS Health Sans"/>
              </a:rPr>
              <a:t>emotional</a:t>
            </a:r>
            <a:endParaRPr sz="1800">
              <a:latin typeface="CVS Health Sans"/>
              <a:cs typeface="CVS Health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9422" y="3094101"/>
            <a:ext cx="22091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solidFill>
                  <a:srgbClr val="3E3E3E"/>
                </a:solidFill>
                <a:latin typeface="CVS Health Sans"/>
                <a:cs typeface="CVS Health Sans"/>
              </a:rPr>
              <a:t>Real</a:t>
            </a:r>
            <a:r>
              <a:rPr sz="1800" spc="-2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800" dirty="0">
                <a:solidFill>
                  <a:srgbClr val="3E3E3E"/>
                </a:solidFill>
                <a:latin typeface="CVS Health Sans"/>
                <a:cs typeface="CVS Health Sans"/>
              </a:rPr>
              <a:t>or</a:t>
            </a:r>
            <a:r>
              <a:rPr sz="1800" spc="-2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800" spc="-10" dirty="0">
                <a:solidFill>
                  <a:srgbClr val="3E3E3E"/>
                </a:solidFill>
                <a:latin typeface="CVS Health Sans"/>
                <a:cs typeface="CVS Health Sans"/>
              </a:rPr>
              <a:t>perceived</a:t>
            </a:r>
            <a:endParaRPr sz="1800">
              <a:latin typeface="CVS Health Sans"/>
              <a:cs typeface="CVS Health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9422" y="3569589"/>
            <a:ext cx="3465195" cy="775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solidFill>
                  <a:srgbClr val="3E3E3E"/>
                </a:solidFill>
                <a:latin typeface="CVS Health Sans"/>
                <a:cs typeface="CVS Health Sans"/>
              </a:rPr>
              <a:t>Threaten</a:t>
            </a:r>
            <a:r>
              <a:rPr sz="1800" spc="-7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800" dirty="0">
                <a:solidFill>
                  <a:srgbClr val="3E3E3E"/>
                </a:solidFill>
                <a:latin typeface="CVS Health Sans"/>
                <a:cs typeface="CVS Health Sans"/>
              </a:rPr>
              <a:t>directly</a:t>
            </a:r>
            <a:r>
              <a:rPr sz="1800" spc="-5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800" dirty="0">
                <a:solidFill>
                  <a:srgbClr val="3E3E3E"/>
                </a:solidFill>
                <a:latin typeface="CVS Health Sans"/>
                <a:cs typeface="CVS Health Sans"/>
              </a:rPr>
              <a:t>or</a:t>
            </a:r>
            <a:r>
              <a:rPr sz="1800" spc="-7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800" spc="-10" dirty="0">
                <a:solidFill>
                  <a:srgbClr val="3E3E3E"/>
                </a:solidFill>
                <a:latin typeface="CVS Health Sans"/>
                <a:cs typeface="CVS Health Sans"/>
              </a:rPr>
              <a:t>indirectly</a:t>
            </a:r>
            <a:endParaRPr sz="1800">
              <a:latin typeface="CVS Health Sans"/>
              <a:cs typeface="CVS Health Sans"/>
            </a:endParaRPr>
          </a:p>
          <a:p>
            <a:pPr marL="354965" indent="-342265">
              <a:lnSpc>
                <a:spcPct val="100000"/>
              </a:lnSpc>
              <a:spcBef>
                <a:spcPts val="1580"/>
              </a:spcBef>
              <a:buFont typeface="Arial"/>
              <a:buChar char="•"/>
              <a:tabLst>
                <a:tab pos="354965" algn="l"/>
              </a:tabLst>
            </a:pPr>
            <a:r>
              <a:rPr sz="1800" dirty="0">
                <a:solidFill>
                  <a:srgbClr val="3E3E3E"/>
                </a:solidFill>
                <a:latin typeface="CVS Health Sans"/>
                <a:cs typeface="CVS Health Sans"/>
              </a:rPr>
              <a:t>Single</a:t>
            </a:r>
            <a:r>
              <a:rPr sz="1800" spc="-2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800" dirty="0">
                <a:solidFill>
                  <a:srgbClr val="3E3E3E"/>
                </a:solidFill>
                <a:latin typeface="CVS Health Sans"/>
                <a:cs typeface="CVS Health Sans"/>
              </a:rPr>
              <a:t>or</a:t>
            </a:r>
            <a:r>
              <a:rPr sz="1800" spc="-4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800" dirty="0">
                <a:solidFill>
                  <a:srgbClr val="3E3E3E"/>
                </a:solidFill>
                <a:latin typeface="CVS Health Sans"/>
                <a:cs typeface="CVS Health Sans"/>
              </a:rPr>
              <a:t>multiple</a:t>
            </a:r>
            <a:r>
              <a:rPr sz="1800" spc="-3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800" spc="-10" dirty="0">
                <a:solidFill>
                  <a:srgbClr val="3E3E3E"/>
                </a:solidFill>
                <a:latin typeface="CVS Health Sans"/>
                <a:cs typeface="CVS Health Sans"/>
              </a:rPr>
              <a:t>events</a:t>
            </a:r>
            <a:endParaRPr sz="1800">
              <a:latin typeface="CVS Health Sans"/>
              <a:cs typeface="CVS Health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77464" y="5471871"/>
            <a:ext cx="3088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VS Health Sans"/>
                <a:cs typeface="CVS Health Sans"/>
                <a:hlinkClick r:id="rId3"/>
              </a:rPr>
              <a:t>What</a:t>
            </a:r>
            <a:r>
              <a:rPr sz="1800" b="1" u="sng" spc="-2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VS Health Sans"/>
                <a:cs typeface="CVS Health Sans"/>
                <a:hlinkClick r:id="rId3"/>
              </a:rPr>
              <a:t> </a:t>
            </a:r>
            <a:r>
              <a:rPr sz="1800" b="1" u="sng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VS Health Sans"/>
                <a:cs typeface="CVS Health Sans"/>
                <a:hlinkClick r:id="rId3"/>
              </a:rPr>
              <a:t>is</a:t>
            </a:r>
            <a:r>
              <a:rPr sz="1800" b="1" u="sng" spc="-2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VS Health Sans"/>
                <a:cs typeface="CVS Health Sans"/>
                <a:hlinkClick r:id="rId3"/>
              </a:rPr>
              <a:t> </a:t>
            </a:r>
            <a:r>
              <a:rPr sz="1800" b="1" u="sng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VS Health Sans"/>
                <a:cs typeface="CVS Health Sans"/>
                <a:hlinkClick r:id="rId3"/>
              </a:rPr>
              <a:t>Trauma?</a:t>
            </a:r>
            <a:r>
              <a:rPr sz="1800" b="1" u="sng" spc="-2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VS Health Sans"/>
                <a:cs typeface="CVS Health Sans"/>
                <a:hlinkClick r:id="rId3"/>
              </a:rPr>
              <a:t> </a:t>
            </a:r>
            <a:r>
              <a:rPr sz="1800" b="1" u="sng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VS Health Sans"/>
                <a:cs typeface="CVS Health Sans"/>
                <a:hlinkClick r:id="rId3"/>
              </a:rPr>
              <a:t>-</a:t>
            </a:r>
            <a:r>
              <a:rPr sz="1800" b="1" u="sng" spc="-2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VS Health Sans"/>
                <a:cs typeface="CVS Health Sans"/>
                <a:hlinkClick r:id="rId3"/>
              </a:rPr>
              <a:t> </a:t>
            </a:r>
            <a:r>
              <a:rPr sz="1800" b="1" u="sng" spc="-1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VS Health Sans"/>
                <a:cs typeface="CVS Health Sans"/>
                <a:hlinkClick r:id="rId3"/>
              </a:rPr>
              <a:t>YouTube</a:t>
            </a:r>
            <a:endParaRPr sz="1800">
              <a:latin typeface="CVS Health Sans"/>
              <a:cs typeface="CVS Health Sans"/>
            </a:endParaRPr>
          </a:p>
        </p:txBody>
      </p:sp>
      <p:pic>
        <p:nvPicPr>
          <p:cNvPr id="11" name="object 11" descr="A picture containing ground, outdoor, dirt  Description automatically generated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77302" y="857326"/>
            <a:ext cx="4240657" cy="4763249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35"/>
              </a:lnSpc>
            </a:pPr>
            <a:fld id="{81D60167-4931-47E6-BA6A-407CBD079E47}" type="slidenum">
              <a:rPr sz="1000" b="0" spc="-50" dirty="0">
                <a:latin typeface="CVS Health Sans Medium"/>
                <a:cs typeface="CVS Health Sans Medium"/>
              </a:rPr>
              <a:t>6</a:t>
            </a:fld>
            <a:endParaRPr sz="1000">
              <a:latin typeface="CVS Health Sans Medium"/>
              <a:cs typeface="CVS Health Sans Medium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6836" y="6437203"/>
            <a:ext cx="222313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©2026</a:t>
            </a:r>
            <a:r>
              <a:rPr sz="800" spc="-1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Aetna</a:t>
            </a:r>
            <a:r>
              <a:rPr sz="800" spc="-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Inc.</a:t>
            </a:r>
            <a:r>
              <a:rPr sz="800" spc="2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spc="-10" dirty="0">
                <a:solidFill>
                  <a:srgbClr val="3E3E3E"/>
                </a:solidFill>
                <a:latin typeface="CVS Health Sans"/>
                <a:cs typeface="CVS Health Sans"/>
              </a:rPr>
              <a:t>Confidential </a:t>
            </a: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and</a:t>
            </a:r>
            <a:r>
              <a:rPr sz="800" spc="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spc="-10" dirty="0">
                <a:solidFill>
                  <a:srgbClr val="3E3E3E"/>
                </a:solidFill>
                <a:latin typeface="CVS Health Sans"/>
                <a:cs typeface="CVS Health Sans"/>
              </a:rPr>
              <a:t>proprietary.</a:t>
            </a:r>
            <a:endParaRPr sz="800">
              <a:latin typeface="CVS Health Sans"/>
              <a:cs typeface="CVS Health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588" y="173736"/>
            <a:ext cx="12192000" cy="5916295"/>
            <a:chOff x="-1588" y="173736"/>
            <a:chExt cx="12192000" cy="5916295"/>
          </a:xfrm>
        </p:grpSpPr>
        <p:sp>
          <p:nvSpPr>
            <p:cNvPr id="3" name="object 3"/>
            <p:cNvSpPr/>
            <p:nvPr/>
          </p:nvSpPr>
          <p:spPr>
            <a:xfrm>
              <a:off x="0" y="3479800"/>
              <a:ext cx="12188825" cy="2608580"/>
            </a:xfrm>
            <a:custGeom>
              <a:avLst/>
              <a:gdLst/>
              <a:ahLst/>
              <a:cxnLst/>
              <a:rect l="l" t="t" r="r" b="b"/>
              <a:pathLst>
                <a:path w="12188825" h="2608579">
                  <a:moveTo>
                    <a:pt x="0" y="2608072"/>
                  </a:moveTo>
                  <a:lnTo>
                    <a:pt x="12188825" y="2608072"/>
                  </a:lnTo>
                  <a:lnTo>
                    <a:pt x="12188825" y="0"/>
                  </a:lnTo>
                  <a:lnTo>
                    <a:pt x="0" y="0"/>
                  </a:lnTo>
                  <a:lnTo>
                    <a:pt x="0" y="2608072"/>
                  </a:lnTo>
                  <a:close/>
                </a:path>
              </a:pathLst>
            </a:custGeom>
            <a:solidFill>
              <a:srgbClr val="AA4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262884"/>
              <a:ext cx="12188825" cy="2825115"/>
            </a:xfrm>
            <a:custGeom>
              <a:avLst/>
              <a:gdLst/>
              <a:ahLst/>
              <a:cxnLst/>
              <a:rect l="l" t="t" r="r" b="b"/>
              <a:pathLst>
                <a:path w="12188825" h="2825115">
                  <a:moveTo>
                    <a:pt x="0" y="2824988"/>
                  </a:moveTo>
                  <a:lnTo>
                    <a:pt x="12188825" y="2824988"/>
                  </a:lnTo>
                  <a:lnTo>
                    <a:pt x="12188825" y="0"/>
                  </a:lnTo>
                  <a:lnTo>
                    <a:pt x="0" y="0"/>
                  </a:lnTo>
                  <a:lnTo>
                    <a:pt x="0" y="2824988"/>
                  </a:lnTo>
                  <a:close/>
                </a:path>
              </a:pathLst>
            </a:custGeom>
            <a:ln w="3175">
              <a:solidFill>
                <a:srgbClr val="3A0C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73736"/>
              <a:ext cx="12188825" cy="3306445"/>
            </a:xfrm>
            <a:custGeom>
              <a:avLst/>
              <a:gdLst/>
              <a:ahLst/>
              <a:cxnLst/>
              <a:rect l="l" t="t" r="r" b="b"/>
              <a:pathLst>
                <a:path w="12188825" h="3306445">
                  <a:moveTo>
                    <a:pt x="12188825" y="0"/>
                  </a:moveTo>
                  <a:lnTo>
                    <a:pt x="0" y="0"/>
                  </a:lnTo>
                  <a:lnTo>
                    <a:pt x="0" y="3306063"/>
                  </a:lnTo>
                  <a:lnTo>
                    <a:pt x="12188825" y="3306063"/>
                  </a:lnTo>
                  <a:lnTo>
                    <a:pt x="121888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290A38"/>
                </a:solidFill>
              </a:rPr>
              <a:t>Types</a:t>
            </a:r>
            <a:r>
              <a:rPr sz="3200" spc="-15" dirty="0">
                <a:solidFill>
                  <a:srgbClr val="290A38"/>
                </a:solidFill>
              </a:rPr>
              <a:t> </a:t>
            </a:r>
            <a:r>
              <a:rPr sz="3200" dirty="0">
                <a:solidFill>
                  <a:srgbClr val="290A38"/>
                </a:solidFill>
              </a:rPr>
              <a:t>of</a:t>
            </a:r>
            <a:r>
              <a:rPr sz="3200" spc="-10" dirty="0">
                <a:solidFill>
                  <a:srgbClr val="290A38"/>
                </a:solidFill>
              </a:rPr>
              <a:t> Trauma</a:t>
            </a:r>
            <a:endParaRPr sz="3200"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175" y="1266952"/>
            <a:ext cx="11102060" cy="492757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839200" y="4257802"/>
            <a:ext cx="1022985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indent="43815">
              <a:lnSpc>
                <a:spcPct val="100000"/>
              </a:lnSpc>
              <a:spcBef>
                <a:spcPts val="105"/>
              </a:spcBef>
            </a:pP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Separation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sz="165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Family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35"/>
              </a:lnSpc>
            </a:pPr>
            <a:fld id="{81D60167-4931-47E6-BA6A-407CBD079E47}" type="slidenum">
              <a:rPr sz="1000" b="0" spc="-50" dirty="0">
                <a:latin typeface="CVS Health Sans Medium"/>
                <a:cs typeface="CVS Health Sans Medium"/>
              </a:rPr>
              <a:t>7</a:t>
            </a:fld>
            <a:endParaRPr sz="1000">
              <a:latin typeface="CVS Health Sans Medium"/>
              <a:cs typeface="CVS Health Sans Medium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46836" y="6437203"/>
            <a:ext cx="222313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©2026</a:t>
            </a:r>
            <a:r>
              <a:rPr sz="800" spc="-1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Aetna</a:t>
            </a:r>
            <a:r>
              <a:rPr sz="800" spc="-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Inc.</a:t>
            </a:r>
            <a:r>
              <a:rPr sz="800" spc="2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spc="-10" dirty="0">
                <a:solidFill>
                  <a:srgbClr val="3E3E3E"/>
                </a:solidFill>
                <a:latin typeface="CVS Health Sans"/>
                <a:cs typeface="CVS Health Sans"/>
              </a:rPr>
              <a:t>Confidential </a:t>
            </a: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and</a:t>
            </a:r>
            <a:r>
              <a:rPr sz="800" spc="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spc="-10" dirty="0">
                <a:solidFill>
                  <a:srgbClr val="3E3E3E"/>
                </a:solidFill>
                <a:latin typeface="CVS Health Sans"/>
                <a:cs typeface="CVS Health Sans"/>
              </a:rPr>
              <a:t>proprietary.</a:t>
            </a:r>
            <a:endParaRPr sz="800">
              <a:latin typeface="CVS Health Sans"/>
              <a:cs typeface="CVS Health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33076" y="3724783"/>
            <a:ext cx="749300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5"/>
              </a:spcBef>
            </a:pP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School</a:t>
            </a:r>
            <a:endParaRPr sz="16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Violence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75814" y="3954602"/>
            <a:ext cx="665480" cy="278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Neglect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66139" y="4637913"/>
            <a:ext cx="1003935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6364" marR="5080" indent="-127000">
              <a:lnSpc>
                <a:spcPct val="100000"/>
              </a:lnSpc>
              <a:spcBef>
                <a:spcPts val="105"/>
              </a:spcBef>
            </a:pP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Community Violence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39633" y="2735326"/>
            <a:ext cx="712470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5400">
              <a:lnSpc>
                <a:spcPct val="100000"/>
              </a:lnSpc>
              <a:spcBef>
                <a:spcPts val="105"/>
              </a:spcBef>
            </a:pP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Natural Disaster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435210" y="1949322"/>
            <a:ext cx="1148080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84150">
              <a:lnSpc>
                <a:spcPct val="100000"/>
              </a:lnSpc>
              <a:spcBef>
                <a:spcPts val="105"/>
              </a:spcBef>
            </a:pP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Arrest</a:t>
            </a:r>
            <a:r>
              <a:rPr sz="165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-25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Incarceration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47715" y="3191002"/>
            <a:ext cx="109918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Car</a:t>
            </a:r>
            <a:r>
              <a:rPr sz="165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Accident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49011" y="5173802"/>
            <a:ext cx="1175385" cy="530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105"/>
              </a:spcBef>
            </a:pP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Forced</a:t>
            </a:r>
            <a:endParaRPr sz="1650">
              <a:latin typeface="Calibri"/>
              <a:cs typeface="Calibri"/>
            </a:endParaRPr>
          </a:p>
          <a:p>
            <a:pPr marR="5080" algn="ctr">
              <a:lnSpc>
                <a:spcPct val="100000"/>
              </a:lnSpc>
              <a:spcBef>
                <a:spcPts val="5"/>
              </a:spcBef>
            </a:pP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Displacement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56917" y="1894078"/>
            <a:ext cx="584200" cy="5073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05"/>
              </a:spcBef>
            </a:pP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Sexual</a:t>
            </a:r>
            <a:endParaRPr sz="1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Assault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68344" y="2077592"/>
            <a:ext cx="70040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Bullying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33259" y="4279519"/>
            <a:ext cx="1266190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9850" marR="5080" indent="-70485">
              <a:lnSpc>
                <a:spcPct val="100000"/>
              </a:lnSpc>
              <a:spcBef>
                <a:spcPts val="105"/>
              </a:spcBef>
            </a:pP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Medical</a:t>
            </a:r>
            <a:r>
              <a:rPr sz="165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Illness </a:t>
            </a:r>
            <a:r>
              <a:rPr sz="1650" dirty="0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Procedure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584181" y="2993516"/>
            <a:ext cx="574040" cy="530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320" marR="5080" indent="-7620">
              <a:lnSpc>
                <a:spcPct val="100000"/>
              </a:lnSpc>
              <a:spcBef>
                <a:spcPts val="105"/>
              </a:spcBef>
            </a:pP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Sexual Abuse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66613" y="2032508"/>
            <a:ext cx="84137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Terrorism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74769" y="4137405"/>
            <a:ext cx="882015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8910" marR="5080" indent="-169545">
              <a:lnSpc>
                <a:spcPct val="100000"/>
              </a:lnSpc>
              <a:spcBef>
                <a:spcPts val="105"/>
              </a:spcBef>
            </a:pP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Emotional Abuse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44492" y="2959353"/>
            <a:ext cx="822325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91440" marR="5080" indent="-79375">
              <a:lnSpc>
                <a:spcPct val="100000"/>
              </a:lnSpc>
              <a:spcBef>
                <a:spcPts val="105"/>
              </a:spcBef>
            </a:pP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Historical Trauma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210561" y="2891409"/>
            <a:ext cx="826769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3180" marR="5080" indent="-30480">
              <a:lnSpc>
                <a:spcPct val="100000"/>
              </a:lnSpc>
              <a:spcBef>
                <a:spcPts val="105"/>
              </a:spcBef>
            </a:pP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Domestic Violence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60059" y="4524502"/>
            <a:ext cx="36766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650" spc="-25" dirty="0">
                <a:solidFill>
                  <a:srgbClr val="FFFFFF"/>
                </a:solidFill>
                <a:latin typeface="Calibri"/>
                <a:cs typeface="Calibri"/>
              </a:rPr>
              <a:t>War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081782" y="5154929"/>
            <a:ext cx="886460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indent="126364">
              <a:lnSpc>
                <a:spcPct val="100000"/>
              </a:lnSpc>
              <a:spcBef>
                <a:spcPts val="105"/>
              </a:spcBef>
            </a:pP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Human </a:t>
            </a:r>
            <a:r>
              <a:rPr sz="1650" spc="-20" dirty="0">
                <a:solidFill>
                  <a:srgbClr val="FFFFFF"/>
                </a:solidFill>
                <a:latin typeface="Calibri"/>
                <a:cs typeface="Calibri"/>
              </a:rPr>
              <a:t>Trafficking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952867" y="5381040"/>
            <a:ext cx="1503680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650" spc="-10" dirty="0">
                <a:solidFill>
                  <a:srgbClr val="FFFFFF"/>
                </a:solidFill>
                <a:latin typeface="Calibri"/>
                <a:cs typeface="Calibri"/>
              </a:rPr>
              <a:t>Microaggressions</a:t>
            </a:r>
            <a:endParaRPr sz="1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56971" y="331088"/>
            <a:ext cx="7807959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Adverse</a:t>
            </a:r>
            <a:r>
              <a:rPr sz="3200" spc="-20" dirty="0"/>
              <a:t> </a:t>
            </a:r>
            <a:r>
              <a:rPr sz="3200" dirty="0"/>
              <a:t>Childhood</a:t>
            </a:r>
            <a:r>
              <a:rPr sz="3200" spc="-35" dirty="0"/>
              <a:t> </a:t>
            </a:r>
            <a:r>
              <a:rPr sz="3200" dirty="0"/>
              <a:t>Experiences</a:t>
            </a:r>
            <a:r>
              <a:rPr sz="3200" spc="-40" dirty="0"/>
              <a:t> </a:t>
            </a:r>
            <a:r>
              <a:rPr sz="3200" spc="-10" dirty="0"/>
              <a:t>(ACEs)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225285" y="1920367"/>
            <a:ext cx="5241925" cy="139001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 marR="5080">
              <a:lnSpc>
                <a:spcPct val="89800"/>
              </a:lnSpc>
              <a:spcBef>
                <a:spcPts val="495"/>
              </a:spcBef>
            </a:pPr>
            <a:r>
              <a:rPr sz="3200" dirty="0">
                <a:solidFill>
                  <a:srgbClr val="3E3E3E"/>
                </a:solidFill>
                <a:latin typeface="CVS Health Sans"/>
                <a:cs typeface="CVS Health Sans"/>
              </a:rPr>
              <a:t>“Childhood</a:t>
            </a:r>
            <a:r>
              <a:rPr sz="3200" spc="-3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3200" dirty="0">
                <a:solidFill>
                  <a:srgbClr val="3E3E3E"/>
                </a:solidFill>
                <a:latin typeface="CVS Health Sans"/>
                <a:cs typeface="CVS Health Sans"/>
              </a:rPr>
              <a:t>experiences</a:t>
            </a:r>
            <a:r>
              <a:rPr sz="3200" spc="-3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3200" spc="-25" dirty="0">
                <a:solidFill>
                  <a:srgbClr val="3E3E3E"/>
                </a:solidFill>
                <a:latin typeface="CVS Health Sans"/>
                <a:cs typeface="CVS Health Sans"/>
              </a:rPr>
              <a:t>are </a:t>
            </a:r>
            <a:r>
              <a:rPr sz="3200" b="1" dirty="0">
                <a:solidFill>
                  <a:srgbClr val="3E3E3E"/>
                </a:solidFill>
                <a:latin typeface="CVS Health Sans"/>
                <a:cs typeface="CVS Health Sans"/>
              </a:rPr>
              <a:t>powerful</a:t>
            </a:r>
            <a:r>
              <a:rPr sz="3200" b="1" spc="-4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3200" dirty="0">
                <a:solidFill>
                  <a:srgbClr val="3E3E3E"/>
                </a:solidFill>
                <a:latin typeface="CVS Health Sans"/>
                <a:cs typeface="CVS Health Sans"/>
              </a:rPr>
              <a:t>determinants</a:t>
            </a:r>
            <a:r>
              <a:rPr sz="3200" spc="-3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3200" spc="-25" dirty="0">
                <a:solidFill>
                  <a:srgbClr val="3E3E3E"/>
                </a:solidFill>
                <a:latin typeface="CVS Health Sans"/>
                <a:cs typeface="CVS Health Sans"/>
              </a:rPr>
              <a:t>of </a:t>
            </a:r>
            <a:r>
              <a:rPr sz="3200" dirty="0">
                <a:solidFill>
                  <a:srgbClr val="3E3E3E"/>
                </a:solidFill>
                <a:latin typeface="CVS Health Sans"/>
                <a:cs typeface="CVS Health Sans"/>
              </a:rPr>
              <a:t>who</a:t>
            </a:r>
            <a:r>
              <a:rPr sz="3200" spc="-8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3200" dirty="0">
                <a:solidFill>
                  <a:srgbClr val="3E3E3E"/>
                </a:solidFill>
                <a:latin typeface="CVS Health Sans"/>
                <a:cs typeface="CVS Health Sans"/>
              </a:rPr>
              <a:t>we</a:t>
            </a:r>
            <a:r>
              <a:rPr sz="3200" spc="-4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3200" dirty="0">
                <a:solidFill>
                  <a:srgbClr val="3E3E3E"/>
                </a:solidFill>
                <a:latin typeface="CVS Health Sans"/>
                <a:cs typeface="CVS Health Sans"/>
              </a:rPr>
              <a:t>become</a:t>
            </a:r>
            <a:r>
              <a:rPr sz="3200" spc="-7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3200" dirty="0">
                <a:solidFill>
                  <a:srgbClr val="3E3E3E"/>
                </a:solidFill>
                <a:latin typeface="CVS Health Sans"/>
                <a:cs typeface="CVS Health Sans"/>
              </a:rPr>
              <a:t>as</a:t>
            </a:r>
            <a:r>
              <a:rPr sz="3200" spc="-4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3200" spc="-10" dirty="0">
                <a:solidFill>
                  <a:srgbClr val="3E3E3E"/>
                </a:solidFill>
                <a:latin typeface="CVS Health Sans"/>
                <a:cs typeface="CVS Health Sans"/>
              </a:rPr>
              <a:t>adults”</a:t>
            </a:r>
            <a:endParaRPr sz="3200">
              <a:latin typeface="CVS Health Sans"/>
              <a:cs typeface="CVS Health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67017" y="4832984"/>
            <a:ext cx="5082540" cy="4883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825"/>
              </a:lnSpc>
              <a:spcBef>
                <a:spcPts val="95"/>
              </a:spcBef>
            </a:pPr>
            <a:r>
              <a:rPr sz="1600" u="sng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VS Health Sans"/>
                <a:cs typeface="CVS Health Sans"/>
                <a:hlinkClick r:id="rId2"/>
              </a:rPr>
              <a:t>The</a:t>
            </a:r>
            <a:r>
              <a:rPr sz="1600" u="sng" spc="-4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VS Health Sans"/>
                <a:cs typeface="CVS Health Sans"/>
                <a:hlinkClick r:id="rId2"/>
              </a:rPr>
              <a:t> </a:t>
            </a:r>
            <a:r>
              <a:rPr sz="1600" u="sng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VS Health Sans"/>
                <a:cs typeface="CVS Health Sans"/>
                <a:hlinkClick r:id="rId2"/>
              </a:rPr>
              <a:t>Body</a:t>
            </a:r>
            <a:r>
              <a:rPr sz="1600" u="sng" spc="-4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VS Health Sans"/>
                <a:cs typeface="CVS Health Sans"/>
                <a:hlinkClick r:id="rId2"/>
              </a:rPr>
              <a:t> </a:t>
            </a:r>
            <a:r>
              <a:rPr sz="1600" u="sng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VS Health Sans"/>
                <a:cs typeface="CVS Health Sans"/>
                <a:hlinkClick r:id="rId2"/>
              </a:rPr>
              <a:t>Keeps</a:t>
            </a:r>
            <a:r>
              <a:rPr sz="1600" u="sng" spc="-4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VS Health Sans"/>
                <a:cs typeface="CVS Health Sans"/>
                <a:hlinkClick r:id="rId2"/>
              </a:rPr>
              <a:t> </a:t>
            </a:r>
            <a:r>
              <a:rPr sz="1600" u="sng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VS Health Sans"/>
                <a:cs typeface="CVS Health Sans"/>
                <a:hlinkClick r:id="rId2"/>
              </a:rPr>
              <a:t>the</a:t>
            </a:r>
            <a:r>
              <a:rPr sz="1600" u="sng" spc="-4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VS Health Sans"/>
                <a:cs typeface="CVS Health Sans"/>
                <a:hlinkClick r:id="rId2"/>
              </a:rPr>
              <a:t> </a:t>
            </a:r>
            <a:r>
              <a:rPr sz="1600" u="sng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VS Health Sans"/>
                <a:cs typeface="CVS Health Sans"/>
                <a:hlinkClick r:id="rId2"/>
              </a:rPr>
              <a:t>Score</a:t>
            </a:r>
            <a:r>
              <a:rPr sz="1600" u="sng" spc="-3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VS Health Sans"/>
                <a:cs typeface="CVS Health Sans"/>
                <a:hlinkClick r:id="rId2"/>
              </a:rPr>
              <a:t> </a:t>
            </a:r>
            <a:r>
              <a:rPr sz="1600" u="sng" spc="-1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VS Health Sans"/>
                <a:cs typeface="CVS Health Sans"/>
                <a:hlinkClick r:id="rId2"/>
              </a:rPr>
              <a:t>Animated</a:t>
            </a:r>
            <a:r>
              <a:rPr sz="1600" u="sng" spc="-3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VS Health Sans"/>
                <a:cs typeface="CVS Health Sans"/>
                <a:hlinkClick r:id="rId2"/>
              </a:rPr>
              <a:t> </a:t>
            </a:r>
            <a:r>
              <a:rPr sz="1600" u="sng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VS Health Sans"/>
                <a:cs typeface="CVS Health Sans"/>
                <a:hlinkClick r:id="rId2"/>
              </a:rPr>
              <a:t>Book</a:t>
            </a:r>
            <a:r>
              <a:rPr sz="1600" u="sng" spc="-3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VS Health Sans"/>
                <a:cs typeface="CVS Health Sans"/>
                <a:hlinkClick r:id="rId2"/>
              </a:rPr>
              <a:t> </a:t>
            </a:r>
            <a:r>
              <a:rPr sz="1600" u="sng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VS Health Sans"/>
                <a:cs typeface="CVS Health Sans"/>
                <a:hlinkClick r:id="rId2"/>
              </a:rPr>
              <a:t>Summary</a:t>
            </a:r>
            <a:r>
              <a:rPr sz="1600" u="sng" spc="-1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VS Health Sans"/>
                <a:cs typeface="CVS Health Sans"/>
                <a:hlinkClick r:id="rId2"/>
              </a:rPr>
              <a:t> </a:t>
            </a:r>
            <a:r>
              <a:rPr sz="1600" u="sng" spc="-5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VS Health Sans"/>
                <a:cs typeface="CVS Health Sans"/>
                <a:hlinkClick r:id="rId2"/>
              </a:rPr>
              <a:t>-</a:t>
            </a:r>
            <a:endParaRPr sz="1600">
              <a:latin typeface="CVS Health Sans"/>
              <a:cs typeface="CVS Health Sans"/>
            </a:endParaRPr>
          </a:p>
          <a:p>
            <a:pPr marL="1270" algn="ctr">
              <a:lnSpc>
                <a:spcPts val="1825"/>
              </a:lnSpc>
            </a:pPr>
            <a:r>
              <a:rPr sz="1600" u="sng" spc="-1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VS Health Sans"/>
                <a:cs typeface="CVS Health Sans"/>
                <a:hlinkClick r:id="rId2"/>
              </a:rPr>
              <a:t>YouTube</a:t>
            </a:r>
            <a:endParaRPr sz="1600">
              <a:latin typeface="CVS Health Sans"/>
              <a:cs typeface="CVS Health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-11175" y="-19431"/>
            <a:ext cx="13906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0" dirty="0">
                <a:solidFill>
                  <a:srgbClr val="888888"/>
                </a:solidFill>
                <a:latin typeface="CVS Health Sans"/>
                <a:cs typeface="CVS Health Sans"/>
              </a:rPr>
              <a:t>8</a:t>
            </a:r>
            <a:endParaRPr sz="1500">
              <a:latin typeface="CVS Health Sans"/>
              <a:cs typeface="CVS Health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99970" y="1307464"/>
            <a:ext cx="1921510" cy="1921510"/>
          </a:xfrm>
          <a:custGeom>
            <a:avLst/>
            <a:gdLst/>
            <a:ahLst/>
            <a:cxnLst/>
            <a:rect l="l" t="t" r="r" b="b"/>
            <a:pathLst>
              <a:path w="1921510" h="1921510">
                <a:moveTo>
                  <a:pt x="1440688" y="0"/>
                </a:moveTo>
                <a:lnTo>
                  <a:pt x="480187" y="0"/>
                </a:lnTo>
                <a:lnTo>
                  <a:pt x="480187" y="1248664"/>
                </a:lnTo>
                <a:lnTo>
                  <a:pt x="0" y="1248664"/>
                </a:lnTo>
                <a:lnTo>
                  <a:pt x="960501" y="1921002"/>
                </a:lnTo>
                <a:lnTo>
                  <a:pt x="1921002" y="1248664"/>
                </a:lnTo>
                <a:lnTo>
                  <a:pt x="1440688" y="1248664"/>
                </a:lnTo>
                <a:lnTo>
                  <a:pt x="1440688" y="0"/>
                </a:lnTo>
                <a:close/>
              </a:path>
            </a:pathLst>
          </a:custGeom>
          <a:solidFill>
            <a:srgbClr val="7C3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83154" y="1784349"/>
            <a:ext cx="755015" cy="607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535"/>
              </a:lnSpc>
              <a:spcBef>
                <a:spcPts val="95"/>
              </a:spcBef>
            </a:pPr>
            <a:r>
              <a:rPr sz="1300" spc="-50" dirty="0">
                <a:solidFill>
                  <a:srgbClr val="FFFFFF"/>
                </a:solidFill>
                <a:latin typeface="CVS Health Sans"/>
                <a:cs typeface="CVS Health Sans"/>
              </a:rPr>
              <a:t>A</a:t>
            </a:r>
            <a:endParaRPr sz="1300">
              <a:latin typeface="CVS Health Sans"/>
              <a:cs typeface="CVS Health Sans"/>
            </a:endParaRPr>
          </a:p>
          <a:p>
            <a:pPr marL="12065" marR="5080" algn="ctr">
              <a:lnSpc>
                <a:spcPts val="1510"/>
              </a:lnSpc>
              <a:spcBef>
                <a:spcPts val="65"/>
              </a:spcBef>
            </a:pPr>
            <a:r>
              <a:rPr sz="1300" spc="-20" dirty="0">
                <a:solidFill>
                  <a:srgbClr val="FFFFFF"/>
                </a:solidFill>
                <a:latin typeface="CVS Health Sans"/>
                <a:cs typeface="CVS Health Sans"/>
              </a:rPr>
              <a:t>traumatic </a:t>
            </a:r>
            <a:r>
              <a:rPr sz="1300" spc="-10" dirty="0">
                <a:solidFill>
                  <a:srgbClr val="FFFFFF"/>
                </a:solidFill>
                <a:latin typeface="CVS Health Sans"/>
                <a:cs typeface="CVS Health Sans"/>
              </a:rPr>
              <a:t>event</a:t>
            </a:r>
            <a:endParaRPr sz="1300">
              <a:latin typeface="CVS Health Sans"/>
              <a:cs typeface="CVS Health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48278" y="2755773"/>
            <a:ext cx="1921510" cy="1921510"/>
          </a:xfrm>
          <a:custGeom>
            <a:avLst/>
            <a:gdLst/>
            <a:ahLst/>
            <a:cxnLst/>
            <a:rect l="l" t="t" r="r" b="b"/>
            <a:pathLst>
              <a:path w="1921510" h="1921510">
                <a:moveTo>
                  <a:pt x="672338" y="0"/>
                </a:moveTo>
                <a:lnTo>
                  <a:pt x="0" y="960501"/>
                </a:lnTo>
                <a:lnTo>
                  <a:pt x="672338" y="1921002"/>
                </a:lnTo>
                <a:lnTo>
                  <a:pt x="672338" y="1440814"/>
                </a:lnTo>
                <a:lnTo>
                  <a:pt x="1921002" y="1440814"/>
                </a:lnTo>
                <a:lnTo>
                  <a:pt x="1921002" y="480313"/>
                </a:lnTo>
                <a:lnTo>
                  <a:pt x="672338" y="480313"/>
                </a:lnTo>
                <a:lnTo>
                  <a:pt x="672338" y="0"/>
                </a:lnTo>
                <a:close/>
              </a:path>
            </a:pathLst>
          </a:custGeom>
          <a:solidFill>
            <a:srgbClr val="7C3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77359" y="3305048"/>
            <a:ext cx="1200785" cy="799465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 indent="-1270" algn="ctr">
              <a:lnSpc>
                <a:spcPct val="97000"/>
              </a:lnSpc>
              <a:spcBef>
                <a:spcPts val="140"/>
              </a:spcBef>
            </a:pPr>
            <a:r>
              <a:rPr sz="1300" dirty="0">
                <a:solidFill>
                  <a:srgbClr val="FFFFFF"/>
                </a:solidFill>
                <a:latin typeface="CVS Health Sans"/>
                <a:cs typeface="CVS Health Sans"/>
              </a:rPr>
              <a:t>Without</a:t>
            </a:r>
            <a:r>
              <a:rPr sz="1300" spc="-3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1300" spc="-20" dirty="0">
                <a:solidFill>
                  <a:srgbClr val="FFFFFF"/>
                </a:solidFill>
                <a:latin typeface="CVS Health Sans"/>
                <a:cs typeface="CVS Health Sans"/>
              </a:rPr>
              <a:t>help </a:t>
            </a:r>
            <a:r>
              <a:rPr sz="1300" dirty="0">
                <a:solidFill>
                  <a:srgbClr val="FFFFFF"/>
                </a:solidFill>
                <a:latin typeface="CVS Health Sans"/>
                <a:cs typeface="CVS Health Sans"/>
              </a:rPr>
              <a:t>managing</a:t>
            </a:r>
            <a:r>
              <a:rPr sz="1300" spc="-25" dirty="0">
                <a:solidFill>
                  <a:srgbClr val="FFFFFF"/>
                </a:solidFill>
                <a:latin typeface="CVS Health Sans"/>
                <a:cs typeface="CVS Health Sans"/>
              </a:rPr>
              <a:t> the </a:t>
            </a:r>
            <a:r>
              <a:rPr sz="1300" dirty="0">
                <a:solidFill>
                  <a:srgbClr val="FFFFFF"/>
                </a:solidFill>
                <a:latin typeface="CVS Health Sans"/>
                <a:cs typeface="CVS Health Sans"/>
              </a:rPr>
              <a:t>trauma,</a:t>
            </a:r>
            <a:r>
              <a:rPr sz="1300" spc="-4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1300" dirty="0">
                <a:solidFill>
                  <a:srgbClr val="FFFFFF"/>
                </a:solidFill>
                <a:latin typeface="CVS Health Sans"/>
                <a:cs typeface="CVS Health Sans"/>
              </a:rPr>
              <a:t>hard</a:t>
            </a:r>
            <a:r>
              <a:rPr sz="1300" spc="-4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CVS Health Sans"/>
                <a:cs typeface="CVS Health Sans"/>
              </a:rPr>
              <a:t>to </a:t>
            </a:r>
            <a:r>
              <a:rPr sz="1300" spc="-20" dirty="0">
                <a:solidFill>
                  <a:srgbClr val="FFFFFF"/>
                </a:solidFill>
                <a:latin typeface="CVS Health Sans"/>
                <a:cs typeface="CVS Health Sans"/>
              </a:rPr>
              <a:t>heal</a:t>
            </a:r>
            <a:endParaRPr sz="1300">
              <a:latin typeface="CVS Health Sans"/>
              <a:cs typeface="CVS Health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99970" y="4204080"/>
            <a:ext cx="1921510" cy="1921510"/>
          </a:xfrm>
          <a:custGeom>
            <a:avLst/>
            <a:gdLst/>
            <a:ahLst/>
            <a:cxnLst/>
            <a:rect l="l" t="t" r="r" b="b"/>
            <a:pathLst>
              <a:path w="1921510" h="1921510">
                <a:moveTo>
                  <a:pt x="960501" y="0"/>
                </a:moveTo>
                <a:lnTo>
                  <a:pt x="0" y="672338"/>
                </a:lnTo>
                <a:lnTo>
                  <a:pt x="480187" y="672338"/>
                </a:lnTo>
                <a:lnTo>
                  <a:pt x="480187" y="1921040"/>
                </a:lnTo>
                <a:lnTo>
                  <a:pt x="1440688" y="1921040"/>
                </a:lnTo>
                <a:lnTo>
                  <a:pt x="1440688" y="672338"/>
                </a:lnTo>
                <a:lnTo>
                  <a:pt x="1921002" y="672338"/>
                </a:lnTo>
                <a:lnTo>
                  <a:pt x="960501" y="0"/>
                </a:lnTo>
                <a:close/>
              </a:path>
            </a:pathLst>
          </a:custGeom>
          <a:solidFill>
            <a:srgbClr val="7C3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881629" y="4826000"/>
            <a:ext cx="758190" cy="99123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065" marR="5080" algn="ctr">
              <a:lnSpc>
                <a:spcPts val="1510"/>
              </a:lnSpc>
              <a:spcBef>
                <a:spcPts val="185"/>
              </a:spcBef>
            </a:pPr>
            <a:r>
              <a:rPr sz="1300" spc="-10" dirty="0">
                <a:solidFill>
                  <a:srgbClr val="FFFFFF"/>
                </a:solidFill>
                <a:latin typeface="CVS Health Sans"/>
                <a:cs typeface="CVS Health Sans"/>
              </a:rPr>
              <a:t>Impacted </a:t>
            </a:r>
            <a:r>
              <a:rPr sz="1300" dirty="0">
                <a:solidFill>
                  <a:srgbClr val="FFFFFF"/>
                </a:solidFill>
                <a:latin typeface="CVS Health Sans"/>
                <a:cs typeface="CVS Health Sans"/>
              </a:rPr>
              <a:t>over</a:t>
            </a:r>
            <a:r>
              <a:rPr sz="1300" spc="-6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1300" spc="-50" dirty="0">
                <a:solidFill>
                  <a:srgbClr val="FFFFFF"/>
                </a:solidFill>
                <a:latin typeface="CVS Health Sans"/>
                <a:cs typeface="CVS Health Sans"/>
              </a:rPr>
              <a:t>a </a:t>
            </a:r>
            <a:r>
              <a:rPr sz="1300" spc="-20" dirty="0">
                <a:solidFill>
                  <a:srgbClr val="FFFFFF"/>
                </a:solidFill>
                <a:latin typeface="CVS Health Sans"/>
                <a:cs typeface="CVS Health Sans"/>
              </a:rPr>
              <a:t>long </a:t>
            </a:r>
            <a:r>
              <a:rPr sz="1300" dirty="0">
                <a:solidFill>
                  <a:srgbClr val="FFFFFF"/>
                </a:solidFill>
                <a:latin typeface="CVS Health Sans"/>
                <a:cs typeface="CVS Health Sans"/>
              </a:rPr>
              <a:t>period</a:t>
            </a:r>
            <a:r>
              <a:rPr sz="1300" spc="-2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1300" spc="-25" dirty="0">
                <a:solidFill>
                  <a:srgbClr val="FFFFFF"/>
                </a:solidFill>
                <a:latin typeface="CVS Health Sans"/>
                <a:cs typeface="CVS Health Sans"/>
              </a:rPr>
              <a:t>of </a:t>
            </a:r>
            <a:r>
              <a:rPr sz="1300" spc="-20" dirty="0">
                <a:solidFill>
                  <a:srgbClr val="FFFFFF"/>
                </a:solidFill>
                <a:latin typeface="CVS Health Sans"/>
                <a:cs typeface="CVS Health Sans"/>
              </a:rPr>
              <a:t>time</a:t>
            </a:r>
            <a:endParaRPr sz="1300">
              <a:latin typeface="CVS Health Sans"/>
              <a:cs typeface="CVS Health San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51649" y="2755773"/>
            <a:ext cx="1921510" cy="1921510"/>
          </a:xfrm>
          <a:custGeom>
            <a:avLst/>
            <a:gdLst/>
            <a:ahLst/>
            <a:cxnLst/>
            <a:rect l="l" t="t" r="r" b="b"/>
            <a:pathLst>
              <a:path w="1921510" h="1921510">
                <a:moveTo>
                  <a:pt x="1248676" y="0"/>
                </a:moveTo>
                <a:lnTo>
                  <a:pt x="1248676" y="480313"/>
                </a:lnTo>
                <a:lnTo>
                  <a:pt x="0" y="480313"/>
                </a:lnTo>
                <a:lnTo>
                  <a:pt x="0" y="1440814"/>
                </a:lnTo>
                <a:lnTo>
                  <a:pt x="1248676" y="1440814"/>
                </a:lnTo>
                <a:lnTo>
                  <a:pt x="1248676" y="1921002"/>
                </a:lnTo>
                <a:lnTo>
                  <a:pt x="1921014" y="960501"/>
                </a:lnTo>
                <a:lnTo>
                  <a:pt x="1248676" y="0"/>
                </a:lnTo>
                <a:close/>
              </a:path>
            </a:pathLst>
          </a:custGeom>
          <a:solidFill>
            <a:srgbClr val="7C3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30630" y="3497072"/>
            <a:ext cx="1227455" cy="41529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 indent="126364">
              <a:lnSpc>
                <a:spcPts val="1510"/>
              </a:lnSpc>
              <a:spcBef>
                <a:spcPts val="185"/>
              </a:spcBef>
            </a:pPr>
            <a:r>
              <a:rPr sz="1300" dirty="0">
                <a:solidFill>
                  <a:srgbClr val="FFFFFF"/>
                </a:solidFill>
                <a:latin typeface="CVS Health Sans"/>
                <a:cs typeface="CVS Health Sans"/>
              </a:rPr>
              <a:t>Most</a:t>
            </a:r>
            <a:r>
              <a:rPr sz="1300" spc="-30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VS Health Sans"/>
                <a:cs typeface="CVS Health Sans"/>
              </a:rPr>
              <a:t>people </a:t>
            </a:r>
            <a:r>
              <a:rPr sz="1300" dirty="0">
                <a:solidFill>
                  <a:srgbClr val="FFFFFF"/>
                </a:solidFill>
                <a:latin typeface="CVS Health Sans"/>
                <a:cs typeface="CVS Health Sans"/>
              </a:rPr>
              <a:t>endure</a:t>
            </a:r>
            <a:r>
              <a:rPr sz="1300" spc="-25" dirty="0">
                <a:solidFill>
                  <a:srgbClr val="FFFFFF"/>
                </a:solidFill>
                <a:latin typeface="CVS Health Sans"/>
                <a:cs typeface="CVS Health Sans"/>
              </a:rPr>
              <a:t> </a:t>
            </a:r>
            <a:r>
              <a:rPr sz="1300" spc="-10" dirty="0">
                <a:solidFill>
                  <a:srgbClr val="FFFFFF"/>
                </a:solidFill>
                <a:latin typeface="CVS Health Sans"/>
                <a:cs typeface="CVS Health Sans"/>
              </a:rPr>
              <a:t>multiple</a:t>
            </a:r>
            <a:endParaRPr sz="1300">
              <a:latin typeface="CVS Health Sans"/>
              <a:cs typeface="CVS Health San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35"/>
              </a:lnSpc>
            </a:pPr>
            <a:fld id="{81D60167-4931-47E6-BA6A-407CBD079E47}" type="slidenum">
              <a:rPr sz="1000" b="0" spc="-50" dirty="0">
                <a:latin typeface="CVS Health Sans Medium"/>
                <a:cs typeface="CVS Health Sans Medium"/>
              </a:rPr>
              <a:t>8</a:t>
            </a:fld>
            <a:endParaRPr sz="1000">
              <a:latin typeface="CVS Health Sans Medium"/>
              <a:cs typeface="CVS Health Sans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6836" y="6437203"/>
            <a:ext cx="222313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855"/>
              </a:lnSpc>
            </a:pP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©2026</a:t>
            </a:r>
            <a:r>
              <a:rPr sz="800" spc="-1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Aetna</a:t>
            </a:r>
            <a:r>
              <a:rPr sz="800" spc="-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Inc.</a:t>
            </a:r>
            <a:r>
              <a:rPr sz="800" spc="2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spc="-10" dirty="0">
                <a:solidFill>
                  <a:srgbClr val="3E3E3E"/>
                </a:solidFill>
                <a:latin typeface="CVS Health Sans"/>
                <a:cs typeface="CVS Health Sans"/>
              </a:rPr>
              <a:t>Confidential </a:t>
            </a:r>
            <a:r>
              <a:rPr sz="800" dirty="0">
                <a:solidFill>
                  <a:srgbClr val="3E3E3E"/>
                </a:solidFill>
                <a:latin typeface="CVS Health Sans"/>
                <a:cs typeface="CVS Health Sans"/>
              </a:rPr>
              <a:t>and</a:t>
            </a:r>
            <a:r>
              <a:rPr sz="800" spc="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800" spc="-10" dirty="0">
                <a:solidFill>
                  <a:srgbClr val="3E3E3E"/>
                </a:solidFill>
                <a:latin typeface="CVS Health Sans"/>
                <a:cs typeface="CVS Health Sans"/>
              </a:rPr>
              <a:t>proprietary.</a:t>
            </a:r>
            <a:endParaRPr sz="800">
              <a:latin typeface="CVS Health Sans"/>
              <a:cs typeface="CVS Health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7783" y="6435211"/>
            <a:ext cx="2499360" cy="127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35"/>
              </a:lnSpc>
              <a:tabLst>
                <a:tab pos="301625" algn="l"/>
              </a:tabLst>
            </a:pPr>
            <a:r>
              <a:rPr sz="1000" b="0" spc="-50" dirty="0">
                <a:solidFill>
                  <a:srgbClr val="3E3E3E"/>
                </a:solidFill>
                <a:latin typeface="CVS Health Sans Medium"/>
                <a:cs typeface="CVS Health Sans Medium"/>
              </a:rPr>
              <a:t>9</a:t>
            </a:r>
            <a:r>
              <a:rPr sz="1000" b="0" dirty="0">
                <a:solidFill>
                  <a:srgbClr val="3E3E3E"/>
                </a:solidFill>
                <a:latin typeface="CVS Health Sans Medium"/>
                <a:cs typeface="CVS Health Sans Medium"/>
              </a:rPr>
              <a:t>	</a:t>
            </a:r>
            <a:r>
              <a:rPr sz="1200" baseline="3472" dirty="0">
                <a:solidFill>
                  <a:srgbClr val="3E3E3E"/>
                </a:solidFill>
                <a:latin typeface="CVS Health Sans"/>
                <a:cs typeface="CVS Health Sans"/>
              </a:rPr>
              <a:t>©2026</a:t>
            </a:r>
            <a:r>
              <a:rPr sz="1200" spc="-15" baseline="3472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200" baseline="3472" dirty="0">
                <a:solidFill>
                  <a:srgbClr val="3E3E3E"/>
                </a:solidFill>
                <a:latin typeface="CVS Health Sans"/>
                <a:cs typeface="CVS Health Sans"/>
              </a:rPr>
              <a:t>Aetna</a:t>
            </a:r>
            <a:r>
              <a:rPr sz="1200" spc="-7" baseline="3472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200" baseline="3472" dirty="0">
                <a:solidFill>
                  <a:srgbClr val="3E3E3E"/>
                </a:solidFill>
                <a:latin typeface="CVS Health Sans"/>
                <a:cs typeface="CVS Health Sans"/>
              </a:rPr>
              <a:t>Inc.</a:t>
            </a:r>
            <a:r>
              <a:rPr sz="1200" spc="37" baseline="3472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200" spc="-15" baseline="3472" dirty="0">
                <a:solidFill>
                  <a:srgbClr val="3E3E3E"/>
                </a:solidFill>
                <a:latin typeface="CVS Health Sans"/>
                <a:cs typeface="CVS Health Sans"/>
              </a:rPr>
              <a:t>Confidential </a:t>
            </a:r>
            <a:r>
              <a:rPr sz="1200" baseline="3472" dirty="0">
                <a:solidFill>
                  <a:srgbClr val="3E3E3E"/>
                </a:solidFill>
                <a:latin typeface="CVS Health Sans"/>
                <a:cs typeface="CVS Health Sans"/>
              </a:rPr>
              <a:t>and</a:t>
            </a:r>
            <a:r>
              <a:rPr sz="1200" spc="7" baseline="3472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200" spc="-15" baseline="3472" dirty="0">
                <a:solidFill>
                  <a:srgbClr val="3E3E3E"/>
                </a:solidFill>
                <a:latin typeface="CVS Health Sans"/>
                <a:cs typeface="CVS Health Sans"/>
              </a:rPr>
              <a:t>proprietary.</a:t>
            </a:r>
            <a:endParaRPr sz="1200" baseline="3472">
              <a:latin typeface="CVS Health Sans"/>
              <a:cs typeface="CVS Health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688685" y="6356357"/>
            <a:ext cx="927735" cy="179070"/>
          </a:xfrm>
          <a:custGeom>
            <a:avLst/>
            <a:gdLst/>
            <a:ahLst/>
            <a:cxnLst/>
            <a:rect l="l" t="t" r="r" b="b"/>
            <a:pathLst>
              <a:path w="927734" h="179070">
                <a:moveTo>
                  <a:pt x="891927" y="61191"/>
                </a:moveTo>
                <a:lnTo>
                  <a:pt x="823798" y="61191"/>
                </a:lnTo>
                <a:lnTo>
                  <a:pt x="836494" y="62750"/>
                </a:lnTo>
                <a:lnTo>
                  <a:pt x="844556" y="67638"/>
                </a:lnTo>
                <a:lnTo>
                  <a:pt x="848799" y="76170"/>
                </a:lnTo>
                <a:lnTo>
                  <a:pt x="850032" y="88663"/>
                </a:lnTo>
                <a:lnTo>
                  <a:pt x="850032" y="91539"/>
                </a:lnTo>
                <a:lnTo>
                  <a:pt x="843155" y="91539"/>
                </a:lnTo>
                <a:lnTo>
                  <a:pt x="810526" y="94290"/>
                </a:lnTo>
                <a:lnTo>
                  <a:pt x="787663" y="102387"/>
                </a:lnTo>
                <a:lnTo>
                  <a:pt x="774208" y="115598"/>
                </a:lnTo>
                <a:lnTo>
                  <a:pt x="769803" y="133690"/>
                </a:lnTo>
                <a:lnTo>
                  <a:pt x="772706" y="152567"/>
                </a:lnTo>
                <a:lnTo>
                  <a:pt x="782172" y="166587"/>
                </a:lnTo>
                <a:lnTo>
                  <a:pt x="799393" y="175345"/>
                </a:lnTo>
                <a:lnTo>
                  <a:pt x="799596" y="175345"/>
                </a:lnTo>
                <a:lnTo>
                  <a:pt x="825327" y="178320"/>
                </a:lnTo>
                <a:lnTo>
                  <a:pt x="841615" y="177856"/>
                </a:lnTo>
                <a:lnTo>
                  <a:pt x="876294" y="175810"/>
                </a:lnTo>
                <a:lnTo>
                  <a:pt x="895878" y="175345"/>
                </a:lnTo>
                <a:lnTo>
                  <a:pt x="894914" y="166587"/>
                </a:lnTo>
                <a:lnTo>
                  <a:pt x="894819" y="165720"/>
                </a:lnTo>
                <a:lnTo>
                  <a:pt x="894127" y="156067"/>
                </a:lnTo>
                <a:lnTo>
                  <a:pt x="894009" y="152567"/>
                </a:lnTo>
                <a:lnTo>
                  <a:pt x="893976" y="151593"/>
                </a:lnTo>
                <a:lnTo>
                  <a:pt x="836024" y="151593"/>
                </a:lnTo>
                <a:lnTo>
                  <a:pt x="826174" y="150623"/>
                </a:lnTo>
                <a:lnTo>
                  <a:pt x="819405" y="147557"/>
                </a:lnTo>
                <a:lnTo>
                  <a:pt x="815551" y="142226"/>
                </a:lnTo>
                <a:lnTo>
                  <a:pt x="814247" y="134185"/>
                </a:lnTo>
                <a:lnTo>
                  <a:pt x="815788" y="126356"/>
                </a:lnTo>
                <a:lnTo>
                  <a:pt x="815860" y="125990"/>
                </a:lnTo>
                <a:lnTo>
                  <a:pt x="820976" y="120096"/>
                </a:lnTo>
                <a:lnTo>
                  <a:pt x="830007" y="116536"/>
                </a:lnTo>
                <a:lnTo>
                  <a:pt x="843368" y="115342"/>
                </a:lnTo>
                <a:lnTo>
                  <a:pt x="894457" y="115342"/>
                </a:lnTo>
                <a:lnTo>
                  <a:pt x="894891" y="102387"/>
                </a:lnTo>
                <a:lnTo>
                  <a:pt x="894950" y="100599"/>
                </a:lnTo>
                <a:lnTo>
                  <a:pt x="895075" y="91539"/>
                </a:lnTo>
                <a:lnTo>
                  <a:pt x="895156" y="85638"/>
                </a:lnTo>
                <a:lnTo>
                  <a:pt x="892133" y="62750"/>
                </a:lnTo>
                <a:lnTo>
                  <a:pt x="892043" y="62070"/>
                </a:lnTo>
                <a:lnTo>
                  <a:pt x="891927" y="61191"/>
                </a:lnTo>
                <a:close/>
              </a:path>
              <a:path w="927734" h="179070">
                <a:moveTo>
                  <a:pt x="894457" y="115342"/>
                </a:moveTo>
                <a:lnTo>
                  <a:pt x="849311" y="115342"/>
                </a:lnTo>
                <a:lnTo>
                  <a:pt x="849293" y="142226"/>
                </a:lnTo>
                <a:lnTo>
                  <a:pt x="849483" y="146395"/>
                </a:lnTo>
                <a:lnTo>
                  <a:pt x="849536" y="147557"/>
                </a:lnTo>
                <a:lnTo>
                  <a:pt x="849650" y="150055"/>
                </a:lnTo>
                <a:lnTo>
                  <a:pt x="845151" y="151039"/>
                </a:lnTo>
                <a:lnTo>
                  <a:pt x="839750" y="151593"/>
                </a:lnTo>
                <a:lnTo>
                  <a:pt x="893976" y="151593"/>
                </a:lnTo>
                <a:lnTo>
                  <a:pt x="893900" y="133690"/>
                </a:lnTo>
                <a:lnTo>
                  <a:pt x="894046" y="126356"/>
                </a:lnTo>
                <a:lnTo>
                  <a:pt x="894412" y="116536"/>
                </a:lnTo>
                <a:lnTo>
                  <a:pt x="894457" y="115342"/>
                </a:lnTo>
                <a:close/>
              </a:path>
              <a:path w="927734" h="179070">
                <a:moveTo>
                  <a:pt x="834708" y="32777"/>
                </a:moveTo>
                <a:lnTo>
                  <a:pt x="821485" y="32994"/>
                </a:lnTo>
                <a:lnTo>
                  <a:pt x="808358" y="34355"/>
                </a:lnTo>
                <a:lnTo>
                  <a:pt x="795405" y="36849"/>
                </a:lnTo>
                <a:lnTo>
                  <a:pt x="782707" y="40464"/>
                </a:lnTo>
                <a:lnTo>
                  <a:pt x="784448" y="71407"/>
                </a:lnTo>
                <a:lnTo>
                  <a:pt x="793784" y="67204"/>
                </a:lnTo>
                <a:lnTo>
                  <a:pt x="803518" y="64083"/>
                </a:lnTo>
                <a:lnTo>
                  <a:pt x="813555" y="62070"/>
                </a:lnTo>
                <a:lnTo>
                  <a:pt x="823798" y="61191"/>
                </a:lnTo>
                <a:lnTo>
                  <a:pt x="891927" y="61191"/>
                </a:lnTo>
                <a:lnTo>
                  <a:pt x="891901" y="60999"/>
                </a:lnTo>
                <a:lnTo>
                  <a:pt x="881440" y="44648"/>
                </a:lnTo>
                <a:lnTo>
                  <a:pt x="862724" y="35577"/>
                </a:lnTo>
                <a:lnTo>
                  <a:pt x="834708" y="32777"/>
                </a:lnTo>
                <a:close/>
              </a:path>
              <a:path w="927734" h="179070">
                <a:moveTo>
                  <a:pt x="443473" y="115755"/>
                </a:moveTo>
                <a:lnTo>
                  <a:pt x="346645" y="115755"/>
                </a:lnTo>
                <a:lnTo>
                  <a:pt x="353733" y="115918"/>
                </a:lnTo>
                <a:lnTo>
                  <a:pt x="365124" y="116356"/>
                </a:lnTo>
                <a:lnTo>
                  <a:pt x="364595" y="116356"/>
                </a:lnTo>
                <a:lnTo>
                  <a:pt x="371570" y="145214"/>
                </a:lnTo>
                <a:lnTo>
                  <a:pt x="386627" y="164460"/>
                </a:lnTo>
                <a:lnTo>
                  <a:pt x="410670" y="175345"/>
                </a:lnTo>
                <a:lnTo>
                  <a:pt x="411861" y="175345"/>
                </a:lnTo>
                <a:lnTo>
                  <a:pt x="443239" y="178519"/>
                </a:lnTo>
                <a:lnTo>
                  <a:pt x="452864" y="178320"/>
                </a:lnTo>
                <a:lnTo>
                  <a:pt x="454837" y="178320"/>
                </a:lnTo>
                <a:lnTo>
                  <a:pt x="467207" y="176923"/>
                </a:lnTo>
                <a:lnTo>
                  <a:pt x="478955" y="174490"/>
                </a:lnTo>
                <a:lnTo>
                  <a:pt x="490443" y="170982"/>
                </a:lnTo>
                <a:lnTo>
                  <a:pt x="489434" y="152567"/>
                </a:lnTo>
                <a:lnTo>
                  <a:pt x="489309" y="150276"/>
                </a:lnTo>
                <a:lnTo>
                  <a:pt x="489289" y="149907"/>
                </a:lnTo>
                <a:lnTo>
                  <a:pt x="450413" y="149907"/>
                </a:lnTo>
                <a:lnTo>
                  <a:pt x="434046" y="147636"/>
                </a:lnTo>
                <a:lnTo>
                  <a:pt x="422127" y="141153"/>
                </a:lnTo>
                <a:lnTo>
                  <a:pt x="414840" y="130952"/>
                </a:lnTo>
                <a:lnTo>
                  <a:pt x="412370" y="117524"/>
                </a:lnTo>
                <a:lnTo>
                  <a:pt x="412370" y="116582"/>
                </a:lnTo>
                <a:lnTo>
                  <a:pt x="434062" y="116582"/>
                </a:lnTo>
                <a:lnTo>
                  <a:pt x="443473" y="115755"/>
                </a:lnTo>
                <a:close/>
              </a:path>
              <a:path w="927734" h="179070">
                <a:moveTo>
                  <a:pt x="353230" y="91763"/>
                </a:moveTo>
                <a:lnTo>
                  <a:pt x="284465" y="91763"/>
                </a:lnTo>
                <a:lnTo>
                  <a:pt x="254503" y="94290"/>
                </a:lnTo>
                <a:lnTo>
                  <a:pt x="231637" y="102387"/>
                </a:lnTo>
                <a:lnTo>
                  <a:pt x="218583" y="115193"/>
                </a:lnTo>
                <a:lnTo>
                  <a:pt x="218132" y="115755"/>
                </a:lnTo>
                <a:lnTo>
                  <a:pt x="213758" y="133690"/>
                </a:lnTo>
                <a:lnTo>
                  <a:pt x="216660" y="152567"/>
                </a:lnTo>
                <a:lnTo>
                  <a:pt x="226123" y="166587"/>
                </a:lnTo>
                <a:lnTo>
                  <a:pt x="243345" y="175345"/>
                </a:lnTo>
                <a:lnTo>
                  <a:pt x="243548" y="175345"/>
                </a:lnTo>
                <a:lnTo>
                  <a:pt x="269282" y="178320"/>
                </a:lnTo>
                <a:lnTo>
                  <a:pt x="285571" y="177856"/>
                </a:lnTo>
                <a:lnTo>
                  <a:pt x="320270" y="175810"/>
                </a:lnTo>
                <a:lnTo>
                  <a:pt x="339884" y="175345"/>
                </a:lnTo>
                <a:lnTo>
                  <a:pt x="337923" y="151459"/>
                </a:lnTo>
                <a:lnTo>
                  <a:pt x="279979" y="151459"/>
                </a:lnTo>
                <a:lnTo>
                  <a:pt x="279979" y="151245"/>
                </a:lnTo>
                <a:lnTo>
                  <a:pt x="270125" y="150276"/>
                </a:lnTo>
                <a:lnTo>
                  <a:pt x="263347" y="147210"/>
                </a:lnTo>
                <a:lnTo>
                  <a:pt x="259434" y="141810"/>
                </a:lnTo>
                <a:lnTo>
                  <a:pt x="258177" y="133838"/>
                </a:lnTo>
                <a:lnTo>
                  <a:pt x="259793" y="125674"/>
                </a:lnTo>
                <a:lnTo>
                  <a:pt x="264914" y="119848"/>
                </a:lnTo>
                <a:lnTo>
                  <a:pt x="273951" y="116356"/>
                </a:lnTo>
                <a:lnTo>
                  <a:pt x="287314" y="115193"/>
                </a:lnTo>
                <a:lnTo>
                  <a:pt x="449868" y="115193"/>
                </a:lnTo>
                <a:lnTo>
                  <a:pt x="459739" y="114326"/>
                </a:lnTo>
                <a:lnTo>
                  <a:pt x="480637" y="106534"/>
                </a:lnTo>
                <a:lnTo>
                  <a:pt x="493047" y="93523"/>
                </a:lnTo>
                <a:lnTo>
                  <a:pt x="415579" y="93523"/>
                </a:lnTo>
                <a:lnTo>
                  <a:pt x="413279" y="93302"/>
                </a:lnTo>
                <a:lnTo>
                  <a:pt x="411963" y="93302"/>
                </a:lnTo>
                <a:lnTo>
                  <a:pt x="411977" y="92334"/>
                </a:lnTo>
                <a:lnTo>
                  <a:pt x="366896" y="92334"/>
                </a:lnTo>
                <a:lnTo>
                  <a:pt x="359291" y="91952"/>
                </a:lnTo>
                <a:lnTo>
                  <a:pt x="353230" y="91763"/>
                </a:lnTo>
                <a:close/>
              </a:path>
              <a:path w="927734" h="179070">
                <a:moveTo>
                  <a:pt x="449868" y="115193"/>
                </a:moveTo>
                <a:lnTo>
                  <a:pt x="293274" y="115193"/>
                </a:lnTo>
                <a:lnTo>
                  <a:pt x="293344" y="144255"/>
                </a:lnTo>
                <a:lnTo>
                  <a:pt x="293467" y="147210"/>
                </a:lnTo>
                <a:lnTo>
                  <a:pt x="293580" y="149907"/>
                </a:lnTo>
                <a:lnTo>
                  <a:pt x="289127" y="150943"/>
                </a:lnTo>
                <a:lnTo>
                  <a:pt x="284559" y="151459"/>
                </a:lnTo>
                <a:lnTo>
                  <a:pt x="337923" y="151459"/>
                </a:lnTo>
                <a:lnTo>
                  <a:pt x="337847" y="149245"/>
                </a:lnTo>
                <a:lnTo>
                  <a:pt x="337795" y="130714"/>
                </a:lnTo>
                <a:lnTo>
                  <a:pt x="338247" y="119848"/>
                </a:lnTo>
                <a:lnTo>
                  <a:pt x="338372" y="116582"/>
                </a:lnTo>
                <a:lnTo>
                  <a:pt x="338404" y="115755"/>
                </a:lnTo>
                <a:lnTo>
                  <a:pt x="443473" y="115755"/>
                </a:lnTo>
                <a:lnTo>
                  <a:pt x="449868" y="115193"/>
                </a:lnTo>
                <a:close/>
              </a:path>
              <a:path w="927734" h="179070">
                <a:moveTo>
                  <a:pt x="488745" y="139989"/>
                </a:moveTo>
                <a:lnTo>
                  <a:pt x="479705" y="144255"/>
                </a:lnTo>
                <a:lnTo>
                  <a:pt x="470232" y="147351"/>
                </a:lnTo>
                <a:lnTo>
                  <a:pt x="460432" y="149245"/>
                </a:lnTo>
                <a:lnTo>
                  <a:pt x="450413" y="149907"/>
                </a:lnTo>
                <a:lnTo>
                  <a:pt x="489289" y="149907"/>
                </a:lnTo>
                <a:lnTo>
                  <a:pt x="489164" y="147636"/>
                </a:lnTo>
                <a:lnTo>
                  <a:pt x="489092" y="146322"/>
                </a:lnTo>
                <a:lnTo>
                  <a:pt x="488979" y="144255"/>
                </a:lnTo>
                <a:lnTo>
                  <a:pt x="488860" y="142077"/>
                </a:lnTo>
                <a:lnTo>
                  <a:pt x="488745" y="139989"/>
                </a:lnTo>
                <a:close/>
              </a:path>
              <a:path w="927734" h="179070">
                <a:moveTo>
                  <a:pt x="434062" y="116582"/>
                </a:moveTo>
                <a:lnTo>
                  <a:pt x="416751" y="116582"/>
                </a:lnTo>
                <a:lnTo>
                  <a:pt x="425496" y="116879"/>
                </a:lnTo>
                <a:lnTo>
                  <a:pt x="430674" y="116879"/>
                </a:lnTo>
                <a:lnTo>
                  <a:pt x="434062" y="116582"/>
                </a:lnTo>
                <a:close/>
              </a:path>
              <a:path w="927734" h="179070">
                <a:moveTo>
                  <a:pt x="494240" y="58811"/>
                </a:moveTo>
                <a:lnTo>
                  <a:pt x="446805" y="58811"/>
                </a:lnTo>
                <a:lnTo>
                  <a:pt x="453682" y="64083"/>
                </a:lnTo>
                <a:lnTo>
                  <a:pt x="453682" y="73688"/>
                </a:lnTo>
                <a:lnTo>
                  <a:pt x="451935" y="82519"/>
                </a:lnTo>
                <a:lnTo>
                  <a:pt x="446646" y="88701"/>
                </a:lnTo>
                <a:lnTo>
                  <a:pt x="437743" y="92334"/>
                </a:lnTo>
                <a:lnTo>
                  <a:pt x="425156" y="93523"/>
                </a:lnTo>
                <a:lnTo>
                  <a:pt x="493047" y="93523"/>
                </a:lnTo>
                <a:lnTo>
                  <a:pt x="493258" y="93302"/>
                </a:lnTo>
                <a:lnTo>
                  <a:pt x="497490" y="74432"/>
                </a:lnTo>
                <a:lnTo>
                  <a:pt x="494240" y="58811"/>
                </a:lnTo>
                <a:close/>
              </a:path>
              <a:path w="927734" h="179070">
                <a:moveTo>
                  <a:pt x="438188" y="32728"/>
                </a:moveTo>
                <a:lnTo>
                  <a:pt x="406603" y="36663"/>
                </a:lnTo>
                <a:lnTo>
                  <a:pt x="384754" y="48181"/>
                </a:lnTo>
                <a:lnTo>
                  <a:pt x="371298" y="66848"/>
                </a:lnTo>
                <a:lnTo>
                  <a:pt x="365014" y="91763"/>
                </a:lnTo>
                <a:lnTo>
                  <a:pt x="364966" y="91952"/>
                </a:lnTo>
                <a:lnTo>
                  <a:pt x="364869" y="92334"/>
                </a:lnTo>
                <a:lnTo>
                  <a:pt x="411977" y="92334"/>
                </a:lnTo>
                <a:lnTo>
                  <a:pt x="413236" y="79020"/>
                </a:lnTo>
                <a:lnTo>
                  <a:pt x="417413" y="68357"/>
                </a:lnTo>
                <a:lnTo>
                  <a:pt x="425029" y="61339"/>
                </a:lnTo>
                <a:lnTo>
                  <a:pt x="436617" y="58811"/>
                </a:lnTo>
                <a:lnTo>
                  <a:pt x="494240" y="58811"/>
                </a:lnTo>
                <a:lnTo>
                  <a:pt x="493937" y="57351"/>
                </a:lnTo>
                <a:lnTo>
                  <a:pt x="483165" y="44300"/>
                </a:lnTo>
                <a:lnTo>
                  <a:pt x="483316" y="44300"/>
                </a:lnTo>
                <a:lnTo>
                  <a:pt x="464592" y="35722"/>
                </a:lnTo>
                <a:lnTo>
                  <a:pt x="438188" y="32728"/>
                </a:lnTo>
                <a:close/>
              </a:path>
              <a:path w="927734" h="179070">
                <a:moveTo>
                  <a:pt x="335925" y="61191"/>
                </a:moveTo>
                <a:lnTo>
                  <a:pt x="267957" y="61191"/>
                </a:lnTo>
                <a:lnTo>
                  <a:pt x="280652" y="62750"/>
                </a:lnTo>
                <a:lnTo>
                  <a:pt x="288715" y="67638"/>
                </a:lnTo>
                <a:lnTo>
                  <a:pt x="292957" y="76170"/>
                </a:lnTo>
                <a:lnTo>
                  <a:pt x="294191" y="88701"/>
                </a:lnTo>
                <a:lnTo>
                  <a:pt x="294191" y="91763"/>
                </a:lnTo>
                <a:lnTo>
                  <a:pt x="339119" y="91763"/>
                </a:lnTo>
                <a:lnTo>
                  <a:pt x="339119" y="85291"/>
                </a:lnTo>
                <a:lnTo>
                  <a:pt x="336131" y="62750"/>
                </a:lnTo>
                <a:lnTo>
                  <a:pt x="336041" y="62070"/>
                </a:lnTo>
                <a:lnTo>
                  <a:pt x="335925" y="61191"/>
                </a:lnTo>
                <a:close/>
              </a:path>
              <a:path w="927734" h="179070">
                <a:moveTo>
                  <a:pt x="278604" y="32430"/>
                </a:moveTo>
                <a:lnTo>
                  <a:pt x="260624" y="32728"/>
                </a:lnTo>
                <a:lnTo>
                  <a:pt x="264618" y="32728"/>
                </a:lnTo>
                <a:lnTo>
                  <a:pt x="252247" y="34011"/>
                </a:lnTo>
                <a:lnTo>
                  <a:pt x="239294" y="36504"/>
                </a:lnTo>
                <a:lnTo>
                  <a:pt x="226594" y="40116"/>
                </a:lnTo>
                <a:lnTo>
                  <a:pt x="228581" y="71407"/>
                </a:lnTo>
                <a:lnTo>
                  <a:pt x="237921" y="67204"/>
                </a:lnTo>
                <a:lnTo>
                  <a:pt x="247663" y="64083"/>
                </a:lnTo>
                <a:lnTo>
                  <a:pt x="257708" y="62070"/>
                </a:lnTo>
                <a:lnTo>
                  <a:pt x="267957" y="61191"/>
                </a:lnTo>
                <a:lnTo>
                  <a:pt x="335925" y="61191"/>
                </a:lnTo>
                <a:lnTo>
                  <a:pt x="335853" y="60651"/>
                </a:lnTo>
                <a:lnTo>
                  <a:pt x="325366" y="44300"/>
                </a:lnTo>
                <a:lnTo>
                  <a:pt x="306626" y="35230"/>
                </a:lnTo>
                <a:lnTo>
                  <a:pt x="278604" y="32430"/>
                </a:lnTo>
                <a:close/>
              </a:path>
              <a:path w="927734" h="179070">
                <a:moveTo>
                  <a:pt x="691059" y="32877"/>
                </a:moveTo>
                <a:lnTo>
                  <a:pt x="673356" y="33543"/>
                </a:lnTo>
                <a:lnTo>
                  <a:pt x="639543" y="36475"/>
                </a:lnTo>
                <a:lnTo>
                  <a:pt x="620169" y="37141"/>
                </a:lnTo>
                <a:lnTo>
                  <a:pt x="621082" y="56488"/>
                </a:lnTo>
                <a:lnTo>
                  <a:pt x="621554" y="76291"/>
                </a:lnTo>
                <a:lnTo>
                  <a:pt x="621617" y="83655"/>
                </a:lnTo>
                <a:lnTo>
                  <a:pt x="621697" y="110978"/>
                </a:lnTo>
                <a:lnTo>
                  <a:pt x="621522" y="127578"/>
                </a:lnTo>
                <a:lnTo>
                  <a:pt x="621200" y="146261"/>
                </a:lnTo>
                <a:lnTo>
                  <a:pt x="620746" y="163419"/>
                </a:lnTo>
                <a:lnTo>
                  <a:pt x="620169" y="175444"/>
                </a:lnTo>
                <a:lnTo>
                  <a:pt x="668136" y="175444"/>
                </a:lnTo>
                <a:lnTo>
                  <a:pt x="667372" y="163726"/>
                </a:lnTo>
                <a:lnTo>
                  <a:pt x="666730" y="147116"/>
                </a:lnTo>
                <a:lnTo>
                  <a:pt x="666304" y="128554"/>
                </a:lnTo>
                <a:lnTo>
                  <a:pt x="666378" y="83655"/>
                </a:lnTo>
                <a:lnTo>
                  <a:pt x="678367" y="61200"/>
                </a:lnTo>
                <a:lnTo>
                  <a:pt x="748380" y="61200"/>
                </a:lnTo>
                <a:lnTo>
                  <a:pt x="748342" y="60930"/>
                </a:lnTo>
                <a:lnTo>
                  <a:pt x="738029" y="45119"/>
                </a:lnTo>
                <a:lnTo>
                  <a:pt x="719344" y="35880"/>
                </a:lnTo>
                <a:lnTo>
                  <a:pt x="691059" y="32877"/>
                </a:lnTo>
                <a:close/>
              </a:path>
              <a:path w="927734" h="179070">
                <a:moveTo>
                  <a:pt x="748380" y="61200"/>
                </a:moveTo>
                <a:lnTo>
                  <a:pt x="684324" y="61200"/>
                </a:lnTo>
                <a:lnTo>
                  <a:pt x="694834" y="62722"/>
                </a:lnTo>
                <a:lnTo>
                  <a:pt x="701693" y="67669"/>
                </a:lnTo>
                <a:lnTo>
                  <a:pt x="705284" y="76291"/>
                </a:lnTo>
                <a:lnTo>
                  <a:pt x="705399" y="76568"/>
                </a:lnTo>
                <a:lnTo>
                  <a:pt x="706511" y="89953"/>
                </a:lnTo>
                <a:lnTo>
                  <a:pt x="706629" y="128554"/>
                </a:lnTo>
                <a:lnTo>
                  <a:pt x="706320" y="146261"/>
                </a:lnTo>
                <a:lnTo>
                  <a:pt x="705834" y="163419"/>
                </a:lnTo>
                <a:lnTo>
                  <a:pt x="705237" y="175444"/>
                </a:lnTo>
                <a:lnTo>
                  <a:pt x="753248" y="175444"/>
                </a:lnTo>
                <a:lnTo>
                  <a:pt x="752483" y="163726"/>
                </a:lnTo>
                <a:lnTo>
                  <a:pt x="751847" y="147116"/>
                </a:lnTo>
                <a:lnTo>
                  <a:pt x="751433" y="128554"/>
                </a:lnTo>
                <a:lnTo>
                  <a:pt x="751507" y="83655"/>
                </a:lnTo>
                <a:lnTo>
                  <a:pt x="748380" y="61200"/>
                </a:lnTo>
                <a:close/>
              </a:path>
              <a:path w="927734" h="179070">
                <a:moveTo>
                  <a:pt x="570503" y="0"/>
                </a:moveTo>
                <a:lnTo>
                  <a:pt x="543505" y="0"/>
                </a:lnTo>
                <a:lnTo>
                  <a:pt x="539951" y="17306"/>
                </a:lnTo>
                <a:lnTo>
                  <a:pt x="533604" y="30149"/>
                </a:lnTo>
                <a:lnTo>
                  <a:pt x="523292" y="38827"/>
                </a:lnTo>
                <a:lnTo>
                  <a:pt x="507847" y="43637"/>
                </a:lnTo>
                <a:lnTo>
                  <a:pt x="507847" y="66993"/>
                </a:lnTo>
                <a:lnTo>
                  <a:pt x="524190" y="66993"/>
                </a:lnTo>
                <a:lnTo>
                  <a:pt x="523970" y="80219"/>
                </a:lnTo>
                <a:lnTo>
                  <a:pt x="523734" y="96672"/>
                </a:lnTo>
                <a:lnTo>
                  <a:pt x="523546" y="114984"/>
                </a:lnTo>
                <a:lnTo>
                  <a:pt x="523498" y="133977"/>
                </a:lnTo>
                <a:lnTo>
                  <a:pt x="526589" y="154131"/>
                </a:lnTo>
                <a:lnTo>
                  <a:pt x="535822" y="167987"/>
                </a:lnTo>
                <a:lnTo>
                  <a:pt x="550976" y="175902"/>
                </a:lnTo>
                <a:lnTo>
                  <a:pt x="571861" y="178420"/>
                </a:lnTo>
                <a:lnTo>
                  <a:pt x="578091" y="178420"/>
                </a:lnTo>
                <a:lnTo>
                  <a:pt x="587238" y="177744"/>
                </a:lnTo>
                <a:lnTo>
                  <a:pt x="594867" y="176722"/>
                </a:lnTo>
                <a:lnTo>
                  <a:pt x="602425" y="175246"/>
                </a:lnTo>
                <a:lnTo>
                  <a:pt x="600636" y="147594"/>
                </a:lnTo>
                <a:lnTo>
                  <a:pt x="587491" y="147594"/>
                </a:lnTo>
                <a:lnTo>
                  <a:pt x="578138" y="146366"/>
                </a:lnTo>
                <a:lnTo>
                  <a:pt x="572264" y="142133"/>
                </a:lnTo>
                <a:lnTo>
                  <a:pt x="569160" y="133977"/>
                </a:lnTo>
                <a:lnTo>
                  <a:pt x="568253" y="120995"/>
                </a:lnTo>
                <a:lnTo>
                  <a:pt x="568253" y="66795"/>
                </a:lnTo>
                <a:lnTo>
                  <a:pt x="597373" y="66795"/>
                </a:lnTo>
                <a:lnTo>
                  <a:pt x="597373" y="37042"/>
                </a:lnTo>
                <a:lnTo>
                  <a:pt x="568720" y="37042"/>
                </a:lnTo>
                <a:lnTo>
                  <a:pt x="568836" y="30149"/>
                </a:lnTo>
                <a:lnTo>
                  <a:pt x="568867" y="28290"/>
                </a:lnTo>
                <a:lnTo>
                  <a:pt x="569261" y="18577"/>
                </a:lnTo>
                <a:lnTo>
                  <a:pt x="569830" y="8835"/>
                </a:lnTo>
                <a:lnTo>
                  <a:pt x="570503" y="0"/>
                </a:lnTo>
                <a:close/>
              </a:path>
              <a:path w="927734" h="179070">
                <a:moveTo>
                  <a:pt x="600430" y="144402"/>
                </a:moveTo>
                <a:lnTo>
                  <a:pt x="600090" y="144402"/>
                </a:lnTo>
                <a:lnTo>
                  <a:pt x="596185" y="146501"/>
                </a:lnTo>
                <a:lnTo>
                  <a:pt x="591812" y="147594"/>
                </a:lnTo>
                <a:lnTo>
                  <a:pt x="600636" y="147594"/>
                </a:lnTo>
                <a:lnTo>
                  <a:pt x="600557" y="146366"/>
                </a:lnTo>
                <a:lnTo>
                  <a:pt x="600430" y="144402"/>
                </a:lnTo>
                <a:close/>
              </a:path>
              <a:path w="927734" h="179070">
                <a:moveTo>
                  <a:pt x="61579" y="20060"/>
                </a:moveTo>
                <a:lnTo>
                  <a:pt x="49067" y="20060"/>
                </a:lnTo>
                <a:lnTo>
                  <a:pt x="44947" y="21716"/>
                </a:lnTo>
                <a:lnTo>
                  <a:pt x="43353" y="22376"/>
                </a:lnTo>
                <a:lnTo>
                  <a:pt x="39036" y="26628"/>
                </a:lnTo>
                <a:lnTo>
                  <a:pt x="6658" y="58167"/>
                </a:lnTo>
                <a:lnTo>
                  <a:pt x="1655" y="65532"/>
                </a:lnTo>
                <a:lnTo>
                  <a:pt x="0" y="73911"/>
                </a:lnTo>
                <a:lnTo>
                  <a:pt x="1698" y="82290"/>
                </a:lnTo>
                <a:lnTo>
                  <a:pt x="6740" y="89655"/>
                </a:lnTo>
                <a:lnTo>
                  <a:pt x="98075" y="178618"/>
                </a:lnTo>
                <a:lnTo>
                  <a:pt x="189663" y="89655"/>
                </a:lnTo>
                <a:lnTo>
                  <a:pt x="194687" y="82290"/>
                </a:lnTo>
                <a:lnTo>
                  <a:pt x="196362" y="73911"/>
                </a:lnTo>
                <a:lnTo>
                  <a:pt x="194687" y="65532"/>
                </a:lnTo>
                <a:lnTo>
                  <a:pt x="189663" y="58167"/>
                </a:lnTo>
                <a:lnTo>
                  <a:pt x="183865" y="52513"/>
                </a:lnTo>
                <a:lnTo>
                  <a:pt x="98278" y="52513"/>
                </a:lnTo>
                <a:lnTo>
                  <a:pt x="67333" y="22376"/>
                </a:lnTo>
                <a:lnTo>
                  <a:pt x="61579" y="20060"/>
                </a:lnTo>
                <a:close/>
              </a:path>
              <a:path w="927734" h="179070">
                <a:moveTo>
                  <a:pt x="141020" y="20060"/>
                </a:moveTo>
                <a:lnTo>
                  <a:pt x="132418" y="21716"/>
                </a:lnTo>
                <a:lnTo>
                  <a:pt x="124869" y="26628"/>
                </a:lnTo>
                <a:lnTo>
                  <a:pt x="98278" y="52513"/>
                </a:lnTo>
                <a:lnTo>
                  <a:pt x="183865" y="52513"/>
                </a:lnTo>
                <a:lnTo>
                  <a:pt x="157317" y="26628"/>
                </a:lnTo>
                <a:lnTo>
                  <a:pt x="149715" y="21716"/>
                </a:lnTo>
                <a:lnTo>
                  <a:pt x="149917" y="21716"/>
                </a:lnTo>
                <a:lnTo>
                  <a:pt x="141020" y="20060"/>
                </a:lnTo>
                <a:close/>
              </a:path>
              <a:path w="927734" h="179070">
                <a:moveTo>
                  <a:pt x="920668" y="27513"/>
                </a:moveTo>
                <a:lnTo>
                  <a:pt x="905344" y="27843"/>
                </a:lnTo>
                <a:lnTo>
                  <a:pt x="899231" y="34034"/>
                </a:lnTo>
                <a:lnTo>
                  <a:pt x="899329" y="38331"/>
                </a:lnTo>
                <a:lnTo>
                  <a:pt x="899421" y="42402"/>
                </a:lnTo>
                <a:lnTo>
                  <a:pt x="899523" y="46885"/>
                </a:lnTo>
                <a:lnTo>
                  <a:pt x="899580" y="48993"/>
                </a:lnTo>
                <a:lnTo>
                  <a:pt x="905938" y="54910"/>
                </a:lnTo>
                <a:lnTo>
                  <a:pt x="912972" y="54910"/>
                </a:lnTo>
                <a:lnTo>
                  <a:pt x="921857" y="54505"/>
                </a:lnTo>
                <a:lnTo>
                  <a:pt x="923171" y="53100"/>
                </a:lnTo>
                <a:lnTo>
                  <a:pt x="918418" y="53100"/>
                </a:lnTo>
                <a:lnTo>
                  <a:pt x="906660" y="51976"/>
                </a:lnTo>
                <a:lnTo>
                  <a:pt x="902330" y="46885"/>
                </a:lnTo>
                <a:lnTo>
                  <a:pt x="902713" y="43191"/>
                </a:lnTo>
                <a:lnTo>
                  <a:pt x="902839" y="34736"/>
                </a:lnTo>
                <a:lnTo>
                  <a:pt x="907636" y="29996"/>
                </a:lnTo>
                <a:lnTo>
                  <a:pt x="923337" y="29996"/>
                </a:lnTo>
                <a:lnTo>
                  <a:pt x="920668" y="27513"/>
                </a:lnTo>
                <a:close/>
              </a:path>
              <a:path w="927734" h="179070">
                <a:moveTo>
                  <a:pt x="923337" y="29996"/>
                </a:moveTo>
                <a:lnTo>
                  <a:pt x="913573" y="29996"/>
                </a:lnTo>
                <a:lnTo>
                  <a:pt x="913396" y="30162"/>
                </a:lnTo>
                <a:lnTo>
                  <a:pt x="913919" y="30162"/>
                </a:lnTo>
                <a:lnTo>
                  <a:pt x="919904" y="30434"/>
                </a:lnTo>
                <a:lnTo>
                  <a:pt x="924489" y="35360"/>
                </a:lnTo>
                <a:lnTo>
                  <a:pt x="924456" y="36001"/>
                </a:lnTo>
                <a:lnTo>
                  <a:pt x="924336" y="38331"/>
                </a:lnTo>
                <a:lnTo>
                  <a:pt x="924227" y="40468"/>
                </a:lnTo>
                <a:lnTo>
                  <a:pt x="924191" y="43191"/>
                </a:lnTo>
                <a:lnTo>
                  <a:pt x="923687" y="48427"/>
                </a:lnTo>
                <a:lnTo>
                  <a:pt x="923542" y="48993"/>
                </a:lnTo>
                <a:lnTo>
                  <a:pt x="918418" y="53100"/>
                </a:lnTo>
                <a:lnTo>
                  <a:pt x="923171" y="53100"/>
                </a:lnTo>
                <a:lnTo>
                  <a:pt x="927545" y="48427"/>
                </a:lnTo>
                <a:lnTo>
                  <a:pt x="927308" y="43191"/>
                </a:lnTo>
                <a:lnTo>
                  <a:pt x="927195" y="40468"/>
                </a:lnTo>
                <a:lnTo>
                  <a:pt x="927079" y="35360"/>
                </a:lnTo>
                <a:lnTo>
                  <a:pt x="927036" y="33439"/>
                </a:lnTo>
                <a:lnTo>
                  <a:pt x="923337" y="29996"/>
                </a:lnTo>
                <a:close/>
              </a:path>
              <a:path w="927734" h="179070">
                <a:moveTo>
                  <a:pt x="917934" y="34034"/>
                </a:moveTo>
                <a:lnTo>
                  <a:pt x="908315" y="34034"/>
                </a:lnTo>
                <a:lnTo>
                  <a:pt x="908315" y="48993"/>
                </a:lnTo>
                <a:lnTo>
                  <a:pt x="910862" y="48993"/>
                </a:lnTo>
                <a:lnTo>
                  <a:pt x="910862" y="42596"/>
                </a:lnTo>
                <a:lnTo>
                  <a:pt x="915954" y="42596"/>
                </a:lnTo>
                <a:lnTo>
                  <a:pt x="915829" y="42402"/>
                </a:lnTo>
                <a:lnTo>
                  <a:pt x="918098" y="42402"/>
                </a:lnTo>
                <a:lnTo>
                  <a:pt x="919487" y="40914"/>
                </a:lnTo>
                <a:lnTo>
                  <a:pt x="910862" y="40914"/>
                </a:lnTo>
                <a:lnTo>
                  <a:pt x="910862" y="36001"/>
                </a:lnTo>
                <a:lnTo>
                  <a:pt x="915404" y="36001"/>
                </a:lnTo>
                <a:lnTo>
                  <a:pt x="917230" y="35703"/>
                </a:lnTo>
                <a:lnTo>
                  <a:pt x="919777" y="35703"/>
                </a:lnTo>
                <a:lnTo>
                  <a:pt x="919777" y="35360"/>
                </a:lnTo>
                <a:lnTo>
                  <a:pt x="919932" y="35360"/>
                </a:lnTo>
                <a:lnTo>
                  <a:pt x="917934" y="34034"/>
                </a:lnTo>
                <a:close/>
              </a:path>
              <a:path w="927734" h="179070">
                <a:moveTo>
                  <a:pt x="915954" y="42596"/>
                </a:moveTo>
                <a:lnTo>
                  <a:pt x="913197" y="42596"/>
                </a:lnTo>
                <a:lnTo>
                  <a:pt x="917187" y="48993"/>
                </a:lnTo>
                <a:lnTo>
                  <a:pt x="920074" y="48993"/>
                </a:lnTo>
                <a:lnTo>
                  <a:pt x="915954" y="42596"/>
                </a:lnTo>
                <a:close/>
              </a:path>
              <a:path w="927734" h="179070">
                <a:moveTo>
                  <a:pt x="919777" y="35703"/>
                </a:moveTo>
                <a:lnTo>
                  <a:pt x="917230" y="35703"/>
                </a:lnTo>
                <a:lnTo>
                  <a:pt x="917230" y="40468"/>
                </a:lnTo>
                <a:lnTo>
                  <a:pt x="913015" y="40468"/>
                </a:lnTo>
                <a:lnTo>
                  <a:pt x="910214" y="40914"/>
                </a:lnTo>
                <a:lnTo>
                  <a:pt x="919487" y="40914"/>
                </a:lnTo>
                <a:lnTo>
                  <a:pt x="919904" y="40468"/>
                </a:lnTo>
                <a:lnTo>
                  <a:pt x="919777" y="38331"/>
                </a:lnTo>
                <a:lnTo>
                  <a:pt x="919777" y="35703"/>
                </a:lnTo>
                <a:close/>
              </a:path>
            </a:pathLst>
          </a:custGeom>
          <a:solidFill>
            <a:srgbClr val="7C3E9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Understanding</a:t>
            </a:r>
            <a:r>
              <a:rPr sz="3200" spc="-70" dirty="0"/>
              <a:t> </a:t>
            </a:r>
            <a:r>
              <a:rPr sz="3200" dirty="0"/>
              <a:t>the</a:t>
            </a:r>
            <a:r>
              <a:rPr sz="3200" spc="-25" dirty="0"/>
              <a:t> </a:t>
            </a:r>
            <a:r>
              <a:rPr sz="3200" spc="-10" dirty="0"/>
              <a:t>Brain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502881" y="1548557"/>
            <a:ext cx="7258050" cy="5078730"/>
          </a:xfrm>
          <a:custGeom>
            <a:avLst/>
            <a:gdLst/>
            <a:ahLst/>
            <a:cxnLst/>
            <a:rect l="l" t="t" r="r" b="b"/>
            <a:pathLst>
              <a:path w="7258050" h="5078730">
                <a:moveTo>
                  <a:pt x="7257494" y="0"/>
                </a:moveTo>
                <a:lnTo>
                  <a:pt x="0" y="0"/>
                </a:lnTo>
                <a:lnTo>
                  <a:pt x="0" y="5078645"/>
                </a:lnTo>
                <a:lnTo>
                  <a:pt x="7257494" y="5078645"/>
                </a:lnTo>
                <a:lnTo>
                  <a:pt x="7257494" y="0"/>
                </a:lnTo>
                <a:close/>
              </a:path>
            </a:pathLst>
          </a:custGeom>
          <a:solidFill>
            <a:srgbClr val="FFF5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5457" y="6526064"/>
            <a:ext cx="1524000" cy="10413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500" spc="20" dirty="0">
                <a:latin typeface="Arial"/>
                <a:cs typeface="Arial"/>
              </a:rPr>
              <a:t>All</a:t>
            </a:r>
            <a:r>
              <a:rPr sz="500" spc="90" dirty="0">
                <a:latin typeface="Arial"/>
                <a:cs typeface="Arial"/>
              </a:rPr>
              <a:t> </a:t>
            </a:r>
            <a:r>
              <a:rPr sz="500" spc="20" dirty="0">
                <a:latin typeface="Arial"/>
                <a:cs typeface="Arial"/>
              </a:rPr>
              <a:t>rights</a:t>
            </a:r>
            <a:r>
              <a:rPr sz="500" spc="10" dirty="0">
                <a:latin typeface="Arial"/>
                <a:cs typeface="Arial"/>
              </a:rPr>
              <a:t> </a:t>
            </a:r>
            <a:r>
              <a:rPr sz="500" spc="20" dirty="0">
                <a:latin typeface="Arial"/>
                <a:cs typeface="Arial"/>
              </a:rPr>
              <a:t>reserved</a:t>
            </a:r>
            <a:r>
              <a:rPr sz="500" spc="110" dirty="0">
                <a:latin typeface="Arial"/>
                <a:cs typeface="Arial"/>
              </a:rPr>
              <a:t> </a:t>
            </a:r>
            <a:r>
              <a:rPr sz="500" spc="20" dirty="0">
                <a:latin typeface="Arial"/>
                <a:cs typeface="Arial"/>
              </a:rPr>
              <a:t>©</a:t>
            </a:r>
            <a:r>
              <a:rPr sz="500" spc="125" dirty="0">
                <a:latin typeface="Arial"/>
                <a:cs typeface="Arial"/>
              </a:rPr>
              <a:t> </a:t>
            </a:r>
            <a:r>
              <a:rPr sz="500" spc="20" dirty="0">
                <a:latin typeface="Arial"/>
                <a:cs typeface="Arial"/>
              </a:rPr>
              <a:t>2007-2017</a:t>
            </a:r>
            <a:r>
              <a:rPr sz="500" spc="85" dirty="0">
                <a:latin typeface="Arial"/>
                <a:cs typeface="Arial"/>
              </a:rPr>
              <a:t> </a:t>
            </a:r>
            <a:r>
              <a:rPr sz="500" spc="20" dirty="0">
                <a:latin typeface="Arial"/>
                <a:cs typeface="Arial"/>
              </a:rPr>
              <a:t>Bruce</a:t>
            </a:r>
            <a:r>
              <a:rPr sz="500" spc="80" dirty="0">
                <a:latin typeface="Arial"/>
                <a:cs typeface="Arial"/>
              </a:rPr>
              <a:t> </a:t>
            </a:r>
            <a:r>
              <a:rPr sz="500" spc="20" dirty="0">
                <a:latin typeface="Arial"/>
                <a:cs typeface="Arial"/>
              </a:rPr>
              <a:t>D.</a:t>
            </a:r>
            <a:r>
              <a:rPr sz="500" spc="70" dirty="0">
                <a:latin typeface="Arial"/>
                <a:cs typeface="Arial"/>
              </a:rPr>
              <a:t> </a:t>
            </a:r>
            <a:r>
              <a:rPr sz="500" spc="-20" dirty="0">
                <a:latin typeface="Arial"/>
                <a:cs typeface="Arial"/>
              </a:rPr>
              <a:t>Perry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39308" y="2226867"/>
            <a:ext cx="4008754" cy="3634740"/>
            <a:chOff x="739308" y="2226867"/>
            <a:chExt cx="4008754" cy="3634740"/>
          </a:xfrm>
        </p:grpSpPr>
        <p:sp>
          <p:nvSpPr>
            <p:cNvPr id="8" name="object 8"/>
            <p:cNvSpPr/>
            <p:nvPr/>
          </p:nvSpPr>
          <p:spPr>
            <a:xfrm>
              <a:off x="744388" y="2233228"/>
              <a:ext cx="704850" cy="1341755"/>
            </a:xfrm>
            <a:custGeom>
              <a:avLst/>
              <a:gdLst/>
              <a:ahLst/>
              <a:cxnLst/>
              <a:rect l="l" t="t" r="r" b="b"/>
              <a:pathLst>
                <a:path w="704850" h="1341754">
                  <a:moveTo>
                    <a:pt x="371635" y="0"/>
                  </a:moveTo>
                  <a:lnTo>
                    <a:pt x="0" y="673854"/>
                  </a:lnTo>
                  <a:lnTo>
                    <a:pt x="392906" y="1341500"/>
                  </a:lnTo>
                  <a:lnTo>
                    <a:pt x="704729" y="769890"/>
                  </a:lnTo>
                  <a:lnTo>
                    <a:pt x="371635" y="0"/>
                  </a:lnTo>
                  <a:close/>
                </a:path>
              </a:pathLst>
            </a:custGeom>
            <a:solidFill>
              <a:srgbClr val="A6A6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44388" y="2233228"/>
              <a:ext cx="704850" cy="1341755"/>
            </a:xfrm>
            <a:custGeom>
              <a:avLst/>
              <a:gdLst/>
              <a:ahLst/>
              <a:cxnLst/>
              <a:rect l="l" t="t" r="r" b="b"/>
              <a:pathLst>
                <a:path w="704850" h="1341754">
                  <a:moveTo>
                    <a:pt x="371635" y="0"/>
                  </a:moveTo>
                  <a:lnTo>
                    <a:pt x="704729" y="769890"/>
                  </a:lnTo>
                  <a:lnTo>
                    <a:pt x="392906" y="1341500"/>
                  </a:lnTo>
                  <a:lnTo>
                    <a:pt x="0" y="673854"/>
                  </a:lnTo>
                  <a:lnTo>
                    <a:pt x="371635" y="0"/>
                  </a:lnTo>
                  <a:close/>
                </a:path>
              </a:pathLst>
            </a:custGeom>
            <a:ln w="96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39543" y="3000956"/>
              <a:ext cx="3283585" cy="574040"/>
            </a:xfrm>
            <a:custGeom>
              <a:avLst/>
              <a:gdLst/>
              <a:ahLst/>
              <a:cxnLst/>
              <a:rect l="l" t="t" r="r" b="b"/>
              <a:pathLst>
                <a:path w="3283585" h="574039">
                  <a:moveTo>
                    <a:pt x="3283433" y="0"/>
                  </a:moveTo>
                  <a:lnTo>
                    <a:pt x="310331" y="0"/>
                  </a:lnTo>
                  <a:lnTo>
                    <a:pt x="0" y="573773"/>
                  </a:lnTo>
                  <a:lnTo>
                    <a:pt x="2862541" y="573773"/>
                  </a:lnTo>
                  <a:lnTo>
                    <a:pt x="3283433" y="0"/>
                  </a:lnTo>
                  <a:close/>
                </a:path>
              </a:pathLst>
            </a:custGeom>
            <a:solidFill>
              <a:srgbClr val="004E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39543" y="3000956"/>
              <a:ext cx="3283585" cy="574040"/>
            </a:xfrm>
            <a:custGeom>
              <a:avLst/>
              <a:gdLst/>
              <a:ahLst/>
              <a:cxnLst/>
              <a:rect l="l" t="t" r="r" b="b"/>
              <a:pathLst>
                <a:path w="3283585" h="574039">
                  <a:moveTo>
                    <a:pt x="3283433" y="0"/>
                  </a:moveTo>
                  <a:lnTo>
                    <a:pt x="310331" y="0"/>
                  </a:lnTo>
                  <a:lnTo>
                    <a:pt x="0" y="573773"/>
                  </a:lnTo>
                  <a:lnTo>
                    <a:pt x="2862541" y="573773"/>
                  </a:lnTo>
                  <a:lnTo>
                    <a:pt x="3283433" y="0"/>
                  </a:lnTo>
                  <a:close/>
                </a:path>
              </a:pathLst>
            </a:custGeom>
            <a:ln w="91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14521" y="2231629"/>
              <a:ext cx="3629025" cy="770890"/>
            </a:xfrm>
            <a:custGeom>
              <a:avLst/>
              <a:gdLst/>
              <a:ahLst/>
              <a:cxnLst/>
              <a:rect l="l" t="t" r="r" b="b"/>
              <a:pathLst>
                <a:path w="3629025" h="770889">
                  <a:moveTo>
                    <a:pt x="3628535" y="0"/>
                  </a:moveTo>
                  <a:lnTo>
                    <a:pt x="0" y="0"/>
                  </a:lnTo>
                  <a:lnTo>
                    <a:pt x="335352" y="770737"/>
                  </a:lnTo>
                  <a:lnTo>
                    <a:pt x="3309261" y="770737"/>
                  </a:lnTo>
                  <a:lnTo>
                    <a:pt x="3628535" y="0"/>
                  </a:lnTo>
                  <a:close/>
                </a:path>
              </a:pathLst>
            </a:custGeom>
            <a:solidFill>
              <a:srgbClr val="C6CC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14521" y="2231629"/>
              <a:ext cx="3629025" cy="770890"/>
            </a:xfrm>
            <a:custGeom>
              <a:avLst/>
              <a:gdLst/>
              <a:ahLst/>
              <a:cxnLst/>
              <a:rect l="l" t="t" r="r" b="b"/>
              <a:pathLst>
                <a:path w="3629025" h="770889">
                  <a:moveTo>
                    <a:pt x="3309261" y="770737"/>
                  </a:moveTo>
                  <a:lnTo>
                    <a:pt x="335352" y="770737"/>
                  </a:lnTo>
                  <a:lnTo>
                    <a:pt x="0" y="0"/>
                  </a:lnTo>
                  <a:lnTo>
                    <a:pt x="3628535" y="0"/>
                  </a:lnTo>
                  <a:lnTo>
                    <a:pt x="3309261" y="770737"/>
                  </a:lnTo>
                  <a:close/>
                </a:path>
              </a:pathLst>
            </a:custGeom>
            <a:ln w="91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94607" y="3119567"/>
              <a:ext cx="662305" cy="1217295"/>
            </a:xfrm>
            <a:custGeom>
              <a:avLst/>
              <a:gdLst/>
              <a:ahLst/>
              <a:cxnLst/>
              <a:rect l="l" t="t" r="r" b="b"/>
              <a:pathLst>
                <a:path w="662305" h="1217295">
                  <a:moveTo>
                    <a:pt x="311329" y="0"/>
                  </a:moveTo>
                  <a:lnTo>
                    <a:pt x="0" y="546213"/>
                  </a:lnTo>
                  <a:lnTo>
                    <a:pt x="388380" y="1217245"/>
                  </a:lnTo>
                  <a:lnTo>
                    <a:pt x="661683" y="722013"/>
                  </a:lnTo>
                  <a:lnTo>
                    <a:pt x="311329" y="0"/>
                  </a:lnTo>
                  <a:close/>
                </a:path>
              </a:pathLst>
            </a:custGeom>
            <a:solidFill>
              <a:srgbClr val="438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94607" y="3119567"/>
              <a:ext cx="662305" cy="1217295"/>
            </a:xfrm>
            <a:custGeom>
              <a:avLst/>
              <a:gdLst/>
              <a:ahLst/>
              <a:cxnLst/>
              <a:rect l="l" t="t" r="r" b="b"/>
              <a:pathLst>
                <a:path w="662305" h="1217295">
                  <a:moveTo>
                    <a:pt x="311329" y="0"/>
                  </a:moveTo>
                  <a:lnTo>
                    <a:pt x="661683" y="722013"/>
                  </a:lnTo>
                  <a:lnTo>
                    <a:pt x="388380" y="1217245"/>
                  </a:lnTo>
                  <a:lnTo>
                    <a:pt x="0" y="546213"/>
                  </a:lnTo>
                  <a:lnTo>
                    <a:pt x="311329" y="0"/>
                  </a:lnTo>
                  <a:close/>
                </a:path>
              </a:pathLst>
            </a:custGeom>
            <a:ln w="961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82281" y="3909493"/>
              <a:ext cx="2469515" cy="427355"/>
            </a:xfrm>
            <a:custGeom>
              <a:avLst/>
              <a:gdLst/>
              <a:ahLst/>
              <a:cxnLst/>
              <a:rect l="l" t="t" r="r" b="b"/>
              <a:pathLst>
                <a:path w="2469515" h="427354">
                  <a:moveTo>
                    <a:pt x="2469100" y="0"/>
                  </a:moveTo>
                  <a:lnTo>
                    <a:pt x="230759" y="0"/>
                  </a:lnTo>
                  <a:lnTo>
                    <a:pt x="0" y="427319"/>
                  </a:lnTo>
                  <a:lnTo>
                    <a:pt x="2027138" y="425250"/>
                  </a:lnTo>
                  <a:lnTo>
                    <a:pt x="2469100" y="0"/>
                  </a:lnTo>
                  <a:close/>
                </a:path>
              </a:pathLst>
            </a:custGeom>
            <a:solidFill>
              <a:srgbClr val="1F4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82281" y="3909493"/>
              <a:ext cx="2469515" cy="427355"/>
            </a:xfrm>
            <a:custGeom>
              <a:avLst/>
              <a:gdLst/>
              <a:ahLst/>
              <a:cxnLst/>
              <a:rect l="l" t="t" r="r" b="b"/>
              <a:pathLst>
                <a:path w="2469515" h="427354">
                  <a:moveTo>
                    <a:pt x="2469100" y="0"/>
                  </a:moveTo>
                  <a:lnTo>
                    <a:pt x="230759" y="0"/>
                  </a:lnTo>
                  <a:lnTo>
                    <a:pt x="0" y="427319"/>
                  </a:lnTo>
                  <a:lnTo>
                    <a:pt x="2027138" y="425250"/>
                  </a:lnTo>
                  <a:lnTo>
                    <a:pt x="2469100" y="0"/>
                  </a:lnTo>
                  <a:close/>
                </a:path>
              </a:pathLst>
            </a:custGeom>
            <a:ln w="91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70893" y="3135934"/>
              <a:ext cx="2906395" cy="789305"/>
            </a:xfrm>
            <a:custGeom>
              <a:avLst/>
              <a:gdLst/>
              <a:ahLst/>
              <a:cxnLst/>
              <a:rect l="l" t="t" r="r" b="b"/>
              <a:pathLst>
                <a:path w="2906395" h="789304">
                  <a:moveTo>
                    <a:pt x="2906011" y="0"/>
                  </a:moveTo>
                  <a:lnTo>
                    <a:pt x="0" y="0"/>
                  </a:lnTo>
                  <a:lnTo>
                    <a:pt x="322589" y="788985"/>
                  </a:lnTo>
                  <a:lnTo>
                    <a:pt x="2586436" y="788985"/>
                  </a:lnTo>
                  <a:lnTo>
                    <a:pt x="2906011" y="0"/>
                  </a:lnTo>
                  <a:close/>
                </a:path>
              </a:pathLst>
            </a:custGeom>
            <a:solidFill>
              <a:srgbClr val="A2F1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70893" y="3135934"/>
              <a:ext cx="2906395" cy="789305"/>
            </a:xfrm>
            <a:custGeom>
              <a:avLst/>
              <a:gdLst/>
              <a:ahLst/>
              <a:cxnLst/>
              <a:rect l="l" t="t" r="r" b="b"/>
              <a:pathLst>
                <a:path w="2906395" h="789304">
                  <a:moveTo>
                    <a:pt x="2906011" y="0"/>
                  </a:moveTo>
                  <a:lnTo>
                    <a:pt x="0" y="0"/>
                  </a:lnTo>
                  <a:lnTo>
                    <a:pt x="322589" y="788985"/>
                  </a:lnTo>
                  <a:lnTo>
                    <a:pt x="2586436" y="788985"/>
                  </a:lnTo>
                  <a:lnTo>
                    <a:pt x="2906011" y="0"/>
                  </a:lnTo>
                  <a:close/>
                </a:path>
              </a:pathLst>
            </a:custGeom>
            <a:ln w="91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42869" y="4035158"/>
              <a:ext cx="544830" cy="1052830"/>
            </a:xfrm>
            <a:custGeom>
              <a:avLst/>
              <a:gdLst/>
              <a:ahLst/>
              <a:cxnLst/>
              <a:rect l="l" t="t" r="r" b="b"/>
              <a:pathLst>
                <a:path w="544830" h="1052829">
                  <a:moveTo>
                    <a:pt x="220981" y="0"/>
                  </a:moveTo>
                  <a:lnTo>
                    <a:pt x="0" y="392705"/>
                  </a:lnTo>
                  <a:lnTo>
                    <a:pt x="386616" y="1052638"/>
                  </a:lnTo>
                  <a:lnTo>
                    <a:pt x="544286" y="765846"/>
                  </a:lnTo>
                  <a:lnTo>
                    <a:pt x="220981" y="0"/>
                  </a:lnTo>
                  <a:close/>
                </a:path>
              </a:pathLst>
            </a:custGeom>
            <a:solidFill>
              <a:srgbClr val="767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42869" y="4035158"/>
              <a:ext cx="544830" cy="1052830"/>
            </a:xfrm>
            <a:custGeom>
              <a:avLst/>
              <a:gdLst/>
              <a:ahLst/>
              <a:cxnLst/>
              <a:rect l="l" t="t" r="r" b="b"/>
              <a:pathLst>
                <a:path w="544830" h="1052829">
                  <a:moveTo>
                    <a:pt x="544286" y="765846"/>
                  </a:moveTo>
                  <a:lnTo>
                    <a:pt x="220981" y="0"/>
                  </a:lnTo>
                  <a:lnTo>
                    <a:pt x="0" y="392705"/>
                  </a:lnTo>
                  <a:lnTo>
                    <a:pt x="386616" y="1052638"/>
                  </a:lnTo>
                  <a:lnTo>
                    <a:pt x="544286" y="765846"/>
                  </a:lnTo>
                  <a:close/>
                </a:path>
              </a:pathLst>
            </a:custGeom>
            <a:ln w="962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033518" y="4802415"/>
              <a:ext cx="1649095" cy="285750"/>
            </a:xfrm>
            <a:custGeom>
              <a:avLst/>
              <a:gdLst/>
              <a:ahLst/>
              <a:cxnLst/>
              <a:rect l="l" t="t" r="r" b="b"/>
              <a:pathLst>
                <a:path w="1649095" h="285750">
                  <a:moveTo>
                    <a:pt x="1648486" y="0"/>
                  </a:moveTo>
                  <a:lnTo>
                    <a:pt x="155856" y="0"/>
                  </a:lnTo>
                  <a:lnTo>
                    <a:pt x="0" y="285381"/>
                  </a:lnTo>
                  <a:lnTo>
                    <a:pt x="1229711" y="285381"/>
                  </a:lnTo>
                  <a:lnTo>
                    <a:pt x="1648486" y="0"/>
                  </a:lnTo>
                  <a:close/>
                </a:path>
              </a:pathLst>
            </a:custGeom>
            <a:solidFill>
              <a:srgbClr val="393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033518" y="4802415"/>
              <a:ext cx="1649095" cy="285750"/>
            </a:xfrm>
            <a:custGeom>
              <a:avLst/>
              <a:gdLst/>
              <a:ahLst/>
              <a:cxnLst/>
              <a:rect l="l" t="t" r="r" b="b"/>
              <a:pathLst>
                <a:path w="1649095" h="285750">
                  <a:moveTo>
                    <a:pt x="1648486" y="0"/>
                  </a:moveTo>
                  <a:lnTo>
                    <a:pt x="155856" y="0"/>
                  </a:lnTo>
                  <a:lnTo>
                    <a:pt x="0" y="285381"/>
                  </a:lnTo>
                  <a:lnTo>
                    <a:pt x="1229711" y="285381"/>
                  </a:lnTo>
                  <a:lnTo>
                    <a:pt x="1648486" y="0"/>
                  </a:lnTo>
                  <a:close/>
                </a:path>
              </a:pathLst>
            </a:custGeom>
            <a:ln w="91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35018" y="4040050"/>
              <a:ext cx="2132330" cy="768985"/>
            </a:xfrm>
            <a:custGeom>
              <a:avLst/>
              <a:gdLst/>
              <a:ahLst/>
              <a:cxnLst/>
              <a:rect l="l" t="t" r="r" b="b"/>
              <a:pathLst>
                <a:path w="2132329" h="768985">
                  <a:moveTo>
                    <a:pt x="2132285" y="0"/>
                  </a:moveTo>
                  <a:lnTo>
                    <a:pt x="0" y="0"/>
                  </a:lnTo>
                  <a:lnTo>
                    <a:pt x="321894" y="768667"/>
                  </a:lnTo>
                  <a:lnTo>
                    <a:pt x="1815129" y="768667"/>
                  </a:lnTo>
                  <a:lnTo>
                    <a:pt x="2132285" y="0"/>
                  </a:lnTo>
                  <a:close/>
                </a:path>
              </a:pathLst>
            </a:custGeom>
            <a:solidFill>
              <a:srgbClr val="EAEB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35018" y="4040050"/>
              <a:ext cx="2132330" cy="768985"/>
            </a:xfrm>
            <a:custGeom>
              <a:avLst/>
              <a:gdLst/>
              <a:ahLst/>
              <a:cxnLst/>
              <a:rect l="l" t="t" r="r" b="b"/>
              <a:pathLst>
                <a:path w="2132329" h="768985">
                  <a:moveTo>
                    <a:pt x="2132285" y="0"/>
                  </a:moveTo>
                  <a:lnTo>
                    <a:pt x="0" y="0"/>
                  </a:lnTo>
                  <a:lnTo>
                    <a:pt x="321894" y="768667"/>
                  </a:lnTo>
                  <a:lnTo>
                    <a:pt x="1815129" y="768667"/>
                  </a:lnTo>
                  <a:lnTo>
                    <a:pt x="2132285" y="0"/>
                  </a:lnTo>
                  <a:close/>
                </a:path>
              </a:pathLst>
            </a:custGeom>
            <a:ln w="91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90074" y="4932314"/>
              <a:ext cx="469900" cy="920115"/>
            </a:xfrm>
            <a:custGeom>
              <a:avLst/>
              <a:gdLst/>
              <a:ahLst/>
              <a:cxnLst/>
              <a:rect l="l" t="t" r="r" b="b"/>
              <a:pathLst>
                <a:path w="469900" h="920114">
                  <a:moveTo>
                    <a:pt x="148396" y="0"/>
                  </a:moveTo>
                  <a:lnTo>
                    <a:pt x="0" y="262148"/>
                  </a:lnTo>
                  <a:lnTo>
                    <a:pt x="388329" y="919720"/>
                  </a:lnTo>
                  <a:lnTo>
                    <a:pt x="469483" y="780557"/>
                  </a:lnTo>
                  <a:lnTo>
                    <a:pt x="148396" y="0"/>
                  </a:lnTo>
                  <a:close/>
                </a:path>
              </a:pathLst>
            </a:custGeom>
            <a:solidFill>
              <a:srgbClr val="E44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090074" y="4932314"/>
              <a:ext cx="469900" cy="920115"/>
            </a:xfrm>
            <a:custGeom>
              <a:avLst/>
              <a:gdLst/>
              <a:ahLst/>
              <a:cxnLst/>
              <a:rect l="l" t="t" r="r" b="b"/>
              <a:pathLst>
                <a:path w="469900" h="920114">
                  <a:moveTo>
                    <a:pt x="148396" y="0"/>
                  </a:moveTo>
                  <a:lnTo>
                    <a:pt x="0" y="262148"/>
                  </a:lnTo>
                  <a:lnTo>
                    <a:pt x="388329" y="919720"/>
                  </a:lnTo>
                  <a:lnTo>
                    <a:pt x="469483" y="780557"/>
                  </a:lnTo>
                  <a:lnTo>
                    <a:pt x="148396" y="0"/>
                  </a:lnTo>
                  <a:close/>
                </a:path>
              </a:pathLst>
            </a:custGeom>
            <a:ln w="96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73968" y="5714969"/>
              <a:ext cx="829310" cy="141605"/>
            </a:xfrm>
            <a:custGeom>
              <a:avLst/>
              <a:gdLst/>
              <a:ahLst/>
              <a:cxnLst/>
              <a:rect l="l" t="t" r="r" b="b"/>
              <a:pathLst>
                <a:path w="829310" h="141604">
                  <a:moveTo>
                    <a:pt x="828880" y="0"/>
                  </a:moveTo>
                  <a:lnTo>
                    <a:pt x="84077" y="0"/>
                  </a:lnTo>
                  <a:lnTo>
                    <a:pt x="0" y="141270"/>
                  </a:lnTo>
                  <a:lnTo>
                    <a:pt x="571304" y="139163"/>
                  </a:lnTo>
                  <a:lnTo>
                    <a:pt x="828880" y="0"/>
                  </a:lnTo>
                  <a:close/>
                </a:path>
              </a:pathLst>
            </a:custGeom>
            <a:solidFill>
              <a:srgbClr val="7900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473968" y="5714969"/>
              <a:ext cx="829310" cy="141605"/>
            </a:xfrm>
            <a:custGeom>
              <a:avLst/>
              <a:gdLst/>
              <a:ahLst/>
              <a:cxnLst/>
              <a:rect l="l" t="t" r="r" b="b"/>
              <a:pathLst>
                <a:path w="829310" h="141604">
                  <a:moveTo>
                    <a:pt x="828880" y="0"/>
                  </a:moveTo>
                  <a:lnTo>
                    <a:pt x="84077" y="0"/>
                  </a:lnTo>
                  <a:lnTo>
                    <a:pt x="0" y="141270"/>
                  </a:lnTo>
                  <a:lnTo>
                    <a:pt x="571304" y="139163"/>
                  </a:lnTo>
                  <a:lnTo>
                    <a:pt x="828880" y="0"/>
                  </a:lnTo>
                  <a:close/>
                </a:path>
              </a:pathLst>
            </a:custGeom>
            <a:ln w="91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238470" y="4932314"/>
              <a:ext cx="1388745" cy="782955"/>
            </a:xfrm>
            <a:custGeom>
              <a:avLst/>
              <a:gdLst/>
              <a:ahLst/>
              <a:cxnLst/>
              <a:rect l="l" t="t" r="r" b="b"/>
              <a:pathLst>
                <a:path w="1388745" h="782954">
                  <a:moveTo>
                    <a:pt x="1388188" y="0"/>
                  </a:moveTo>
                  <a:lnTo>
                    <a:pt x="0" y="0"/>
                  </a:lnTo>
                  <a:lnTo>
                    <a:pt x="321087" y="782654"/>
                  </a:lnTo>
                  <a:lnTo>
                    <a:pt x="1065084" y="782654"/>
                  </a:lnTo>
                  <a:lnTo>
                    <a:pt x="1388188" y="0"/>
                  </a:lnTo>
                  <a:close/>
                </a:path>
              </a:pathLst>
            </a:custGeom>
            <a:solidFill>
              <a:srgbClr val="FCA3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238470" y="4932314"/>
              <a:ext cx="1388745" cy="782955"/>
            </a:xfrm>
            <a:custGeom>
              <a:avLst/>
              <a:gdLst/>
              <a:ahLst/>
              <a:cxnLst/>
              <a:rect l="l" t="t" r="r" b="b"/>
              <a:pathLst>
                <a:path w="1388745" h="782954">
                  <a:moveTo>
                    <a:pt x="1388188" y="0"/>
                  </a:moveTo>
                  <a:lnTo>
                    <a:pt x="0" y="0"/>
                  </a:lnTo>
                  <a:lnTo>
                    <a:pt x="321087" y="782654"/>
                  </a:lnTo>
                  <a:lnTo>
                    <a:pt x="1065084" y="782654"/>
                  </a:lnTo>
                  <a:lnTo>
                    <a:pt x="1388188" y="0"/>
                  </a:lnTo>
                  <a:close/>
                </a:path>
              </a:pathLst>
            </a:custGeom>
            <a:ln w="92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44243" y="2382880"/>
              <a:ext cx="620395" cy="243840"/>
            </a:xfrm>
            <a:custGeom>
              <a:avLst/>
              <a:gdLst/>
              <a:ahLst/>
              <a:cxnLst/>
              <a:rect l="l" t="t" r="r" b="b"/>
              <a:pathLst>
                <a:path w="620394" h="243839">
                  <a:moveTo>
                    <a:pt x="619896" y="0"/>
                  </a:moveTo>
                  <a:lnTo>
                    <a:pt x="0" y="0"/>
                  </a:lnTo>
                  <a:lnTo>
                    <a:pt x="0" y="243806"/>
                  </a:lnTo>
                  <a:lnTo>
                    <a:pt x="619896" y="243806"/>
                  </a:lnTo>
                  <a:lnTo>
                    <a:pt x="6198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44243" y="2382880"/>
              <a:ext cx="620395" cy="243840"/>
            </a:xfrm>
            <a:custGeom>
              <a:avLst/>
              <a:gdLst/>
              <a:ahLst/>
              <a:cxnLst/>
              <a:rect l="l" t="t" r="r" b="b"/>
              <a:pathLst>
                <a:path w="620394" h="243839">
                  <a:moveTo>
                    <a:pt x="0" y="0"/>
                  </a:moveTo>
                  <a:lnTo>
                    <a:pt x="619896" y="0"/>
                  </a:lnTo>
                  <a:lnTo>
                    <a:pt x="619896" y="243806"/>
                  </a:lnTo>
                  <a:lnTo>
                    <a:pt x="0" y="243806"/>
                  </a:lnTo>
                  <a:lnTo>
                    <a:pt x="0" y="0"/>
                  </a:lnTo>
                  <a:close/>
                </a:path>
              </a:pathLst>
            </a:custGeom>
            <a:ln w="919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913057" y="2382342"/>
            <a:ext cx="498475" cy="2063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150" spc="55" dirty="0">
                <a:latin typeface="Arial"/>
                <a:cs typeface="Arial"/>
              </a:rPr>
              <a:t>Cortex</a:t>
            </a:r>
            <a:endParaRPr sz="11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05702" y="3387453"/>
            <a:ext cx="1050925" cy="243840"/>
          </a:xfrm>
          <a:prstGeom prst="rect">
            <a:avLst/>
          </a:prstGeom>
          <a:solidFill>
            <a:srgbClr val="FFFFFF"/>
          </a:solidFill>
          <a:ln w="9144">
            <a:solidFill>
              <a:srgbClr val="000000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288925">
              <a:lnSpc>
                <a:spcPct val="100000"/>
              </a:lnSpc>
              <a:spcBef>
                <a:spcPts val="130"/>
              </a:spcBef>
            </a:pPr>
            <a:r>
              <a:rPr sz="1150" spc="55" dirty="0">
                <a:latin typeface="Arial"/>
                <a:cs typeface="Arial"/>
              </a:rPr>
              <a:t>Limbic</a:t>
            </a:r>
            <a:endParaRPr sz="115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04946" y="4258366"/>
            <a:ext cx="1332230" cy="243840"/>
          </a:xfrm>
          <a:custGeom>
            <a:avLst/>
            <a:gdLst/>
            <a:ahLst/>
            <a:cxnLst/>
            <a:rect l="l" t="t" r="r" b="b"/>
            <a:pathLst>
              <a:path w="1332230" h="243839">
                <a:moveTo>
                  <a:pt x="1332106" y="0"/>
                </a:moveTo>
                <a:lnTo>
                  <a:pt x="0" y="0"/>
                </a:lnTo>
                <a:lnTo>
                  <a:pt x="0" y="243806"/>
                </a:lnTo>
                <a:lnTo>
                  <a:pt x="1332106" y="243806"/>
                </a:lnTo>
                <a:lnTo>
                  <a:pt x="13321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04946" y="4258366"/>
            <a:ext cx="1333500" cy="243840"/>
          </a:xfrm>
          <a:prstGeom prst="rect">
            <a:avLst/>
          </a:prstGeom>
          <a:ln w="9130">
            <a:solidFill>
              <a:srgbClr val="000000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130"/>
              </a:spcBef>
            </a:pPr>
            <a:r>
              <a:rPr sz="1150" spc="60" dirty="0">
                <a:latin typeface="Arial"/>
                <a:cs typeface="Arial"/>
              </a:rPr>
              <a:t>Diencephalon</a:t>
            </a:r>
            <a:endParaRPr sz="115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05702" y="5045281"/>
            <a:ext cx="1444625" cy="426720"/>
          </a:xfrm>
          <a:prstGeom prst="rect">
            <a:avLst/>
          </a:prstGeom>
          <a:solidFill>
            <a:srgbClr val="FFFFFF"/>
          </a:solidFill>
          <a:ln w="9165">
            <a:solidFill>
              <a:srgbClr val="0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304165" marR="299720" indent="59690">
              <a:lnSpc>
                <a:spcPct val="104099"/>
              </a:lnSpc>
              <a:spcBef>
                <a:spcPts val="70"/>
              </a:spcBef>
            </a:pPr>
            <a:r>
              <a:rPr sz="1150" spc="-10" dirty="0">
                <a:latin typeface="Arial"/>
                <a:cs typeface="Arial"/>
              </a:rPr>
              <a:t>Brainstem </a:t>
            </a:r>
            <a:r>
              <a:rPr sz="1150" spc="50" dirty="0">
                <a:latin typeface="Arial"/>
                <a:cs typeface="Arial"/>
              </a:rPr>
              <a:t>Cerebellum</a:t>
            </a:r>
            <a:endParaRPr sz="11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777191" y="2232389"/>
            <a:ext cx="1087120" cy="187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dirty="0">
                <a:latin typeface="Arial"/>
                <a:cs typeface="Arial"/>
              </a:rPr>
              <a:t>Abstract</a:t>
            </a:r>
            <a:r>
              <a:rPr sz="1050" spc="350" dirty="0">
                <a:latin typeface="Arial"/>
                <a:cs typeface="Arial"/>
              </a:rPr>
              <a:t> </a:t>
            </a:r>
            <a:r>
              <a:rPr sz="1050" spc="40" dirty="0">
                <a:latin typeface="Arial"/>
                <a:cs typeface="Arial"/>
              </a:rPr>
              <a:t>thought</a:t>
            </a:r>
            <a:endParaRPr sz="10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840703" y="5099845"/>
            <a:ext cx="969010" cy="7391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dirty="0">
                <a:latin typeface="Arial"/>
                <a:cs typeface="Arial"/>
              </a:rPr>
              <a:t>Blood</a:t>
            </a:r>
            <a:r>
              <a:rPr sz="1050" spc="30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Pressure</a:t>
            </a:r>
            <a:endParaRPr sz="1050">
              <a:latin typeface="Arial"/>
              <a:cs typeface="Arial"/>
            </a:endParaRPr>
          </a:p>
          <a:p>
            <a:pPr marL="71755" marR="77470" indent="64769">
              <a:lnSpc>
                <a:spcPct val="172200"/>
              </a:lnSpc>
              <a:spcBef>
                <a:spcPts val="5"/>
              </a:spcBef>
            </a:pPr>
            <a:r>
              <a:rPr sz="1050" dirty="0">
                <a:latin typeface="Arial"/>
                <a:cs typeface="Arial"/>
              </a:rPr>
              <a:t>Heart</a:t>
            </a:r>
            <a:r>
              <a:rPr sz="1050" spc="200" dirty="0">
                <a:latin typeface="Arial"/>
                <a:cs typeface="Arial"/>
              </a:rPr>
              <a:t> </a:t>
            </a:r>
            <a:r>
              <a:rPr sz="1050" spc="-20" dirty="0">
                <a:latin typeface="Arial"/>
                <a:cs typeface="Arial"/>
              </a:rPr>
              <a:t>Rate </a:t>
            </a:r>
            <a:r>
              <a:rPr sz="1050" spc="-10" dirty="0">
                <a:latin typeface="Arial"/>
                <a:cs typeface="Arial"/>
              </a:rPr>
              <a:t>Temperature</a:t>
            </a:r>
            <a:endParaRPr sz="10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110275" y="4810042"/>
            <a:ext cx="362585" cy="1879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050" spc="-20" dirty="0">
                <a:latin typeface="Arial"/>
                <a:cs typeface="Arial"/>
              </a:rPr>
              <a:t>Sleep</a:t>
            </a:r>
            <a:endParaRPr sz="10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669826" y="2520593"/>
            <a:ext cx="1312545" cy="2207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15875" algn="ctr">
              <a:lnSpc>
                <a:spcPct val="100000"/>
              </a:lnSpc>
              <a:spcBef>
                <a:spcPts val="110"/>
              </a:spcBef>
            </a:pPr>
            <a:r>
              <a:rPr sz="1050" spc="10" dirty="0">
                <a:latin typeface="Arial"/>
                <a:cs typeface="Arial"/>
              </a:rPr>
              <a:t>Concrete</a:t>
            </a:r>
            <a:r>
              <a:rPr sz="1050" spc="24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Thought</a:t>
            </a:r>
            <a:endParaRPr sz="1050">
              <a:latin typeface="Arial"/>
              <a:cs typeface="Arial"/>
            </a:endParaRPr>
          </a:p>
          <a:p>
            <a:pPr marL="100965" marR="118745" algn="ctr">
              <a:lnSpc>
                <a:spcPct val="183200"/>
              </a:lnSpc>
              <a:spcBef>
                <a:spcPts val="15"/>
              </a:spcBef>
            </a:pPr>
            <a:r>
              <a:rPr sz="1050" spc="30" dirty="0">
                <a:latin typeface="Arial"/>
                <a:cs typeface="Arial"/>
              </a:rPr>
              <a:t>Affiliation/</a:t>
            </a:r>
            <a:r>
              <a:rPr sz="1050" spc="-10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reward </a:t>
            </a:r>
            <a:r>
              <a:rPr sz="1050" dirty="0">
                <a:latin typeface="Arial"/>
                <a:cs typeface="Arial"/>
              </a:rPr>
              <a:t>"</a:t>
            </a:r>
            <a:r>
              <a:rPr sz="1050" spc="-90" dirty="0">
                <a:latin typeface="Arial"/>
                <a:cs typeface="Arial"/>
              </a:rPr>
              <a:t> </a:t>
            </a:r>
            <a:r>
              <a:rPr sz="1050" spc="35" dirty="0">
                <a:latin typeface="Arial"/>
                <a:cs typeface="Arial"/>
              </a:rPr>
              <a:t>Attachment" </a:t>
            </a:r>
            <a:r>
              <a:rPr sz="1050" dirty="0">
                <a:latin typeface="Arial"/>
                <a:cs typeface="Arial"/>
              </a:rPr>
              <a:t>Sexual</a:t>
            </a:r>
            <a:r>
              <a:rPr sz="1050" spc="4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Behavior</a:t>
            </a:r>
            <a:endParaRPr sz="1050">
              <a:latin typeface="Arial"/>
              <a:cs typeface="Arial"/>
            </a:endParaRPr>
          </a:p>
          <a:p>
            <a:pPr marL="3175" marR="5080" indent="-3810">
              <a:lnSpc>
                <a:spcPct val="175700"/>
              </a:lnSpc>
              <a:spcBef>
                <a:spcPts val="40"/>
              </a:spcBef>
            </a:pPr>
            <a:r>
              <a:rPr sz="1050" spc="10" dirty="0">
                <a:latin typeface="Arial"/>
                <a:cs typeface="Arial"/>
              </a:rPr>
              <a:t>Emotional</a:t>
            </a:r>
            <a:r>
              <a:rPr sz="1050" spc="28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Reactivity </a:t>
            </a:r>
            <a:r>
              <a:rPr sz="1050" spc="75" dirty="0">
                <a:latin typeface="Arial"/>
                <a:cs typeface="Arial"/>
              </a:rPr>
              <a:t>Motor</a:t>
            </a:r>
            <a:r>
              <a:rPr sz="1050" spc="2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Regulation</a:t>
            </a:r>
            <a:endParaRPr sz="1050">
              <a:latin typeface="Arial"/>
              <a:cs typeface="Arial"/>
            </a:endParaRPr>
          </a:p>
          <a:p>
            <a:pPr marL="123189" marR="129539" indent="211454">
              <a:lnSpc>
                <a:spcPts val="2270"/>
              </a:lnSpc>
              <a:spcBef>
                <a:spcPts val="60"/>
              </a:spcBef>
            </a:pPr>
            <a:r>
              <a:rPr sz="1050" dirty="0">
                <a:latin typeface="Arial"/>
                <a:cs typeface="Arial"/>
              </a:rPr>
              <a:t>"</a:t>
            </a:r>
            <a:r>
              <a:rPr sz="1050" spc="-9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Arousal" </a:t>
            </a:r>
            <a:r>
              <a:rPr sz="1050" spc="60" dirty="0">
                <a:latin typeface="Arial"/>
                <a:cs typeface="Arial"/>
              </a:rPr>
              <a:t>Appetite/</a:t>
            </a:r>
            <a:r>
              <a:rPr sz="1050" spc="-170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Satiety</a:t>
            </a:r>
            <a:endParaRPr sz="1050">
              <a:latin typeface="Arial"/>
              <a:cs typeface="Arial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072755" y="2379070"/>
            <a:ext cx="2066925" cy="2839720"/>
            <a:chOff x="2072755" y="2379070"/>
            <a:chExt cx="2066925" cy="2839720"/>
          </a:xfrm>
        </p:grpSpPr>
        <p:sp>
          <p:nvSpPr>
            <p:cNvPr id="44" name="object 44"/>
            <p:cNvSpPr/>
            <p:nvPr/>
          </p:nvSpPr>
          <p:spPr>
            <a:xfrm>
              <a:off x="2379305" y="4724721"/>
              <a:ext cx="302895" cy="251460"/>
            </a:xfrm>
            <a:custGeom>
              <a:avLst/>
              <a:gdLst/>
              <a:ahLst/>
              <a:cxnLst/>
              <a:rect l="l" t="t" r="r" b="b"/>
              <a:pathLst>
                <a:path w="302894" h="251460">
                  <a:moveTo>
                    <a:pt x="151420" y="0"/>
                  </a:moveTo>
                  <a:lnTo>
                    <a:pt x="103696" y="6422"/>
                  </a:lnTo>
                  <a:lnTo>
                    <a:pt x="62147" y="24290"/>
                  </a:lnTo>
                  <a:lnTo>
                    <a:pt x="29317" y="51504"/>
                  </a:lnTo>
                  <a:lnTo>
                    <a:pt x="7753" y="85964"/>
                  </a:lnTo>
                  <a:lnTo>
                    <a:pt x="0" y="125571"/>
                  </a:lnTo>
                  <a:lnTo>
                    <a:pt x="7753" y="165280"/>
                  </a:lnTo>
                  <a:lnTo>
                    <a:pt x="29317" y="199819"/>
                  </a:lnTo>
                  <a:lnTo>
                    <a:pt x="62147" y="227090"/>
                  </a:lnTo>
                  <a:lnTo>
                    <a:pt x="103696" y="244991"/>
                  </a:lnTo>
                  <a:lnTo>
                    <a:pt x="151420" y="251425"/>
                  </a:lnTo>
                  <a:lnTo>
                    <a:pt x="199376" y="244991"/>
                  </a:lnTo>
                  <a:lnTo>
                    <a:pt x="240954" y="227090"/>
                  </a:lnTo>
                  <a:lnTo>
                    <a:pt x="273697" y="199819"/>
                  </a:lnTo>
                  <a:lnTo>
                    <a:pt x="295145" y="165280"/>
                  </a:lnTo>
                  <a:lnTo>
                    <a:pt x="302840" y="125571"/>
                  </a:lnTo>
                  <a:lnTo>
                    <a:pt x="295145" y="85964"/>
                  </a:lnTo>
                  <a:lnTo>
                    <a:pt x="273697" y="51504"/>
                  </a:lnTo>
                  <a:lnTo>
                    <a:pt x="240954" y="24290"/>
                  </a:lnTo>
                  <a:lnTo>
                    <a:pt x="199376" y="6422"/>
                  </a:lnTo>
                  <a:lnTo>
                    <a:pt x="1514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379305" y="4724721"/>
              <a:ext cx="302895" cy="251460"/>
            </a:xfrm>
            <a:custGeom>
              <a:avLst/>
              <a:gdLst/>
              <a:ahLst/>
              <a:cxnLst/>
              <a:rect l="l" t="t" r="r" b="b"/>
              <a:pathLst>
                <a:path w="302894" h="251460">
                  <a:moveTo>
                    <a:pt x="0" y="125571"/>
                  </a:moveTo>
                  <a:lnTo>
                    <a:pt x="7753" y="85964"/>
                  </a:lnTo>
                  <a:lnTo>
                    <a:pt x="29317" y="51504"/>
                  </a:lnTo>
                  <a:lnTo>
                    <a:pt x="62147" y="24290"/>
                  </a:lnTo>
                  <a:lnTo>
                    <a:pt x="103696" y="6422"/>
                  </a:lnTo>
                  <a:lnTo>
                    <a:pt x="151420" y="0"/>
                  </a:lnTo>
                  <a:lnTo>
                    <a:pt x="199376" y="6422"/>
                  </a:lnTo>
                  <a:lnTo>
                    <a:pt x="240954" y="24290"/>
                  </a:lnTo>
                  <a:lnTo>
                    <a:pt x="273697" y="51504"/>
                  </a:lnTo>
                  <a:lnTo>
                    <a:pt x="295145" y="85964"/>
                  </a:lnTo>
                  <a:lnTo>
                    <a:pt x="302840" y="125571"/>
                  </a:lnTo>
                  <a:lnTo>
                    <a:pt x="295145" y="165280"/>
                  </a:lnTo>
                  <a:lnTo>
                    <a:pt x="273697" y="199819"/>
                  </a:lnTo>
                  <a:lnTo>
                    <a:pt x="240954" y="227090"/>
                  </a:lnTo>
                  <a:lnTo>
                    <a:pt x="199376" y="244991"/>
                  </a:lnTo>
                  <a:lnTo>
                    <a:pt x="151420" y="251425"/>
                  </a:lnTo>
                  <a:lnTo>
                    <a:pt x="103696" y="244991"/>
                  </a:lnTo>
                  <a:lnTo>
                    <a:pt x="62147" y="227090"/>
                  </a:lnTo>
                  <a:lnTo>
                    <a:pt x="29317" y="199819"/>
                  </a:lnTo>
                  <a:lnTo>
                    <a:pt x="7753" y="165280"/>
                  </a:lnTo>
                  <a:lnTo>
                    <a:pt x="0" y="125571"/>
                  </a:lnTo>
                  <a:close/>
                </a:path>
              </a:pathLst>
            </a:custGeom>
            <a:ln w="7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773784" y="4837689"/>
              <a:ext cx="302895" cy="252095"/>
            </a:xfrm>
            <a:custGeom>
              <a:avLst/>
              <a:gdLst/>
              <a:ahLst/>
              <a:cxnLst/>
              <a:rect l="l" t="t" r="r" b="b"/>
              <a:pathLst>
                <a:path w="302894" h="252095">
                  <a:moveTo>
                    <a:pt x="151420" y="0"/>
                  </a:moveTo>
                  <a:lnTo>
                    <a:pt x="103386" y="6432"/>
                  </a:lnTo>
                  <a:lnTo>
                    <a:pt x="61798" y="24323"/>
                  </a:lnTo>
                  <a:lnTo>
                    <a:pt x="29085" y="51565"/>
                  </a:lnTo>
                  <a:lnTo>
                    <a:pt x="7676" y="86048"/>
                  </a:lnTo>
                  <a:lnTo>
                    <a:pt x="0" y="125665"/>
                  </a:lnTo>
                  <a:lnTo>
                    <a:pt x="7676" y="165374"/>
                  </a:lnTo>
                  <a:lnTo>
                    <a:pt x="29085" y="199913"/>
                  </a:lnTo>
                  <a:lnTo>
                    <a:pt x="61798" y="227184"/>
                  </a:lnTo>
                  <a:lnTo>
                    <a:pt x="103386" y="245085"/>
                  </a:lnTo>
                  <a:lnTo>
                    <a:pt x="151420" y="251519"/>
                  </a:lnTo>
                  <a:lnTo>
                    <a:pt x="199035" y="245085"/>
                  </a:lnTo>
                  <a:lnTo>
                    <a:pt x="240499" y="227184"/>
                  </a:lnTo>
                  <a:lnTo>
                    <a:pt x="273268" y="199913"/>
                  </a:lnTo>
                  <a:lnTo>
                    <a:pt x="294796" y="165374"/>
                  </a:lnTo>
                  <a:lnTo>
                    <a:pt x="302538" y="125665"/>
                  </a:lnTo>
                  <a:lnTo>
                    <a:pt x="294796" y="86048"/>
                  </a:lnTo>
                  <a:lnTo>
                    <a:pt x="273268" y="51565"/>
                  </a:lnTo>
                  <a:lnTo>
                    <a:pt x="240499" y="24323"/>
                  </a:lnTo>
                  <a:lnTo>
                    <a:pt x="199035" y="6432"/>
                  </a:lnTo>
                  <a:lnTo>
                    <a:pt x="1514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773784" y="4837689"/>
              <a:ext cx="302895" cy="252095"/>
            </a:xfrm>
            <a:custGeom>
              <a:avLst/>
              <a:gdLst/>
              <a:ahLst/>
              <a:cxnLst/>
              <a:rect l="l" t="t" r="r" b="b"/>
              <a:pathLst>
                <a:path w="302894" h="252095">
                  <a:moveTo>
                    <a:pt x="0" y="125665"/>
                  </a:moveTo>
                  <a:lnTo>
                    <a:pt x="7676" y="86048"/>
                  </a:lnTo>
                  <a:lnTo>
                    <a:pt x="29085" y="51565"/>
                  </a:lnTo>
                  <a:lnTo>
                    <a:pt x="61798" y="24323"/>
                  </a:lnTo>
                  <a:lnTo>
                    <a:pt x="103386" y="6432"/>
                  </a:lnTo>
                  <a:lnTo>
                    <a:pt x="151420" y="0"/>
                  </a:lnTo>
                  <a:lnTo>
                    <a:pt x="199035" y="6432"/>
                  </a:lnTo>
                  <a:lnTo>
                    <a:pt x="240499" y="24323"/>
                  </a:lnTo>
                  <a:lnTo>
                    <a:pt x="273268" y="51565"/>
                  </a:lnTo>
                  <a:lnTo>
                    <a:pt x="294796" y="86048"/>
                  </a:lnTo>
                  <a:lnTo>
                    <a:pt x="302538" y="125665"/>
                  </a:lnTo>
                  <a:lnTo>
                    <a:pt x="294796" y="165374"/>
                  </a:lnTo>
                  <a:lnTo>
                    <a:pt x="273268" y="199913"/>
                  </a:lnTo>
                  <a:lnTo>
                    <a:pt x="240499" y="227184"/>
                  </a:lnTo>
                  <a:lnTo>
                    <a:pt x="199035" y="245085"/>
                  </a:lnTo>
                  <a:lnTo>
                    <a:pt x="151420" y="251519"/>
                  </a:lnTo>
                  <a:lnTo>
                    <a:pt x="103386" y="245085"/>
                  </a:lnTo>
                  <a:lnTo>
                    <a:pt x="61798" y="227184"/>
                  </a:lnTo>
                  <a:lnTo>
                    <a:pt x="29085" y="199913"/>
                  </a:lnTo>
                  <a:lnTo>
                    <a:pt x="7676" y="165374"/>
                  </a:lnTo>
                  <a:lnTo>
                    <a:pt x="0" y="125665"/>
                  </a:lnTo>
                  <a:close/>
                </a:path>
              </a:pathLst>
            </a:custGeom>
            <a:ln w="72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05861" y="4963354"/>
              <a:ext cx="302895" cy="251460"/>
            </a:xfrm>
            <a:custGeom>
              <a:avLst/>
              <a:gdLst/>
              <a:ahLst/>
              <a:cxnLst/>
              <a:rect l="l" t="t" r="r" b="b"/>
              <a:pathLst>
                <a:path w="302895" h="251460">
                  <a:moveTo>
                    <a:pt x="151420" y="0"/>
                  </a:moveTo>
                  <a:lnTo>
                    <a:pt x="103773" y="6424"/>
                  </a:lnTo>
                  <a:lnTo>
                    <a:pt x="62234" y="24308"/>
                  </a:lnTo>
                  <a:lnTo>
                    <a:pt x="29375" y="51565"/>
                  </a:lnTo>
                  <a:lnTo>
                    <a:pt x="7773" y="86108"/>
                  </a:lnTo>
                  <a:lnTo>
                    <a:pt x="0" y="125853"/>
                  </a:lnTo>
                  <a:lnTo>
                    <a:pt x="7773" y="165461"/>
                  </a:lnTo>
                  <a:lnTo>
                    <a:pt x="29375" y="199921"/>
                  </a:lnTo>
                  <a:lnTo>
                    <a:pt x="62234" y="227135"/>
                  </a:lnTo>
                  <a:lnTo>
                    <a:pt x="103773" y="245003"/>
                  </a:lnTo>
                  <a:lnTo>
                    <a:pt x="151420" y="251425"/>
                  </a:lnTo>
                  <a:lnTo>
                    <a:pt x="199453" y="245003"/>
                  </a:lnTo>
                  <a:lnTo>
                    <a:pt x="241041" y="227135"/>
                  </a:lnTo>
                  <a:lnTo>
                    <a:pt x="273755" y="199921"/>
                  </a:lnTo>
                  <a:lnTo>
                    <a:pt x="295164" y="165461"/>
                  </a:lnTo>
                  <a:lnTo>
                    <a:pt x="302840" y="125853"/>
                  </a:lnTo>
                  <a:lnTo>
                    <a:pt x="295164" y="86108"/>
                  </a:lnTo>
                  <a:lnTo>
                    <a:pt x="273755" y="51565"/>
                  </a:lnTo>
                  <a:lnTo>
                    <a:pt x="241041" y="24308"/>
                  </a:lnTo>
                  <a:lnTo>
                    <a:pt x="199453" y="6424"/>
                  </a:lnTo>
                  <a:lnTo>
                    <a:pt x="1514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076565" y="2382880"/>
              <a:ext cx="2059305" cy="2832100"/>
            </a:xfrm>
            <a:custGeom>
              <a:avLst/>
              <a:gdLst/>
              <a:ahLst/>
              <a:cxnLst/>
              <a:rect l="l" t="t" r="r" b="b"/>
              <a:pathLst>
                <a:path w="2059304" h="2832100">
                  <a:moveTo>
                    <a:pt x="1029295" y="2706328"/>
                  </a:moveTo>
                  <a:lnTo>
                    <a:pt x="1037068" y="2666583"/>
                  </a:lnTo>
                  <a:lnTo>
                    <a:pt x="1058671" y="2632039"/>
                  </a:lnTo>
                  <a:lnTo>
                    <a:pt x="1091530" y="2604782"/>
                  </a:lnTo>
                  <a:lnTo>
                    <a:pt x="1133069" y="2586899"/>
                  </a:lnTo>
                  <a:lnTo>
                    <a:pt x="1180716" y="2580474"/>
                  </a:lnTo>
                  <a:lnTo>
                    <a:pt x="1228749" y="2586899"/>
                  </a:lnTo>
                  <a:lnTo>
                    <a:pt x="1270337" y="2604782"/>
                  </a:lnTo>
                  <a:lnTo>
                    <a:pt x="1303051" y="2632039"/>
                  </a:lnTo>
                  <a:lnTo>
                    <a:pt x="1324460" y="2666583"/>
                  </a:lnTo>
                  <a:lnTo>
                    <a:pt x="1332136" y="2706328"/>
                  </a:lnTo>
                  <a:lnTo>
                    <a:pt x="1324460" y="2745935"/>
                  </a:lnTo>
                  <a:lnTo>
                    <a:pt x="1303051" y="2780395"/>
                  </a:lnTo>
                  <a:lnTo>
                    <a:pt x="1270337" y="2807609"/>
                  </a:lnTo>
                  <a:lnTo>
                    <a:pt x="1228749" y="2825477"/>
                  </a:lnTo>
                  <a:lnTo>
                    <a:pt x="1180716" y="2831899"/>
                  </a:lnTo>
                  <a:lnTo>
                    <a:pt x="1133069" y="2825477"/>
                  </a:lnTo>
                  <a:lnTo>
                    <a:pt x="1091530" y="2807609"/>
                  </a:lnTo>
                  <a:lnTo>
                    <a:pt x="1058671" y="2780395"/>
                  </a:lnTo>
                  <a:lnTo>
                    <a:pt x="1037068" y="2745935"/>
                  </a:lnTo>
                  <a:lnTo>
                    <a:pt x="1029295" y="2706328"/>
                  </a:lnTo>
                  <a:close/>
                </a:path>
                <a:path w="2059304" h="2832100">
                  <a:moveTo>
                    <a:pt x="847631" y="2454808"/>
                  </a:moveTo>
                  <a:lnTo>
                    <a:pt x="847631" y="2454808"/>
                  </a:lnTo>
                  <a:lnTo>
                    <a:pt x="848639" y="200632"/>
                  </a:lnTo>
                </a:path>
                <a:path w="2059304" h="2832100">
                  <a:moveTo>
                    <a:pt x="423916" y="2341841"/>
                  </a:moveTo>
                  <a:lnTo>
                    <a:pt x="423916" y="2341841"/>
                  </a:lnTo>
                  <a:lnTo>
                    <a:pt x="423916" y="1104936"/>
                  </a:lnTo>
                </a:path>
                <a:path w="2059304" h="2832100">
                  <a:moveTo>
                    <a:pt x="1150371" y="2586964"/>
                  </a:moveTo>
                  <a:lnTo>
                    <a:pt x="1150371" y="2586964"/>
                  </a:lnTo>
                  <a:lnTo>
                    <a:pt x="1151178" y="226029"/>
                  </a:lnTo>
                </a:path>
                <a:path w="2059304" h="2832100">
                  <a:moveTo>
                    <a:pt x="1150371" y="1958824"/>
                  </a:moveTo>
                  <a:lnTo>
                    <a:pt x="1150371" y="1958824"/>
                  </a:lnTo>
                  <a:lnTo>
                    <a:pt x="1453212" y="1958824"/>
                  </a:lnTo>
                </a:path>
                <a:path w="2059304" h="2832100">
                  <a:moveTo>
                    <a:pt x="1150371" y="1104936"/>
                  </a:moveTo>
                  <a:lnTo>
                    <a:pt x="1150371" y="1104936"/>
                  </a:lnTo>
                  <a:lnTo>
                    <a:pt x="1634876" y="1054708"/>
                  </a:lnTo>
                </a:path>
                <a:path w="2059304" h="2832100">
                  <a:moveTo>
                    <a:pt x="1150371" y="300995"/>
                  </a:moveTo>
                  <a:lnTo>
                    <a:pt x="1150371" y="300995"/>
                  </a:lnTo>
                  <a:lnTo>
                    <a:pt x="1998305" y="150403"/>
                  </a:lnTo>
                </a:path>
                <a:path w="2059304" h="2832100">
                  <a:moveTo>
                    <a:pt x="423916" y="1154883"/>
                  </a:moveTo>
                  <a:lnTo>
                    <a:pt x="423916" y="1154883"/>
                  </a:lnTo>
                  <a:lnTo>
                    <a:pt x="60487" y="1004573"/>
                  </a:lnTo>
                </a:path>
                <a:path w="2059304" h="2832100">
                  <a:moveTo>
                    <a:pt x="847631" y="200632"/>
                  </a:moveTo>
                  <a:lnTo>
                    <a:pt x="847631" y="200632"/>
                  </a:lnTo>
                  <a:lnTo>
                    <a:pt x="0" y="100457"/>
                  </a:lnTo>
                </a:path>
                <a:path w="2059304" h="2832100">
                  <a:moveTo>
                    <a:pt x="847631" y="250767"/>
                  </a:moveTo>
                  <a:lnTo>
                    <a:pt x="847631" y="250767"/>
                  </a:lnTo>
                  <a:lnTo>
                    <a:pt x="1392624" y="0"/>
                  </a:lnTo>
                </a:path>
                <a:path w="2059304" h="2832100">
                  <a:moveTo>
                    <a:pt x="60487" y="1054708"/>
                  </a:moveTo>
                  <a:lnTo>
                    <a:pt x="60487" y="1054708"/>
                  </a:lnTo>
                  <a:lnTo>
                    <a:pt x="61294" y="401829"/>
                  </a:lnTo>
                </a:path>
                <a:path w="2059304" h="2832100">
                  <a:moveTo>
                    <a:pt x="423916" y="2009052"/>
                  </a:moveTo>
                  <a:lnTo>
                    <a:pt x="423916" y="2009052"/>
                  </a:lnTo>
                  <a:lnTo>
                    <a:pt x="726757" y="2009052"/>
                  </a:lnTo>
                </a:path>
                <a:path w="2059304" h="2832100">
                  <a:moveTo>
                    <a:pt x="1453212" y="1958824"/>
                  </a:moveTo>
                  <a:lnTo>
                    <a:pt x="1453212" y="1958824"/>
                  </a:lnTo>
                  <a:lnTo>
                    <a:pt x="1574389" y="1858648"/>
                  </a:lnTo>
                </a:path>
                <a:path w="2059304" h="2832100">
                  <a:moveTo>
                    <a:pt x="1634876" y="1054708"/>
                  </a:moveTo>
                  <a:lnTo>
                    <a:pt x="1634876" y="1054708"/>
                  </a:lnTo>
                  <a:lnTo>
                    <a:pt x="1756053" y="954344"/>
                  </a:lnTo>
                </a:path>
                <a:path w="2059304" h="2832100">
                  <a:moveTo>
                    <a:pt x="1937717" y="150403"/>
                  </a:moveTo>
                  <a:lnTo>
                    <a:pt x="1937717" y="150403"/>
                  </a:lnTo>
                  <a:lnTo>
                    <a:pt x="2058894" y="50228"/>
                  </a:lnTo>
                </a:path>
              </a:pathLst>
            </a:custGeom>
            <a:ln w="72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2876613" y="4879215"/>
            <a:ext cx="135890" cy="146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800" b="1" spc="-25" dirty="0">
                <a:solidFill>
                  <a:srgbClr val="800000"/>
                </a:solidFill>
                <a:latin typeface="Calibri"/>
                <a:cs typeface="Calibri"/>
              </a:rPr>
              <a:t>NE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452696" y="4766153"/>
            <a:ext cx="146050" cy="146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800" b="1" spc="-25" dirty="0">
                <a:solidFill>
                  <a:srgbClr val="800000"/>
                </a:solidFill>
                <a:latin typeface="Calibri"/>
                <a:cs typeface="Calibri"/>
              </a:rPr>
              <a:t>DA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1588250" y="2529474"/>
            <a:ext cx="2833370" cy="3721735"/>
            <a:chOff x="1588250" y="2529474"/>
            <a:chExt cx="2833370" cy="3721735"/>
          </a:xfrm>
        </p:grpSpPr>
        <p:sp>
          <p:nvSpPr>
            <p:cNvPr id="53" name="object 53"/>
            <p:cNvSpPr/>
            <p:nvPr/>
          </p:nvSpPr>
          <p:spPr>
            <a:xfrm>
              <a:off x="1592060" y="2533284"/>
              <a:ext cx="1332230" cy="2009775"/>
            </a:xfrm>
            <a:custGeom>
              <a:avLst/>
              <a:gdLst/>
              <a:ahLst/>
              <a:cxnLst/>
              <a:rect l="l" t="t" r="r" b="b"/>
              <a:pathLst>
                <a:path w="1332230" h="2009775">
                  <a:moveTo>
                    <a:pt x="1332136" y="854169"/>
                  </a:moveTo>
                  <a:lnTo>
                    <a:pt x="1332136" y="854169"/>
                  </a:lnTo>
                  <a:lnTo>
                    <a:pt x="969009" y="753712"/>
                  </a:lnTo>
                </a:path>
                <a:path w="1332230" h="2009775">
                  <a:moveTo>
                    <a:pt x="544992" y="251425"/>
                  </a:moveTo>
                  <a:lnTo>
                    <a:pt x="544992" y="251425"/>
                  </a:lnTo>
                  <a:lnTo>
                    <a:pt x="0" y="0"/>
                  </a:lnTo>
                </a:path>
                <a:path w="1332230" h="2009775">
                  <a:moveTo>
                    <a:pt x="908421" y="2009711"/>
                  </a:moveTo>
                  <a:lnTo>
                    <a:pt x="908421" y="2009711"/>
                  </a:lnTo>
                  <a:lnTo>
                    <a:pt x="605580" y="1858648"/>
                  </a:lnTo>
                </a:path>
              </a:pathLst>
            </a:custGeom>
            <a:ln w="72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 descr="Brain Pyramid   A Picture/Graphic of a four layered pyramid that represents the Brain. The four layers are the Brain Stem, Diencephalon, limbic and Cortex reagions.   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77319" y="5079332"/>
              <a:ext cx="94599" cy="577686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2923390" y="5100401"/>
              <a:ext cx="2540" cy="498475"/>
            </a:xfrm>
            <a:custGeom>
              <a:avLst/>
              <a:gdLst/>
              <a:ahLst/>
              <a:cxnLst/>
              <a:rect l="l" t="t" r="r" b="b"/>
              <a:pathLst>
                <a:path w="2539" h="498475">
                  <a:moveTo>
                    <a:pt x="2520" y="0"/>
                  </a:moveTo>
                  <a:lnTo>
                    <a:pt x="2520" y="0"/>
                  </a:lnTo>
                  <a:lnTo>
                    <a:pt x="0" y="498053"/>
                  </a:lnTo>
                </a:path>
              </a:pathLst>
            </a:custGeom>
            <a:ln w="197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 descr="Brain Pyramid   A Picture/Graphic of a four layered pyramid that represents the Brain. The four layers are the Brain Stem, Diencephalon, limbic and Cortex reagions.   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50378" y="4950750"/>
              <a:ext cx="97601" cy="414696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2498969" y="4969844"/>
              <a:ext cx="1905" cy="336550"/>
            </a:xfrm>
            <a:custGeom>
              <a:avLst/>
              <a:gdLst/>
              <a:ahLst/>
              <a:cxnLst/>
              <a:rect l="l" t="t" r="r" b="b"/>
              <a:pathLst>
                <a:path w="1905" h="336550">
                  <a:moveTo>
                    <a:pt x="1512" y="0"/>
                  </a:moveTo>
                  <a:lnTo>
                    <a:pt x="1512" y="0"/>
                  </a:lnTo>
                  <a:lnTo>
                    <a:pt x="0" y="336268"/>
                  </a:lnTo>
                </a:path>
              </a:pathLst>
            </a:custGeom>
            <a:ln w="197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 descr="Brain Pyramid   A Picture/Graphic of a four layered pyramid that represents the Brain. The four layers are the Brain Stem, Diencephalon, limbic and Cortex reagions.   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83890" y="5230488"/>
              <a:ext cx="97601" cy="414696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3229255" y="5249582"/>
              <a:ext cx="4445" cy="335915"/>
            </a:xfrm>
            <a:custGeom>
              <a:avLst/>
              <a:gdLst/>
              <a:ahLst/>
              <a:cxnLst/>
              <a:rect l="l" t="t" r="r" b="b"/>
              <a:pathLst>
                <a:path w="4444" h="335914">
                  <a:moveTo>
                    <a:pt x="4032" y="0"/>
                  </a:moveTo>
                  <a:lnTo>
                    <a:pt x="4032" y="0"/>
                  </a:lnTo>
                  <a:lnTo>
                    <a:pt x="0" y="335516"/>
                  </a:lnTo>
                </a:path>
              </a:pathLst>
            </a:custGeom>
            <a:ln w="197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 descr="Brain Pyramid   A Picture/Graphic of a four layered pyramid that represents the Brain. The four layers are the Brain Stem, Diencephalon, limbic and Cortex reagions.   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84073" y="5469309"/>
              <a:ext cx="996037" cy="545931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2919660" y="5488968"/>
              <a:ext cx="852169" cy="427355"/>
            </a:xfrm>
            <a:custGeom>
              <a:avLst/>
              <a:gdLst/>
              <a:ahLst/>
              <a:cxnLst/>
              <a:rect l="l" t="t" r="r" b="b"/>
              <a:pathLst>
                <a:path w="852170" h="427354">
                  <a:moveTo>
                    <a:pt x="9980" y="0"/>
                  </a:moveTo>
                  <a:lnTo>
                    <a:pt x="0" y="16272"/>
                  </a:lnTo>
                  <a:lnTo>
                    <a:pt x="793293" y="392724"/>
                  </a:lnTo>
                  <a:lnTo>
                    <a:pt x="774340" y="426812"/>
                  </a:lnTo>
                  <a:lnTo>
                    <a:pt x="851664" y="409768"/>
                  </a:lnTo>
                  <a:lnTo>
                    <a:pt x="820613" y="342749"/>
                  </a:lnTo>
                  <a:lnTo>
                    <a:pt x="802366" y="375906"/>
                  </a:lnTo>
                  <a:lnTo>
                    <a:pt x="99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 descr="Brain Pyramid   A Picture/Graphic of a four layered pyramid that represents the Brain. The four layers are the Brain Stem, Diencephalon, limbic and Cortex reagions.   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386059" y="5261528"/>
              <a:ext cx="211968" cy="157618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24116" y="5277796"/>
              <a:ext cx="137508" cy="87674"/>
            </a:xfrm>
            <a:prstGeom prst="rect">
              <a:avLst/>
            </a:prstGeom>
          </p:spPr>
        </p:pic>
        <p:pic>
          <p:nvPicPr>
            <p:cNvPr id="64" name="object 64" descr="Brain Pyramid   A Picture/Graphic of a four layered pyramid that represents the Brain. The four layers are the Brain Stem, Diencephalon, limbic and Cortex reagions.   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19571" y="5547568"/>
              <a:ext cx="232241" cy="150610"/>
            </a:xfrm>
            <a:prstGeom prst="rect">
              <a:avLst/>
            </a:prstGeom>
          </p:spPr>
        </p:pic>
        <p:pic>
          <p:nvPicPr>
            <p:cNvPr id="65" name="object 6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56842" y="5564515"/>
              <a:ext cx="158537" cy="82836"/>
            </a:xfrm>
            <a:prstGeom prst="rect">
              <a:avLst/>
            </a:prstGeom>
          </p:spPr>
        </p:pic>
        <p:pic>
          <p:nvPicPr>
            <p:cNvPr id="66" name="object 66" descr="Brain Pyramid   A Picture/Graphic of a four layered pyramid that represents the Brain. The four layers are the Brain Stem, Diencephalon, limbic and Cortex reagions.   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89571" y="5782918"/>
              <a:ext cx="631913" cy="467700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3830643" y="5803814"/>
              <a:ext cx="549275" cy="392430"/>
            </a:xfrm>
            <a:custGeom>
              <a:avLst/>
              <a:gdLst/>
              <a:ahLst/>
              <a:cxnLst/>
              <a:rect l="l" t="t" r="r" b="b"/>
              <a:pathLst>
                <a:path w="549275" h="392429">
                  <a:moveTo>
                    <a:pt x="121360" y="0"/>
                  </a:moveTo>
                  <a:lnTo>
                    <a:pt x="80288" y="7322"/>
                  </a:lnTo>
                  <a:lnTo>
                    <a:pt x="44577" y="25059"/>
                  </a:lnTo>
                  <a:lnTo>
                    <a:pt x="17463" y="52244"/>
                  </a:lnTo>
                  <a:lnTo>
                    <a:pt x="2187" y="87909"/>
                  </a:lnTo>
                  <a:lnTo>
                    <a:pt x="0" y="108619"/>
                  </a:lnTo>
                  <a:lnTo>
                    <a:pt x="1986" y="131086"/>
                  </a:lnTo>
                  <a:lnTo>
                    <a:pt x="20098" y="180807"/>
                  </a:lnTo>
                  <a:lnTo>
                    <a:pt x="59763" y="236105"/>
                  </a:lnTo>
                  <a:lnTo>
                    <a:pt x="88690" y="265543"/>
                  </a:lnTo>
                  <a:lnTo>
                    <a:pt x="124219" y="296013"/>
                  </a:lnTo>
                  <a:lnTo>
                    <a:pt x="166756" y="327393"/>
                  </a:lnTo>
                  <a:lnTo>
                    <a:pt x="216705" y="359562"/>
                  </a:lnTo>
                  <a:lnTo>
                    <a:pt x="274471" y="392399"/>
                  </a:lnTo>
                  <a:lnTo>
                    <a:pt x="332246" y="359562"/>
                  </a:lnTo>
                  <a:lnTo>
                    <a:pt x="382202" y="327393"/>
                  </a:lnTo>
                  <a:lnTo>
                    <a:pt x="424742" y="296013"/>
                  </a:lnTo>
                  <a:lnTo>
                    <a:pt x="460273" y="265543"/>
                  </a:lnTo>
                  <a:lnTo>
                    <a:pt x="489198" y="236105"/>
                  </a:lnTo>
                  <a:lnTo>
                    <a:pt x="528856" y="180807"/>
                  </a:lnTo>
                  <a:lnTo>
                    <a:pt x="546956" y="131086"/>
                  </a:lnTo>
                  <a:lnTo>
                    <a:pt x="548934" y="108619"/>
                  </a:lnTo>
                  <a:lnTo>
                    <a:pt x="547407" y="94216"/>
                  </a:lnTo>
                  <a:lnTo>
                    <a:pt x="274471" y="94216"/>
                  </a:lnTo>
                  <a:lnTo>
                    <a:pt x="260560" y="70362"/>
                  </a:lnTo>
                  <a:lnTo>
                    <a:pt x="226233" y="33611"/>
                  </a:lnTo>
                  <a:lnTo>
                    <a:pt x="185932" y="10661"/>
                  </a:lnTo>
                  <a:lnTo>
                    <a:pt x="142893" y="546"/>
                  </a:lnTo>
                  <a:lnTo>
                    <a:pt x="121360" y="0"/>
                  </a:lnTo>
                  <a:close/>
                </a:path>
                <a:path w="549275" h="392429">
                  <a:moveTo>
                    <a:pt x="427512" y="0"/>
                  </a:moveTo>
                  <a:lnTo>
                    <a:pt x="384320" y="4060"/>
                  </a:lnTo>
                  <a:lnTo>
                    <a:pt x="342255" y="20471"/>
                  </a:lnTo>
                  <a:lnTo>
                    <a:pt x="304559" y="50201"/>
                  </a:lnTo>
                  <a:lnTo>
                    <a:pt x="274471" y="94216"/>
                  </a:lnTo>
                  <a:lnTo>
                    <a:pt x="547407" y="94216"/>
                  </a:lnTo>
                  <a:lnTo>
                    <a:pt x="531445" y="52244"/>
                  </a:lnTo>
                  <a:lnTo>
                    <a:pt x="504315" y="25059"/>
                  </a:lnTo>
                  <a:lnTo>
                    <a:pt x="468591" y="7322"/>
                  </a:lnTo>
                  <a:lnTo>
                    <a:pt x="4275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830643" y="5803814"/>
              <a:ext cx="549275" cy="392430"/>
            </a:xfrm>
            <a:custGeom>
              <a:avLst/>
              <a:gdLst/>
              <a:ahLst/>
              <a:cxnLst/>
              <a:rect l="l" t="t" r="r" b="b"/>
              <a:pathLst>
                <a:path w="549275" h="392429">
                  <a:moveTo>
                    <a:pt x="274471" y="94216"/>
                  </a:moveTo>
                  <a:lnTo>
                    <a:pt x="288364" y="70362"/>
                  </a:lnTo>
                  <a:lnTo>
                    <a:pt x="304569" y="50201"/>
                  </a:lnTo>
                  <a:lnTo>
                    <a:pt x="342295" y="20471"/>
                  </a:lnTo>
                  <a:lnTo>
                    <a:pt x="384401" y="4060"/>
                  </a:lnTo>
                  <a:lnTo>
                    <a:pt x="427643" y="0"/>
                  </a:lnTo>
                  <a:lnTo>
                    <a:pt x="448675" y="2298"/>
                  </a:lnTo>
                  <a:lnTo>
                    <a:pt x="487533" y="14949"/>
                  </a:lnTo>
                  <a:lnTo>
                    <a:pt x="519411" y="37531"/>
                  </a:lnTo>
                  <a:lnTo>
                    <a:pt x="541064" y="69077"/>
                  </a:lnTo>
                  <a:lnTo>
                    <a:pt x="549245" y="108619"/>
                  </a:lnTo>
                  <a:lnTo>
                    <a:pt x="547269" y="131086"/>
                  </a:lnTo>
                  <a:lnTo>
                    <a:pt x="529157" y="180807"/>
                  </a:lnTo>
                  <a:lnTo>
                    <a:pt x="489459" y="236105"/>
                  </a:lnTo>
                  <a:lnTo>
                    <a:pt x="460500" y="265543"/>
                  </a:lnTo>
                  <a:lnTo>
                    <a:pt x="424928" y="296013"/>
                  </a:lnTo>
                  <a:lnTo>
                    <a:pt x="382336" y="327393"/>
                  </a:lnTo>
                  <a:lnTo>
                    <a:pt x="332319" y="359562"/>
                  </a:lnTo>
                  <a:lnTo>
                    <a:pt x="274471" y="392399"/>
                  </a:lnTo>
                  <a:lnTo>
                    <a:pt x="216705" y="359562"/>
                  </a:lnTo>
                  <a:lnTo>
                    <a:pt x="166756" y="327393"/>
                  </a:lnTo>
                  <a:lnTo>
                    <a:pt x="124219" y="296013"/>
                  </a:lnTo>
                  <a:lnTo>
                    <a:pt x="88690" y="265543"/>
                  </a:lnTo>
                  <a:lnTo>
                    <a:pt x="59763" y="236105"/>
                  </a:lnTo>
                  <a:lnTo>
                    <a:pt x="20098" y="180807"/>
                  </a:lnTo>
                  <a:lnTo>
                    <a:pt x="1986" y="131086"/>
                  </a:lnTo>
                  <a:lnTo>
                    <a:pt x="0" y="108619"/>
                  </a:lnTo>
                  <a:lnTo>
                    <a:pt x="2187" y="87909"/>
                  </a:lnTo>
                  <a:lnTo>
                    <a:pt x="17463" y="52244"/>
                  </a:lnTo>
                  <a:lnTo>
                    <a:pt x="44577" y="25059"/>
                  </a:lnTo>
                  <a:lnTo>
                    <a:pt x="80288" y="7322"/>
                  </a:lnTo>
                  <a:lnTo>
                    <a:pt x="121360" y="0"/>
                  </a:lnTo>
                  <a:lnTo>
                    <a:pt x="164552" y="4060"/>
                  </a:lnTo>
                  <a:lnTo>
                    <a:pt x="206627" y="20471"/>
                  </a:lnTo>
                  <a:lnTo>
                    <a:pt x="244346" y="50201"/>
                  </a:lnTo>
                  <a:lnTo>
                    <a:pt x="274471" y="94216"/>
                  </a:lnTo>
                  <a:close/>
                </a:path>
              </a:pathLst>
            </a:custGeom>
            <a:ln w="7174">
              <a:solidFill>
                <a:srgbClr val="F8F8F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4451002" y="5867591"/>
            <a:ext cx="1791335" cy="287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1000"/>
              </a:lnSpc>
              <a:spcBef>
                <a:spcPts val="100"/>
              </a:spcBef>
            </a:pPr>
            <a:r>
              <a:rPr sz="900" dirty="0">
                <a:solidFill>
                  <a:srgbClr val="008000"/>
                </a:solidFill>
                <a:latin typeface="Arial"/>
                <a:cs typeface="Arial"/>
              </a:rPr>
              <a:t>To</a:t>
            </a:r>
            <a:r>
              <a:rPr sz="900" spc="9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8000"/>
                </a:solidFill>
                <a:latin typeface="Arial"/>
                <a:cs typeface="Arial"/>
              </a:rPr>
              <a:t>body</a:t>
            </a:r>
            <a:r>
              <a:rPr sz="900" spc="9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8000"/>
                </a:solidFill>
                <a:latin typeface="Arial"/>
                <a:cs typeface="Arial"/>
              </a:rPr>
              <a:t>via</a:t>
            </a:r>
            <a:r>
              <a:rPr sz="900" spc="2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900" spc="50" dirty="0">
                <a:solidFill>
                  <a:srgbClr val="008000"/>
                </a:solidFill>
                <a:latin typeface="Arial"/>
                <a:cs typeface="Arial"/>
              </a:rPr>
              <a:t>ANS</a:t>
            </a:r>
            <a:r>
              <a:rPr sz="900" spc="9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008000"/>
                </a:solidFill>
                <a:latin typeface="Arial"/>
                <a:cs typeface="Arial"/>
              </a:rPr>
              <a:t>(parasympathetic</a:t>
            </a:r>
            <a:r>
              <a:rPr sz="800" spc="50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8000"/>
                </a:solidFill>
                <a:latin typeface="Arial"/>
                <a:cs typeface="Arial"/>
              </a:rPr>
              <a:t>&amp;</a:t>
            </a:r>
            <a:r>
              <a:rPr sz="800" spc="11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8000"/>
                </a:solidFill>
                <a:latin typeface="Arial"/>
                <a:cs typeface="Arial"/>
              </a:rPr>
              <a:t>sympathetic</a:t>
            </a:r>
            <a:r>
              <a:rPr sz="800" spc="11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800" dirty="0">
                <a:solidFill>
                  <a:srgbClr val="008000"/>
                </a:solidFill>
                <a:latin typeface="Arial"/>
                <a:cs typeface="Arial"/>
              </a:rPr>
              <a:t>nervous</a:t>
            </a:r>
            <a:r>
              <a:rPr sz="800" spc="12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800" spc="-10" dirty="0">
                <a:solidFill>
                  <a:srgbClr val="008000"/>
                </a:solidFill>
                <a:latin typeface="Arial"/>
                <a:cs typeface="Arial"/>
              </a:rPr>
              <a:t>systems)</a:t>
            </a:r>
            <a:endParaRPr sz="8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179454" y="5013440"/>
            <a:ext cx="177165" cy="1460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sz="800" b="1" spc="-25" dirty="0">
                <a:solidFill>
                  <a:srgbClr val="800000"/>
                </a:solidFill>
                <a:latin typeface="Calibri"/>
                <a:cs typeface="Calibri"/>
              </a:rPr>
              <a:t>SER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414337" y="2278942"/>
            <a:ext cx="2886075" cy="3469640"/>
            <a:chOff x="1414337" y="2278942"/>
            <a:chExt cx="2886075" cy="3469640"/>
          </a:xfrm>
        </p:grpSpPr>
        <p:pic>
          <p:nvPicPr>
            <p:cNvPr id="72" name="object 72" descr="Brain Pyramid   A Picture/Graphic of a four layered pyramid that represents the Brain. The four layers are the Brain Stem, Diencephalon, limbic and Cortex reagions.   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07907" y="4143987"/>
              <a:ext cx="211968" cy="156912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645862" y="4162323"/>
              <a:ext cx="136502" cy="87770"/>
            </a:xfrm>
            <a:prstGeom prst="rect">
              <a:avLst/>
            </a:prstGeom>
          </p:spPr>
        </p:pic>
        <p:pic>
          <p:nvPicPr>
            <p:cNvPr id="74" name="object 74" descr="Brain Pyramid   A Picture/Graphic of a four layered pyramid that represents the Brain. The four layers are the Brain Stem, Diencephalon, limbic and Cortex reagions.   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14337" y="2420222"/>
              <a:ext cx="211726" cy="156912"/>
            </a:xfrm>
            <a:prstGeom prst="rect">
              <a:avLst/>
            </a:prstGeom>
          </p:spPr>
        </p:pic>
        <p:pic>
          <p:nvPicPr>
            <p:cNvPr id="75" name="object 7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52303" y="2438653"/>
              <a:ext cx="137287" cy="87674"/>
            </a:xfrm>
            <a:prstGeom prst="rect">
              <a:avLst/>
            </a:prstGeom>
          </p:spPr>
        </p:pic>
        <p:pic>
          <p:nvPicPr>
            <p:cNvPr id="76" name="object 76" descr="Brain Pyramid   A Picture/Graphic of a four layered pyramid that represents the Brain. The four layers are the Brain Stem, Diencephalon, limbic and Cortex reagions.   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110539" y="2687356"/>
              <a:ext cx="211968" cy="156677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148493" y="2703623"/>
              <a:ext cx="138317" cy="88899"/>
            </a:xfrm>
            <a:prstGeom prst="rect">
              <a:avLst/>
            </a:prstGeom>
          </p:spPr>
        </p:pic>
        <p:pic>
          <p:nvPicPr>
            <p:cNvPr id="78" name="object 78" descr="Brain Pyramid   A Picture/Graphic of a four layered pyramid that represents the Brain. The four layers are the Brain Stem, Diencephalon, limbic and Cortex reagions.   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32997" y="2278942"/>
              <a:ext cx="208218" cy="156912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467929" y="2297373"/>
              <a:ext cx="137307" cy="87674"/>
            </a:xfrm>
            <a:prstGeom prst="rect">
              <a:avLst/>
            </a:prstGeom>
          </p:spPr>
        </p:pic>
        <p:pic>
          <p:nvPicPr>
            <p:cNvPr id="80" name="object 80" descr="Brain Pyramid   A Picture/Graphic of a four layered pyramid that represents the Brain. The four layers are the Brain Stem, Diencephalon, limbic and Cortex reagions.   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088380" y="2320047"/>
              <a:ext cx="211968" cy="156677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25829" y="2336124"/>
              <a:ext cx="136606" cy="89090"/>
            </a:xfrm>
            <a:prstGeom prst="rect">
              <a:avLst/>
            </a:prstGeom>
          </p:spPr>
        </p:pic>
        <p:pic>
          <p:nvPicPr>
            <p:cNvPr id="82" name="object 82" descr="Brain Pyramid   A Picture/Graphic of a four layered pyramid that represents the Brain. The four layers are the Brain Stem, Diencephalon, limbic and Cortex reagions.   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439893" y="3402879"/>
              <a:ext cx="211968" cy="156912"/>
            </a:xfrm>
            <a:prstGeom prst="rect">
              <a:avLst/>
            </a:prstGeom>
          </p:spPr>
        </p:pic>
        <p:pic>
          <p:nvPicPr>
            <p:cNvPr id="83" name="object 8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477848" y="3420463"/>
              <a:ext cx="137309" cy="88429"/>
            </a:xfrm>
            <a:prstGeom prst="rect">
              <a:avLst/>
            </a:prstGeom>
          </p:spPr>
        </p:pic>
        <p:pic>
          <p:nvPicPr>
            <p:cNvPr id="84" name="object 84" descr="Brain Pyramid   A Picture/Graphic of a four layered pyramid that represents the Brain. The four layers are the Brain Stem, Diencephalon, limbic and Cortex reagions.   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040272" y="4291569"/>
              <a:ext cx="208218" cy="160411"/>
            </a:xfrm>
            <a:prstGeom prst="rect">
              <a:avLst/>
            </a:prstGeom>
          </p:spPr>
        </p:pic>
        <p:pic>
          <p:nvPicPr>
            <p:cNvPr id="85" name="object 8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075202" y="4309904"/>
              <a:ext cx="137311" cy="89089"/>
            </a:xfrm>
            <a:prstGeom prst="rect">
              <a:avLst/>
            </a:prstGeom>
          </p:spPr>
        </p:pic>
        <p:pic>
          <p:nvPicPr>
            <p:cNvPr id="86" name="object 86" descr="Brain Pyramid   A Picture/Graphic of a four layered pyramid that represents the Brain. The four layers are the Brain Stem, Diencephalon, limbic and Cortex reagions.   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716220" y="4307183"/>
              <a:ext cx="211968" cy="156912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752663" y="4324861"/>
              <a:ext cx="137309" cy="88429"/>
            </a:xfrm>
            <a:prstGeom prst="rect">
              <a:avLst/>
            </a:prstGeom>
          </p:spPr>
        </p:pic>
        <p:pic>
          <p:nvPicPr>
            <p:cNvPr id="88" name="object 88" descr="Brain Pyramid   A Picture/Graphic of a four layered pyramid that represents the Brain. The four layers are the Brain Stem, Diencephalon, limbic and Cortex reagions.   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785539" y="3246173"/>
              <a:ext cx="211968" cy="156677"/>
            </a:xfrm>
            <a:prstGeom prst="rect">
              <a:avLst/>
            </a:prstGeom>
          </p:spPr>
        </p:pic>
        <p:pic>
          <p:nvPicPr>
            <p:cNvPr id="89" name="object 8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3822989" y="3263850"/>
              <a:ext cx="136605" cy="88430"/>
            </a:xfrm>
            <a:prstGeom prst="rect">
              <a:avLst/>
            </a:prstGeom>
          </p:spPr>
        </p:pic>
        <p:pic>
          <p:nvPicPr>
            <p:cNvPr id="90" name="object 90" descr="Brain Pyramid   A Picture/Graphic of a four layered pyramid that represents the Brain. The four layers are the Brain Stem, Diencephalon, limbic and Cortex reagions.   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912341" y="2395484"/>
              <a:ext cx="211968" cy="156912"/>
            </a:xfrm>
            <a:prstGeom prst="rect">
              <a:avLst/>
            </a:prstGeom>
          </p:spPr>
        </p:pic>
        <p:pic>
          <p:nvPicPr>
            <p:cNvPr id="91" name="object 9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948785" y="2413915"/>
              <a:ext cx="137307" cy="87674"/>
            </a:xfrm>
            <a:prstGeom prst="rect">
              <a:avLst/>
            </a:prstGeom>
          </p:spPr>
        </p:pic>
        <p:pic>
          <p:nvPicPr>
            <p:cNvPr id="92" name="object 92" descr="Brain Pyramid   A Picture/Graphic of a four layered pyramid that represents the Brain. The four layers are the Brain Stem, Diencephalon, limbic and Cortex reagions.   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2026461" y="3393755"/>
              <a:ext cx="211968" cy="160411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063205" y="3412090"/>
              <a:ext cx="137311" cy="89089"/>
            </a:xfrm>
            <a:prstGeom prst="rect">
              <a:avLst/>
            </a:prstGeom>
          </p:spPr>
        </p:pic>
        <p:pic>
          <p:nvPicPr>
            <p:cNvPr id="94" name="object 94" descr="Brain Pyramid   A Picture/Graphic of a four layered pyramid that represents the Brain. The four layers are the Brain Stem, Diencephalon, limbic and Cortex reagions.   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423158" y="3189642"/>
              <a:ext cx="208964" cy="156677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459097" y="3207320"/>
              <a:ext cx="137308" cy="88146"/>
            </a:xfrm>
            <a:prstGeom prst="rect">
              <a:avLst/>
            </a:prstGeom>
          </p:spPr>
        </p:pic>
        <p:pic>
          <p:nvPicPr>
            <p:cNvPr id="96" name="object 96" descr="Brain Pyramid   A Picture/Graphic of a four layered pyramid that represents the Brain. The four layers are the Brain Stem, Diencephalon, limbic and Cortex reagions.   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971034" y="2514377"/>
              <a:ext cx="211968" cy="160186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009189" y="2533183"/>
              <a:ext cx="136605" cy="88430"/>
            </a:xfrm>
            <a:prstGeom prst="rect">
              <a:avLst/>
            </a:prstGeom>
          </p:spPr>
        </p:pic>
        <p:pic>
          <p:nvPicPr>
            <p:cNvPr id="98" name="object 98" descr="Brain Pyramid   A Picture/Graphic of a four layered pyramid that represents the Brain. The four layers are the Brain Stem, Diencephalon, limbic and Cortex reagions.   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190644" y="2504971"/>
              <a:ext cx="208218" cy="160411"/>
            </a:xfrm>
            <a:prstGeom prst="rect">
              <a:avLst/>
            </a:prstGeom>
          </p:spPr>
        </p:pic>
        <p:pic>
          <p:nvPicPr>
            <p:cNvPr id="99" name="object 99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225674" y="2523400"/>
              <a:ext cx="137512" cy="89089"/>
            </a:xfrm>
            <a:prstGeom prst="rect">
              <a:avLst/>
            </a:prstGeom>
          </p:spPr>
        </p:pic>
        <p:pic>
          <p:nvPicPr>
            <p:cNvPr id="100" name="object 100" descr="Brain Pyramid   A Picture/Graphic of a four layered pyramid that represents the Brain. The four layers are the Brain Stem, Diencephalon, limbic and Cortex reagions.   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2813807" y="5588673"/>
              <a:ext cx="208218" cy="159715"/>
            </a:xfrm>
            <a:prstGeom prst="rect">
              <a:avLst/>
            </a:prstGeom>
          </p:spPr>
        </p:pic>
        <p:pic>
          <p:nvPicPr>
            <p:cNvPr id="101" name="object 101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2849543" y="5607009"/>
              <a:ext cx="137309" cy="88419"/>
            </a:xfrm>
            <a:prstGeom prst="rect">
              <a:avLst/>
            </a:prstGeom>
          </p:spPr>
        </p:pic>
        <p:pic>
          <p:nvPicPr>
            <p:cNvPr id="102" name="object 102" descr="Brain Pyramid   A Picture/Graphic of a four layered pyramid that represents the Brain. The four layers are the Brain Stem, Diencephalon, limbic and Cortex reagions.   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2897884" y="4062718"/>
              <a:ext cx="211968" cy="156912"/>
            </a:xfrm>
            <a:prstGeom prst="rect">
              <a:avLst/>
            </a:prstGeom>
          </p:spPr>
        </p:pic>
        <p:pic>
          <p:nvPicPr>
            <p:cNvPr id="103" name="object 10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934327" y="4078985"/>
              <a:ext cx="137309" cy="88429"/>
            </a:xfrm>
            <a:prstGeom prst="rect">
              <a:avLst/>
            </a:prstGeom>
          </p:spPr>
        </p:pic>
        <p:pic>
          <p:nvPicPr>
            <p:cNvPr id="104" name="object 104" descr="Brain Pyramid   A Picture/Graphic of a four layered pyramid that represents the Brain. The four layers are the Brain Stem, Diencephalon, limbic and Cortex reagions.   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2884073" y="4715597"/>
              <a:ext cx="1359456" cy="747203"/>
            </a:xfrm>
            <a:prstGeom prst="rect">
              <a:avLst/>
            </a:prstGeom>
          </p:spPr>
        </p:pic>
        <p:sp>
          <p:nvSpPr>
            <p:cNvPr id="105" name="object 105"/>
            <p:cNvSpPr/>
            <p:nvPr/>
          </p:nvSpPr>
          <p:spPr>
            <a:xfrm>
              <a:off x="2919660" y="4735162"/>
              <a:ext cx="1216025" cy="626110"/>
            </a:xfrm>
            <a:custGeom>
              <a:avLst/>
              <a:gdLst/>
              <a:ahLst/>
              <a:cxnLst/>
              <a:rect l="l" t="t" r="r" b="b"/>
              <a:pathLst>
                <a:path w="1216025" h="626110">
                  <a:moveTo>
                    <a:pt x="9980" y="0"/>
                  </a:moveTo>
                  <a:lnTo>
                    <a:pt x="0" y="17119"/>
                  </a:lnTo>
                  <a:lnTo>
                    <a:pt x="1158235" y="592679"/>
                  </a:lnTo>
                  <a:lnTo>
                    <a:pt x="1139181" y="626071"/>
                  </a:lnTo>
                  <a:lnTo>
                    <a:pt x="1215799" y="611115"/>
                  </a:lnTo>
                  <a:lnTo>
                    <a:pt x="1186260" y="543391"/>
                  </a:lnTo>
                  <a:lnTo>
                    <a:pt x="1167207" y="576595"/>
                  </a:lnTo>
                  <a:lnTo>
                    <a:pt x="998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4208750" y="5315395"/>
            <a:ext cx="1273175" cy="44704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080">
              <a:lnSpc>
                <a:spcPct val="103000"/>
              </a:lnSpc>
              <a:spcBef>
                <a:spcPts val="80"/>
              </a:spcBef>
            </a:pPr>
            <a:r>
              <a:rPr sz="900" dirty="0">
                <a:solidFill>
                  <a:srgbClr val="008000"/>
                </a:solidFill>
                <a:latin typeface="Arial"/>
                <a:cs typeface="Arial"/>
              </a:rPr>
              <a:t>To</a:t>
            </a:r>
            <a:r>
              <a:rPr sz="900" spc="12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8000"/>
                </a:solidFill>
                <a:latin typeface="Arial"/>
                <a:cs typeface="Arial"/>
              </a:rPr>
              <a:t>the</a:t>
            </a:r>
            <a:r>
              <a:rPr sz="900" spc="10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8000"/>
                </a:solidFill>
                <a:latin typeface="Arial"/>
                <a:cs typeface="Arial"/>
              </a:rPr>
              <a:t>rest</a:t>
            </a:r>
            <a:r>
              <a:rPr sz="900" spc="120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8000"/>
                </a:solidFill>
                <a:latin typeface="Arial"/>
                <a:cs typeface="Arial"/>
              </a:rPr>
              <a:t>of</a:t>
            </a:r>
            <a:r>
              <a:rPr sz="900" spc="114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008000"/>
                </a:solidFill>
                <a:latin typeface="Arial"/>
                <a:cs typeface="Arial"/>
              </a:rPr>
              <a:t>body</a:t>
            </a:r>
            <a:r>
              <a:rPr sz="900" spc="12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900" spc="-25" dirty="0">
                <a:solidFill>
                  <a:srgbClr val="008000"/>
                </a:solidFill>
                <a:latin typeface="Arial"/>
                <a:cs typeface="Arial"/>
              </a:rPr>
              <a:t>via </a:t>
            </a:r>
            <a:r>
              <a:rPr sz="900" spc="20" dirty="0">
                <a:solidFill>
                  <a:srgbClr val="008000"/>
                </a:solidFill>
                <a:latin typeface="Arial"/>
                <a:cs typeface="Arial"/>
              </a:rPr>
              <a:t>neuroendocrine</a:t>
            </a:r>
            <a:r>
              <a:rPr sz="900" spc="24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900" spc="-50" dirty="0">
                <a:solidFill>
                  <a:srgbClr val="008000"/>
                </a:solidFill>
                <a:latin typeface="Arial"/>
                <a:cs typeface="Arial"/>
              </a:rPr>
              <a:t>&amp;</a:t>
            </a:r>
            <a:r>
              <a:rPr sz="900" spc="20" dirty="0">
                <a:solidFill>
                  <a:srgbClr val="008000"/>
                </a:solidFill>
                <a:latin typeface="Arial"/>
                <a:cs typeface="Arial"/>
              </a:rPr>
              <a:t> neuroimmune</a:t>
            </a:r>
            <a:r>
              <a:rPr sz="900" spc="265" dirty="0">
                <a:solidFill>
                  <a:srgbClr val="008000"/>
                </a:solidFill>
                <a:latin typeface="Arial"/>
                <a:cs typeface="Arial"/>
              </a:rPr>
              <a:t> </a:t>
            </a:r>
            <a:r>
              <a:rPr sz="900" spc="-10" dirty="0">
                <a:solidFill>
                  <a:srgbClr val="008000"/>
                </a:solidFill>
                <a:latin typeface="Arial"/>
                <a:cs typeface="Arial"/>
              </a:rPr>
              <a:t>systems</a:t>
            </a:r>
            <a:endParaRPr sz="9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8350757" y="1532001"/>
            <a:ext cx="308610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Brain</a:t>
            </a:r>
            <a:r>
              <a:rPr sz="1500" spc="-3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develops</a:t>
            </a:r>
            <a:r>
              <a:rPr sz="1500" spc="-4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from</a:t>
            </a:r>
            <a:r>
              <a:rPr sz="1500" spc="-5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the</a:t>
            </a:r>
            <a:r>
              <a:rPr sz="1500" spc="-4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spc="-10" dirty="0">
                <a:solidFill>
                  <a:srgbClr val="3E3E3E"/>
                </a:solidFill>
                <a:latin typeface="CVS Health Sans"/>
                <a:cs typeface="CVS Health Sans"/>
              </a:rPr>
              <a:t>bottom </a:t>
            </a:r>
            <a:r>
              <a:rPr sz="1500" spc="-25" dirty="0">
                <a:solidFill>
                  <a:srgbClr val="3E3E3E"/>
                </a:solidFill>
                <a:latin typeface="CVS Health Sans"/>
                <a:cs typeface="CVS Health Sans"/>
              </a:rPr>
              <a:t>up</a:t>
            </a:r>
            <a:endParaRPr sz="1500">
              <a:latin typeface="CVS Health Sans"/>
              <a:cs typeface="CVS Health Sans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8350757" y="2218182"/>
            <a:ext cx="323913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The</a:t>
            </a:r>
            <a:r>
              <a:rPr sz="1500" spc="-3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lower</a:t>
            </a:r>
            <a:r>
              <a:rPr sz="1500" spc="-3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areas</a:t>
            </a:r>
            <a:r>
              <a:rPr sz="1500" spc="-1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of</a:t>
            </a:r>
            <a:r>
              <a:rPr sz="1500" spc="-2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the</a:t>
            </a:r>
            <a:r>
              <a:rPr sz="1500" spc="-3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spc="-20" dirty="0">
                <a:solidFill>
                  <a:srgbClr val="3E3E3E"/>
                </a:solidFill>
                <a:latin typeface="CVS Health Sans"/>
                <a:cs typeface="CVS Health Sans"/>
              </a:rPr>
              <a:t>brain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mediate</a:t>
            </a:r>
            <a:r>
              <a:rPr sz="1500" spc="-4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the</a:t>
            </a:r>
            <a:r>
              <a:rPr sz="1500" spc="-4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more</a:t>
            </a:r>
            <a:r>
              <a:rPr sz="1500" spc="-6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primitive</a:t>
            </a:r>
            <a:r>
              <a:rPr sz="1500" spc="-6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spc="-20" dirty="0">
                <a:solidFill>
                  <a:srgbClr val="3E3E3E"/>
                </a:solidFill>
                <a:latin typeface="CVS Health Sans"/>
                <a:cs typeface="CVS Health Sans"/>
              </a:rPr>
              <a:t>body-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based</a:t>
            </a:r>
            <a:r>
              <a:rPr sz="1500" spc="-3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spc="-10" dirty="0">
                <a:solidFill>
                  <a:srgbClr val="3E3E3E"/>
                </a:solidFill>
                <a:latin typeface="CVS Health Sans"/>
                <a:cs typeface="CVS Health Sans"/>
              </a:rPr>
              <a:t>functions</a:t>
            </a:r>
            <a:endParaRPr sz="1500">
              <a:latin typeface="CVS Health Sans"/>
              <a:cs typeface="CVS Health Sans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8350757" y="3132277"/>
            <a:ext cx="316801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The</a:t>
            </a:r>
            <a:r>
              <a:rPr sz="1500" spc="-2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higher</a:t>
            </a:r>
            <a:r>
              <a:rPr sz="1500" spc="-1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spc="-10" dirty="0">
                <a:solidFill>
                  <a:srgbClr val="3E3E3E"/>
                </a:solidFill>
                <a:latin typeface="CVS Health Sans"/>
                <a:cs typeface="CVS Health Sans"/>
              </a:rPr>
              <a:t>levels</a:t>
            </a:r>
            <a:r>
              <a:rPr sz="1500" spc="-4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of</a:t>
            </a:r>
            <a:r>
              <a:rPr sz="1500" spc="-1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the</a:t>
            </a:r>
            <a:r>
              <a:rPr sz="1500" spc="-2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brain</a:t>
            </a:r>
            <a:r>
              <a:rPr sz="1500" spc="-1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spc="-25" dirty="0">
                <a:solidFill>
                  <a:srgbClr val="3E3E3E"/>
                </a:solidFill>
                <a:latin typeface="CVS Health Sans"/>
                <a:cs typeface="CVS Health Sans"/>
              </a:rPr>
              <a:t>are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responsible</a:t>
            </a:r>
            <a:r>
              <a:rPr sz="1500" spc="-3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for</a:t>
            </a:r>
            <a:r>
              <a:rPr sz="1500" spc="-2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more</a:t>
            </a:r>
            <a:r>
              <a:rPr sz="1500" spc="-3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spc="-10" dirty="0">
                <a:solidFill>
                  <a:srgbClr val="3E3E3E"/>
                </a:solidFill>
                <a:latin typeface="CVS Health Sans"/>
                <a:cs typeface="CVS Health Sans"/>
              </a:rPr>
              <a:t>intricate functions</a:t>
            </a:r>
            <a:endParaRPr sz="1500">
              <a:latin typeface="CVS Health Sans"/>
              <a:cs typeface="CVS Health Sans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8350757" y="4961890"/>
            <a:ext cx="27730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All</a:t>
            </a:r>
            <a:r>
              <a:rPr sz="1500" spc="-1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rights</a:t>
            </a:r>
            <a:r>
              <a:rPr sz="1500" spc="-1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reserved</a:t>
            </a:r>
            <a:r>
              <a:rPr sz="1500" spc="-40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C</a:t>
            </a:r>
            <a:r>
              <a:rPr sz="1500" spc="-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spc="-30" dirty="0">
                <a:solidFill>
                  <a:srgbClr val="3E3E3E"/>
                </a:solidFill>
                <a:latin typeface="CVS Health Sans"/>
                <a:cs typeface="CVS Health Sans"/>
              </a:rPr>
              <a:t>2007-</a:t>
            </a:r>
            <a:r>
              <a:rPr sz="1500" spc="-20" dirty="0">
                <a:solidFill>
                  <a:srgbClr val="3E3E3E"/>
                </a:solidFill>
                <a:latin typeface="CVS Health Sans"/>
                <a:cs typeface="CVS Health Sans"/>
              </a:rPr>
              <a:t>2017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Bruce</a:t>
            </a:r>
            <a:r>
              <a:rPr sz="1500" spc="-2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dirty="0">
                <a:solidFill>
                  <a:srgbClr val="3E3E3E"/>
                </a:solidFill>
                <a:latin typeface="CVS Health Sans"/>
                <a:cs typeface="CVS Health Sans"/>
              </a:rPr>
              <a:t>D.</a:t>
            </a:r>
            <a:r>
              <a:rPr sz="1500" spc="-35" dirty="0">
                <a:solidFill>
                  <a:srgbClr val="3E3E3E"/>
                </a:solidFill>
                <a:latin typeface="CVS Health Sans"/>
                <a:cs typeface="CVS Health Sans"/>
              </a:rPr>
              <a:t> </a:t>
            </a:r>
            <a:r>
              <a:rPr sz="1500" spc="-10" dirty="0">
                <a:solidFill>
                  <a:srgbClr val="3E3E3E"/>
                </a:solidFill>
                <a:latin typeface="CVS Health Sans"/>
                <a:cs typeface="CVS Health Sans"/>
              </a:rPr>
              <a:t>Perry</a:t>
            </a:r>
            <a:endParaRPr sz="1500">
              <a:latin typeface="CVS Health Sans"/>
              <a:cs typeface="CVS Health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E3E3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1380</Words>
  <Application>Microsoft Office PowerPoint</Application>
  <PresentationFormat>Widescreen</PresentationFormat>
  <Paragraphs>254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CVS Health Sans</vt:lpstr>
      <vt:lpstr>CVS Health Sans Medium</vt:lpstr>
      <vt:lpstr>Times New Roman</vt:lpstr>
      <vt:lpstr>Office Theme</vt:lpstr>
      <vt:lpstr>Engaging Youth Through the Lens of Brain Development and Trauma Within the Court System</vt:lpstr>
      <vt:lpstr>Agenda</vt:lpstr>
      <vt:lpstr>Insights from brain science</vt:lpstr>
      <vt:lpstr>Understanding Brain Development &amp; Trauma</vt:lpstr>
      <vt:lpstr>PowerPoint Presentation</vt:lpstr>
      <vt:lpstr>Trauma is an emotional response to an event that threatens or causes harm</vt:lpstr>
      <vt:lpstr>Types of Trauma</vt:lpstr>
      <vt:lpstr>Adverse Childhood Experiences (ACEs)</vt:lpstr>
      <vt:lpstr>Understanding the Brain</vt:lpstr>
      <vt:lpstr>Neurosequential Model of Development: Dr. Bruce Perry</vt:lpstr>
      <vt:lpstr>The 3 R’s Framework</vt:lpstr>
      <vt:lpstr>PowerPoint Presentation</vt:lpstr>
      <vt:lpstr>Court can be frightening—especially for children</vt:lpstr>
      <vt:lpstr>Trauma in the Courtroom</vt:lpstr>
      <vt:lpstr>Trauma Informed Prosecutions</vt:lpstr>
      <vt:lpstr>Shift the lens:</vt:lpstr>
      <vt:lpstr>Explain procedures, decisions, and next steps in plain language</vt:lpstr>
      <vt:lpstr>Design the Room for Safety</vt:lpstr>
      <vt:lpstr>1 2</vt:lpstr>
      <vt:lpstr>Assessments Before Treatments</vt:lpstr>
      <vt:lpstr>De-escalation: Judicial Communication</vt:lpstr>
      <vt:lpstr>Language Shifts That Help</vt:lpstr>
      <vt:lpstr>Acknowledging Trauma (Examples)</vt:lpstr>
      <vt:lpstr>Trauma, Memory Recall &amp; Witness Testimony</vt:lpstr>
      <vt:lpstr>De-escalation</vt:lpstr>
      <vt:lpstr>De-escalation: Judicial Communication</vt:lpstr>
      <vt:lpstr>Building Rapport to Support Victims &amp; Justice</vt:lpstr>
      <vt:lpstr>Why Compassion Strengthens Justice</vt:lpstr>
      <vt:lpstr>QUESTIONS</vt:lpstr>
      <vt:lpstr>PowerPoint Presentation</vt:lpstr>
      <vt:lpstr>Selected References &amp; Kentucky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Executive widescreen template</dc:title>
  <dc:creator>Brown, Shelley (Contractor)</dc:creator>
  <cp:lastModifiedBy>Mann, Shelly</cp:lastModifiedBy>
  <cp:revision>1</cp:revision>
  <dcterms:created xsi:type="dcterms:W3CDTF">2026-02-12T16:53:58Z</dcterms:created>
  <dcterms:modified xsi:type="dcterms:W3CDTF">2026-02-12T17:28:34Z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2026-01-22T00:00:00Z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2026-02-12T00:00:00Z</vt:filetime>
  </property>
  <property fmtid="{D5CDD505-2E9C-101B-9397-08002B2CF9AE}" pid="5" name="MSIP_Label_7837230a-460a-4aec-98a3-ac101fb30b10_ActionId">
    <vt:lpwstr/>
  </property>
  <property fmtid="{D5CDD505-2E9C-101B-9397-08002B2CF9AE}" pid="6" name="MSIP_Label_7837230a-460a-4aec-98a3-ac101fb30b10_ContentBits">
    <vt:lpwstr>0</vt:lpwstr>
  </property>
  <property fmtid="{D5CDD505-2E9C-101B-9397-08002B2CF9AE}" pid="7" name="MSIP_Label_7837230a-460a-4aec-98a3-ac101fb30b10_Enabled">
    <vt:lpwstr>true</vt:lpwstr>
  </property>
  <property fmtid="{D5CDD505-2E9C-101B-9397-08002B2CF9AE}" pid="8" name="MSIP_Label_7837230a-460a-4aec-98a3-ac101fb30b10_Method">
    <vt:lpwstr>Privileged</vt:lpwstr>
  </property>
  <property fmtid="{D5CDD505-2E9C-101B-9397-08002B2CF9AE}" pid="9" name="MSIP_Label_7837230a-460a-4aec-98a3-ac101fb30b10_Name">
    <vt:lpwstr>7837230a-460a-4aec-98a3-ac101fb30b10</vt:lpwstr>
  </property>
  <property fmtid="{D5CDD505-2E9C-101B-9397-08002B2CF9AE}" pid="10" name="MSIP_Label_7837230a-460a-4aec-98a3-ac101fb30b10_SetDate">
    <vt:lpwstr>2021-07-09T14:38:28Z</vt:lpwstr>
  </property>
  <property fmtid="{D5CDD505-2E9C-101B-9397-08002B2CF9AE}" pid="11" name="MSIP_Label_7837230a-460a-4aec-98a3-ac101fb30b10_SiteId">
    <vt:lpwstr>fabb61b8-3afe-4e75-b934-a47f782b8cd7</vt:lpwstr>
  </property>
  <property fmtid="{D5CDD505-2E9C-101B-9397-08002B2CF9AE}" pid="12" name="Producer">
    <vt:lpwstr>Microsoft® PowerPoint® for Microsoft 365</vt:lpwstr>
  </property>
</Properties>
</file>