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5.jpg" ContentType="image/png"/>
  <Override PartName="/ppt/media/image26.jpg" ContentType="image/png"/>
  <Override PartName="/ppt/media/image27.jpg" ContentType="image/png"/>
  <Override PartName="/ppt/media/image28.jpg" ContentType="image/png"/>
  <Override PartName="/ppt/media/image35.jpg" ContentType="image/png"/>
  <Override PartName="/ppt/media/image36.jpg" ContentType="image/pn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sldIdLst>
    <p:sldId id="409" r:id="rId5"/>
    <p:sldId id="256" r:id="rId6"/>
    <p:sldId id="391" r:id="rId7"/>
    <p:sldId id="408" r:id="rId8"/>
    <p:sldId id="390" r:id="rId9"/>
    <p:sldId id="396" r:id="rId10"/>
    <p:sldId id="397" r:id="rId11"/>
    <p:sldId id="402" r:id="rId12"/>
    <p:sldId id="399" r:id="rId13"/>
    <p:sldId id="400" r:id="rId14"/>
    <p:sldId id="405" r:id="rId15"/>
    <p:sldId id="392" r:id="rId16"/>
    <p:sldId id="394" r:id="rId17"/>
    <p:sldId id="393" r:id="rId18"/>
    <p:sldId id="412" r:id="rId19"/>
    <p:sldId id="411" r:id="rId20"/>
    <p:sldId id="410" r:id="rId21"/>
    <p:sldId id="418" r:id="rId22"/>
    <p:sldId id="415" r:id="rId23"/>
    <p:sldId id="416" r:id="rId24"/>
    <p:sldId id="414" r:id="rId25"/>
    <p:sldId id="419" r:id="rId26"/>
    <p:sldId id="420" r:id="rId27"/>
    <p:sldId id="422" r:id="rId28"/>
    <p:sldId id="413" r:id="rId29"/>
    <p:sldId id="421" r:id="rId30"/>
    <p:sldId id="423" r:id="rId31"/>
    <p:sldId id="429" r:id="rId32"/>
    <p:sldId id="425" r:id="rId33"/>
    <p:sldId id="433" r:id="rId34"/>
    <p:sldId id="428" r:id="rId35"/>
    <p:sldId id="427" r:id="rId36"/>
    <p:sldId id="426" r:id="rId37"/>
    <p:sldId id="424" r:id="rId38"/>
    <p:sldId id="431" r:id="rId39"/>
  </p:sldIdLst>
  <p:sldSz cx="12192000" cy="6858000"/>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C5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652"/>
  </p:normalViewPr>
  <p:slideViewPr>
    <p:cSldViewPr snapToObjects="1">
      <p:cViewPr varScale="1">
        <p:scale>
          <a:sx n="79" d="100"/>
          <a:sy n="79" d="100"/>
        </p:scale>
        <p:origin x="115" y="6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33943" cy="35237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5273004" y="0"/>
            <a:ext cx="4033943" cy="352375"/>
          </a:xfrm>
          <a:prstGeom prst="rect">
            <a:avLst/>
          </a:prstGeom>
        </p:spPr>
        <p:txBody>
          <a:bodyPr vert="horz" lIns="93324" tIns="46662" rIns="93324" bIns="46662" rtlCol="0"/>
          <a:lstStyle>
            <a:lvl1pPr algn="r">
              <a:defRPr sz="1200"/>
            </a:lvl1pPr>
          </a:lstStyle>
          <a:p>
            <a:fld id="{CD869D85-2C6E-4846-8BBB-41B78066957E}" type="datetimeFigureOut">
              <a:rPr lang="en-US" smtClean="0"/>
              <a:t>2/2/2026</a:t>
            </a:fld>
            <a:endParaRPr lang="en-US" dirty="0"/>
          </a:p>
        </p:txBody>
      </p:sp>
      <p:sp>
        <p:nvSpPr>
          <p:cNvPr id="4" name="Slide Image Placeholder 3"/>
          <p:cNvSpPr>
            <a:spLocks noGrp="1" noRot="1" noChangeAspect="1"/>
          </p:cNvSpPr>
          <p:nvPr>
            <p:ph type="sldImg" idx="2"/>
          </p:nvPr>
        </p:nvSpPr>
        <p:spPr>
          <a:xfrm>
            <a:off x="2547938" y="877888"/>
            <a:ext cx="4213225" cy="2370137"/>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930911" y="3379867"/>
            <a:ext cx="7447280" cy="2765347"/>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70726"/>
            <a:ext cx="4033943" cy="352374"/>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73004" y="6670726"/>
            <a:ext cx="4033943" cy="352374"/>
          </a:xfrm>
          <a:prstGeom prst="rect">
            <a:avLst/>
          </a:prstGeom>
        </p:spPr>
        <p:txBody>
          <a:bodyPr vert="horz" lIns="93324" tIns="46662" rIns="93324" bIns="46662" rtlCol="0" anchor="b"/>
          <a:lstStyle>
            <a:lvl1pPr algn="r">
              <a:defRPr sz="1200"/>
            </a:lvl1pPr>
          </a:lstStyle>
          <a:p>
            <a:fld id="{6C44A9C0-AAB8-DF49-BC2A-91769BAA2CDA}" type="slidenum">
              <a:rPr lang="en-US" smtClean="0"/>
              <a:t>‹#›</a:t>
            </a:fld>
            <a:endParaRPr lang="en-US" dirty="0"/>
          </a:p>
        </p:txBody>
      </p:sp>
    </p:spTree>
    <p:extLst>
      <p:ext uri="{BB962C8B-B14F-4D97-AF65-F5344CB8AC3E}">
        <p14:creationId xmlns:p14="http://schemas.microsoft.com/office/powerpoint/2010/main" val="749130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44A9C0-AAB8-DF49-BC2A-91769BAA2CDA}" type="slidenum">
              <a:rPr lang="en-US" smtClean="0"/>
              <a:t>12</a:t>
            </a:fld>
            <a:endParaRPr lang="en-US" dirty="0"/>
          </a:p>
        </p:txBody>
      </p:sp>
    </p:spTree>
    <p:extLst>
      <p:ext uri="{BB962C8B-B14F-4D97-AF65-F5344CB8AC3E}">
        <p14:creationId xmlns:p14="http://schemas.microsoft.com/office/powerpoint/2010/main" val="3820916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F305E-F539-2748-9CC9-E141581EAF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59A86C-BA7B-B943-AEC8-1315AD800C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C7D034-7BC8-B74E-B4B8-6C830278D729}"/>
              </a:ext>
            </a:extLst>
          </p:cNvPr>
          <p:cNvSpPr>
            <a:spLocks noGrp="1"/>
          </p:cNvSpPr>
          <p:nvPr>
            <p:ph type="dt" sz="half" idx="10"/>
          </p:nvPr>
        </p:nvSpPr>
        <p:spPr/>
        <p:txBody>
          <a:bodyPr/>
          <a:lstStyle/>
          <a:p>
            <a:fld id="{2456CB89-2ED4-3148-86A9-5F8A835FFDEB}" type="datetimeFigureOut">
              <a:rPr lang="en-US" smtClean="0"/>
              <a:t>2/2/2026</a:t>
            </a:fld>
            <a:endParaRPr lang="en-US" dirty="0"/>
          </a:p>
        </p:txBody>
      </p:sp>
      <p:sp>
        <p:nvSpPr>
          <p:cNvPr id="5" name="Footer Placeholder 4">
            <a:extLst>
              <a:ext uri="{FF2B5EF4-FFF2-40B4-BE49-F238E27FC236}">
                <a16:creationId xmlns:a16="http://schemas.microsoft.com/office/drawing/2014/main" id="{84C6FBEA-98F1-7D46-8B9A-6DF0B5D460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F6CA67-C2CE-5C46-A7F7-F9528CF57426}"/>
              </a:ext>
            </a:extLst>
          </p:cNvPr>
          <p:cNvSpPr>
            <a:spLocks noGrp="1"/>
          </p:cNvSpPr>
          <p:nvPr>
            <p:ph type="sldNum" sz="quarter" idx="12"/>
          </p:nvPr>
        </p:nvSpPr>
        <p:spPr/>
        <p:txBody>
          <a:bodyPr/>
          <a:lstStyle/>
          <a:p>
            <a:fld id="{82386554-CA5E-BB49-AD61-186D1C21FCAA}" type="slidenum">
              <a:rPr lang="en-US" smtClean="0"/>
              <a:t>‹#›</a:t>
            </a:fld>
            <a:endParaRPr lang="en-US" dirty="0"/>
          </a:p>
        </p:txBody>
      </p:sp>
    </p:spTree>
    <p:extLst>
      <p:ext uri="{BB962C8B-B14F-4D97-AF65-F5344CB8AC3E}">
        <p14:creationId xmlns:p14="http://schemas.microsoft.com/office/powerpoint/2010/main" val="3801714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B9134-68BC-0047-899F-0089131422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9F7770-DEFD-1941-BEDF-5E619DBD1D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375B70-A3EE-154F-BBEF-0934726EDE7C}"/>
              </a:ext>
            </a:extLst>
          </p:cNvPr>
          <p:cNvSpPr>
            <a:spLocks noGrp="1"/>
          </p:cNvSpPr>
          <p:nvPr>
            <p:ph type="dt" sz="half" idx="10"/>
          </p:nvPr>
        </p:nvSpPr>
        <p:spPr/>
        <p:txBody>
          <a:bodyPr/>
          <a:lstStyle/>
          <a:p>
            <a:fld id="{2456CB89-2ED4-3148-86A9-5F8A835FFDEB}" type="datetimeFigureOut">
              <a:rPr lang="en-US" smtClean="0"/>
              <a:t>2/2/2026</a:t>
            </a:fld>
            <a:endParaRPr lang="en-US" dirty="0"/>
          </a:p>
        </p:txBody>
      </p:sp>
      <p:sp>
        <p:nvSpPr>
          <p:cNvPr id="5" name="Footer Placeholder 4">
            <a:extLst>
              <a:ext uri="{FF2B5EF4-FFF2-40B4-BE49-F238E27FC236}">
                <a16:creationId xmlns:a16="http://schemas.microsoft.com/office/drawing/2014/main" id="{52EA9396-FC85-7743-AE5E-DEBEFE98A9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08AC85-BB67-6B43-B076-F1CCA8753A56}"/>
              </a:ext>
            </a:extLst>
          </p:cNvPr>
          <p:cNvSpPr>
            <a:spLocks noGrp="1"/>
          </p:cNvSpPr>
          <p:nvPr>
            <p:ph type="sldNum" sz="quarter" idx="12"/>
          </p:nvPr>
        </p:nvSpPr>
        <p:spPr/>
        <p:txBody>
          <a:bodyPr/>
          <a:lstStyle/>
          <a:p>
            <a:fld id="{82386554-CA5E-BB49-AD61-186D1C21FCAA}" type="slidenum">
              <a:rPr lang="en-US" smtClean="0"/>
              <a:t>‹#›</a:t>
            </a:fld>
            <a:endParaRPr lang="en-US" dirty="0"/>
          </a:p>
        </p:txBody>
      </p:sp>
    </p:spTree>
    <p:extLst>
      <p:ext uri="{BB962C8B-B14F-4D97-AF65-F5344CB8AC3E}">
        <p14:creationId xmlns:p14="http://schemas.microsoft.com/office/powerpoint/2010/main" val="3653898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4672ED-EEAF-6F41-BC9C-72E853F440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B04044-5F43-FE41-8994-8F0AA1997A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C1236B-91A4-AB48-97C1-AFEF73D313B1}"/>
              </a:ext>
            </a:extLst>
          </p:cNvPr>
          <p:cNvSpPr>
            <a:spLocks noGrp="1"/>
          </p:cNvSpPr>
          <p:nvPr>
            <p:ph type="dt" sz="half" idx="10"/>
          </p:nvPr>
        </p:nvSpPr>
        <p:spPr/>
        <p:txBody>
          <a:bodyPr/>
          <a:lstStyle/>
          <a:p>
            <a:fld id="{2456CB89-2ED4-3148-86A9-5F8A835FFDEB}" type="datetimeFigureOut">
              <a:rPr lang="en-US" smtClean="0"/>
              <a:t>2/2/2026</a:t>
            </a:fld>
            <a:endParaRPr lang="en-US" dirty="0"/>
          </a:p>
        </p:txBody>
      </p:sp>
      <p:sp>
        <p:nvSpPr>
          <p:cNvPr id="5" name="Footer Placeholder 4">
            <a:extLst>
              <a:ext uri="{FF2B5EF4-FFF2-40B4-BE49-F238E27FC236}">
                <a16:creationId xmlns:a16="http://schemas.microsoft.com/office/drawing/2014/main" id="{48F209EA-69BE-CB40-AEC6-6DC1F9B47A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4A9075-7F9F-B14F-AF48-C229A4558E82}"/>
              </a:ext>
            </a:extLst>
          </p:cNvPr>
          <p:cNvSpPr>
            <a:spLocks noGrp="1"/>
          </p:cNvSpPr>
          <p:nvPr>
            <p:ph type="sldNum" sz="quarter" idx="12"/>
          </p:nvPr>
        </p:nvSpPr>
        <p:spPr/>
        <p:txBody>
          <a:bodyPr/>
          <a:lstStyle/>
          <a:p>
            <a:fld id="{82386554-CA5E-BB49-AD61-186D1C21FCAA}" type="slidenum">
              <a:rPr lang="en-US" smtClean="0"/>
              <a:t>‹#›</a:t>
            </a:fld>
            <a:endParaRPr lang="en-US" dirty="0"/>
          </a:p>
        </p:txBody>
      </p:sp>
    </p:spTree>
    <p:extLst>
      <p:ext uri="{BB962C8B-B14F-4D97-AF65-F5344CB8AC3E}">
        <p14:creationId xmlns:p14="http://schemas.microsoft.com/office/powerpoint/2010/main" val="2180628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9115D-806B-8D46-9B96-0A1CD5DC4D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C8FA8E-D506-5E43-9128-86196474FB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B77F8E-E5E2-EA4B-BC35-9DCF005C37BD}"/>
              </a:ext>
            </a:extLst>
          </p:cNvPr>
          <p:cNvSpPr>
            <a:spLocks noGrp="1"/>
          </p:cNvSpPr>
          <p:nvPr>
            <p:ph type="dt" sz="half" idx="10"/>
          </p:nvPr>
        </p:nvSpPr>
        <p:spPr/>
        <p:txBody>
          <a:bodyPr/>
          <a:lstStyle/>
          <a:p>
            <a:fld id="{2456CB89-2ED4-3148-86A9-5F8A835FFDEB}" type="datetimeFigureOut">
              <a:rPr lang="en-US" smtClean="0"/>
              <a:t>2/2/2026</a:t>
            </a:fld>
            <a:endParaRPr lang="en-US" dirty="0"/>
          </a:p>
        </p:txBody>
      </p:sp>
      <p:sp>
        <p:nvSpPr>
          <p:cNvPr id="5" name="Footer Placeholder 4">
            <a:extLst>
              <a:ext uri="{FF2B5EF4-FFF2-40B4-BE49-F238E27FC236}">
                <a16:creationId xmlns:a16="http://schemas.microsoft.com/office/drawing/2014/main" id="{64438D5B-CD26-884C-AFE4-6C0CFEAA2E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4D16C7-AE80-7041-8891-148079CA0D6B}"/>
              </a:ext>
            </a:extLst>
          </p:cNvPr>
          <p:cNvSpPr>
            <a:spLocks noGrp="1"/>
          </p:cNvSpPr>
          <p:nvPr>
            <p:ph type="sldNum" sz="quarter" idx="12"/>
          </p:nvPr>
        </p:nvSpPr>
        <p:spPr/>
        <p:txBody>
          <a:bodyPr/>
          <a:lstStyle/>
          <a:p>
            <a:fld id="{82386554-CA5E-BB49-AD61-186D1C21FCAA}" type="slidenum">
              <a:rPr lang="en-US" smtClean="0"/>
              <a:t>‹#›</a:t>
            </a:fld>
            <a:endParaRPr lang="en-US" dirty="0"/>
          </a:p>
        </p:txBody>
      </p:sp>
    </p:spTree>
    <p:extLst>
      <p:ext uri="{BB962C8B-B14F-4D97-AF65-F5344CB8AC3E}">
        <p14:creationId xmlns:p14="http://schemas.microsoft.com/office/powerpoint/2010/main" val="361963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C84E4-5ADA-3A4B-AC99-3B718E4238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70BCF7-0D78-104E-B95C-0E386BC35E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338F02-D549-7A42-86B0-C2775FE27BC7}"/>
              </a:ext>
            </a:extLst>
          </p:cNvPr>
          <p:cNvSpPr>
            <a:spLocks noGrp="1"/>
          </p:cNvSpPr>
          <p:nvPr>
            <p:ph type="dt" sz="half" idx="10"/>
          </p:nvPr>
        </p:nvSpPr>
        <p:spPr/>
        <p:txBody>
          <a:bodyPr/>
          <a:lstStyle/>
          <a:p>
            <a:fld id="{2456CB89-2ED4-3148-86A9-5F8A835FFDEB}" type="datetimeFigureOut">
              <a:rPr lang="en-US" smtClean="0"/>
              <a:t>2/2/2026</a:t>
            </a:fld>
            <a:endParaRPr lang="en-US" dirty="0"/>
          </a:p>
        </p:txBody>
      </p:sp>
      <p:sp>
        <p:nvSpPr>
          <p:cNvPr id="5" name="Footer Placeholder 4">
            <a:extLst>
              <a:ext uri="{FF2B5EF4-FFF2-40B4-BE49-F238E27FC236}">
                <a16:creationId xmlns:a16="http://schemas.microsoft.com/office/drawing/2014/main" id="{10236E11-3558-2B40-86D8-01C80F8736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877DFC-D24C-7B46-B726-8DCC26F177D6}"/>
              </a:ext>
            </a:extLst>
          </p:cNvPr>
          <p:cNvSpPr>
            <a:spLocks noGrp="1"/>
          </p:cNvSpPr>
          <p:nvPr>
            <p:ph type="sldNum" sz="quarter" idx="12"/>
          </p:nvPr>
        </p:nvSpPr>
        <p:spPr/>
        <p:txBody>
          <a:bodyPr/>
          <a:lstStyle/>
          <a:p>
            <a:fld id="{82386554-CA5E-BB49-AD61-186D1C21FCAA}" type="slidenum">
              <a:rPr lang="en-US" smtClean="0"/>
              <a:t>‹#›</a:t>
            </a:fld>
            <a:endParaRPr lang="en-US" dirty="0"/>
          </a:p>
        </p:txBody>
      </p:sp>
    </p:spTree>
    <p:extLst>
      <p:ext uri="{BB962C8B-B14F-4D97-AF65-F5344CB8AC3E}">
        <p14:creationId xmlns:p14="http://schemas.microsoft.com/office/powerpoint/2010/main" val="3234120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99238-7742-494F-902F-3A04B536E1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32BB3B-E872-6543-A7EC-D105ABD728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95E689-B23A-F444-BA39-50E467BA8E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341D76-2000-A643-AE49-6F9FB0C59BFC}"/>
              </a:ext>
            </a:extLst>
          </p:cNvPr>
          <p:cNvSpPr>
            <a:spLocks noGrp="1"/>
          </p:cNvSpPr>
          <p:nvPr>
            <p:ph type="dt" sz="half" idx="10"/>
          </p:nvPr>
        </p:nvSpPr>
        <p:spPr/>
        <p:txBody>
          <a:bodyPr/>
          <a:lstStyle/>
          <a:p>
            <a:fld id="{2456CB89-2ED4-3148-86A9-5F8A835FFDEB}" type="datetimeFigureOut">
              <a:rPr lang="en-US" smtClean="0"/>
              <a:t>2/2/2026</a:t>
            </a:fld>
            <a:endParaRPr lang="en-US" dirty="0"/>
          </a:p>
        </p:txBody>
      </p:sp>
      <p:sp>
        <p:nvSpPr>
          <p:cNvPr id="6" name="Footer Placeholder 5">
            <a:extLst>
              <a:ext uri="{FF2B5EF4-FFF2-40B4-BE49-F238E27FC236}">
                <a16:creationId xmlns:a16="http://schemas.microsoft.com/office/drawing/2014/main" id="{831FB72C-9746-EB4E-BD18-27750F08FC6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6E8E3A-819A-6547-BD36-BBA7CE74E9B6}"/>
              </a:ext>
            </a:extLst>
          </p:cNvPr>
          <p:cNvSpPr>
            <a:spLocks noGrp="1"/>
          </p:cNvSpPr>
          <p:nvPr>
            <p:ph type="sldNum" sz="quarter" idx="12"/>
          </p:nvPr>
        </p:nvSpPr>
        <p:spPr/>
        <p:txBody>
          <a:bodyPr/>
          <a:lstStyle/>
          <a:p>
            <a:fld id="{82386554-CA5E-BB49-AD61-186D1C21FCAA}" type="slidenum">
              <a:rPr lang="en-US" smtClean="0"/>
              <a:t>‹#›</a:t>
            </a:fld>
            <a:endParaRPr lang="en-US" dirty="0"/>
          </a:p>
        </p:txBody>
      </p:sp>
    </p:spTree>
    <p:extLst>
      <p:ext uri="{BB962C8B-B14F-4D97-AF65-F5344CB8AC3E}">
        <p14:creationId xmlns:p14="http://schemas.microsoft.com/office/powerpoint/2010/main" val="3434729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C046-AF3D-684E-8035-E95B195A13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2FFED1-2B0D-0241-8C2F-636FB0D7EE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C4BC39-A251-E74A-9E36-9BE582AD2F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F34569-4BBB-7C41-8A61-A96378381C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350E20-9349-C942-86E4-05AACB852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38E910-27BE-4C44-9C53-A8780C5FA839}"/>
              </a:ext>
            </a:extLst>
          </p:cNvPr>
          <p:cNvSpPr>
            <a:spLocks noGrp="1"/>
          </p:cNvSpPr>
          <p:nvPr>
            <p:ph type="dt" sz="half" idx="10"/>
          </p:nvPr>
        </p:nvSpPr>
        <p:spPr/>
        <p:txBody>
          <a:bodyPr/>
          <a:lstStyle/>
          <a:p>
            <a:fld id="{2456CB89-2ED4-3148-86A9-5F8A835FFDEB}" type="datetimeFigureOut">
              <a:rPr lang="en-US" smtClean="0"/>
              <a:t>2/2/2026</a:t>
            </a:fld>
            <a:endParaRPr lang="en-US" dirty="0"/>
          </a:p>
        </p:txBody>
      </p:sp>
      <p:sp>
        <p:nvSpPr>
          <p:cNvPr id="8" name="Footer Placeholder 7">
            <a:extLst>
              <a:ext uri="{FF2B5EF4-FFF2-40B4-BE49-F238E27FC236}">
                <a16:creationId xmlns:a16="http://schemas.microsoft.com/office/drawing/2014/main" id="{E2D81CD0-4BB1-F142-9FD1-5A6F11C3C09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3DF5560-BDCC-344A-9BF7-862AF0CA5E66}"/>
              </a:ext>
            </a:extLst>
          </p:cNvPr>
          <p:cNvSpPr>
            <a:spLocks noGrp="1"/>
          </p:cNvSpPr>
          <p:nvPr>
            <p:ph type="sldNum" sz="quarter" idx="12"/>
          </p:nvPr>
        </p:nvSpPr>
        <p:spPr/>
        <p:txBody>
          <a:bodyPr/>
          <a:lstStyle/>
          <a:p>
            <a:fld id="{82386554-CA5E-BB49-AD61-186D1C21FCAA}" type="slidenum">
              <a:rPr lang="en-US" smtClean="0"/>
              <a:t>‹#›</a:t>
            </a:fld>
            <a:endParaRPr lang="en-US" dirty="0"/>
          </a:p>
        </p:txBody>
      </p:sp>
    </p:spTree>
    <p:extLst>
      <p:ext uri="{BB962C8B-B14F-4D97-AF65-F5344CB8AC3E}">
        <p14:creationId xmlns:p14="http://schemas.microsoft.com/office/powerpoint/2010/main" val="4101574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6D109-6883-174B-ADF4-BB77D484DE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AA85A3-91AF-FF43-A564-226A5A9AB7B6}"/>
              </a:ext>
            </a:extLst>
          </p:cNvPr>
          <p:cNvSpPr>
            <a:spLocks noGrp="1"/>
          </p:cNvSpPr>
          <p:nvPr>
            <p:ph type="dt" sz="half" idx="10"/>
          </p:nvPr>
        </p:nvSpPr>
        <p:spPr/>
        <p:txBody>
          <a:bodyPr/>
          <a:lstStyle/>
          <a:p>
            <a:fld id="{2456CB89-2ED4-3148-86A9-5F8A835FFDEB}" type="datetimeFigureOut">
              <a:rPr lang="en-US" smtClean="0"/>
              <a:t>2/2/2026</a:t>
            </a:fld>
            <a:endParaRPr lang="en-US" dirty="0"/>
          </a:p>
        </p:txBody>
      </p:sp>
      <p:sp>
        <p:nvSpPr>
          <p:cNvPr id="4" name="Footer Placeholder 3">
            <a:extLst>
              <a:ext uri="{FF2B5EF4-FFF2-40B4-BE49-F238E27FC236}">
                <a16:creationId xmlns:a16="http://schemas.microsoft.com/office/drawing/2014/main" id="{4C4EDC6E-C09D-7A4E-881D-9E493D029C3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A8C3CD5-E816-F44A-940E-B006ED8A7165}"/>
              </a:ext>
            </a:extLst>
          </p:cNvPr>
          <p:cNvSpPr>
            <a:spLocks noGrp="1"/>
          </p:cNvSpPr>
          <p:nvPr>
            <p:ph type="sldNum" sz="quarter" idx="12"/>
          </p:nvPr>
        </p:nvSpPr>
        <p:spPr/>
        <p:txBody>
          <a:bodyPr/>
          <a:lstStyle/>
          <a:p>
            <a:fld id="{82386554-CA5E-BB49-AD61-186D1C21FCAA}" type="slidenum">
              <a:rPr lang="en-US" smtClean="0"/>
              <a:t>‹#›</a:t>
            </a:fld>
            <a:endParaRPr lang="en-US" dirty="0"/>
          </a:p>
        </p:txBody>
      </p:sp>
    </p:spTree>
    <p:extLst>
      <p:ext uri="{BB962C8B-B14F-4D97-AF65-F5344CB8AC3E}">
        <p14:creationId xmlns:p14="http://schemas.microsoft.com/office/powerpoint/2010/main" val="744477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D8D7A0-598C-2947-B8BB-3E4222D7E578}"/>
              </a:ext>
            </a:extLst>
          </p:cNvPr>
          <p:cNvSpPr>
            <a:spLocks noGrp="1"/>
          </p:cNvSpPr>
          <p:nvPr>
            <p:ph type="dt" sz="half" idx="10"/>
          </p:nvPr>
        </p:nvSpPr>
        <p:spPr/>
        <p:txBody>
          <a:bodyPr/>
          <a:lstStyle/>
          <a:p>
            <a:fld id="{2456CB89-2ED4-3148-86A9-5F8A835FFDEB}" type="datetimeFigureOut">
              <a:rPr lang="en-US" smtClean="0"/>
              <a:t>2/2/2026</a:t>
            </a:fld>
            <a:endParaRPr lang="en-US" dirty="0"/>
          </a:p>
        </p:txBody>
      </p:sp>
      <p:sp>
        <p:nvSpPr>
          <p:cNvPr id="3" name="Footer Placeholder 2">
            <a:extLst>
              <a:ext uri="{FF2B5EF4-FFF2-40B4-BE49-F238E27FC236}">
                <a16:creationId xmlns:a16="http://schemas.microsoft.com/office/drawing/2014/main" id="{1FC23A77-02C1-5846-96F1-8280B228A98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C6929CF-6179-814C-AC8E-B81B90CE860D}"/>
              </a:ext>
            </a:extLst>
          </p:cNvPr>
          <p:cNvSpPr>
            <a:spLocks noGrp="1"/>
          </p:cNvSpPr>
          <p:nvPr>
            <p:ph type="sldNum" sz="quarter" idx="12"/>
          </p:nvPr>
        </p:nvSpPr>
        <p:spPr/>
        <p:txBody>
          <a:bodyPr/>
          <a:lstStyle/>
          <a:p>
            <a:fld id="{82386554-CA5E-BB49-AD61-186D1C21FCAA}" type="slidenum">
              <a:rPr lang="en-US" smtClean="0"/>
              <a:t>‹#›</a:t>
            </a:fld>
            <a:endParaRPr lang="en-US" dirty="0"/>
          </a:p>
        </p:txBody>
      </p:sp>
    </p:spTree>
    <p:extLst>
      <p:ext uri="{BB962C8B-B14F-4D97-AF65-F5344CB8AC3E}">
        <p14:creationId xmlns:p14="http://schemas.microsoft.com/office/powerpoint/2010/main" val="3545873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F1FD2-9CB9-7F44-8AA4-78DF71EB26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EB2A95-EF3E-B147-9739-BD8F9D306D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443B81-B5A0-4843-B0B1-9D85BD3AC4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703B19-7976-1043-871D-BF0A0E4BDAD0}"/>
              </a:ext>
            </a:extLst>
          </p:cNvPr>
          <p:cNvSpPr>
            <a:spLocks noGrp="1"/>
          </p:cNvSpPr>
          <p:nvPr>
            <p:ph type="dt" sz="half" idx="10"/>
          </p:nvPr>
        </p:nvSpPr>
        <p:spPr/>
        <p:txBody>
          <a:bodyPr/>
          <a:lstStyle/>
          <a:p>
            <a:fld id="{2456CB89-2ED4-3148-86A9-5F8A835FFDEB}" type="datetimeFigureOut">
              <a:rPr lang="en-US" smtClean="0"/>
              <a:t>2/2/2026</a:t>
            </a:fld>
            <a:endParaRPr lang="en-US" dirty="0"/>
          </a:p>
        </p:txBody>
      </p:sp>
      <p:sp>
        <p:nvSpPr>
          <p:cNvPr id="6" name="Footer Placeholder 5">
            <a:extLst>
              <a:ext uri="{FF2B5EF4-FFF2-40B4-BE49-F238E27FC236}">
                <a16:creationId xmlns:a16="http://schemas.microsoft.com/office/drawing/2014/main" id="{D548FEA4-E902-C742-B007-15928254A9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265D19B-6DB0-E047-AD6C-897A54BA29DB}"/>
              </a:ext>
            </a:extLst>
          </p:cNvPr>
          <p:cNvSpPr>
            <a:spLocks noGrp="1"/>
          </p:cNvSpPr>
          <p:nvPr>
            <p:ph type="sldNum" sz="quarter" idx="12"/>
          </p:nvPr>
        </p:nvSpPr>
        <p:spPr/>
        <p:txBody>
          <a:bodyPr/>
          <a:lstStyle/>
          <a:p>
            <a:fld id="{82386554-CA5E-BB49-AD61-186D1C21FCAA}" type="slidenum">
              <a:rPr lang="en-US" smtClean="0"/>
              <a:t>‹#›</a:t>
            </a:fld>
            <a:endParaRPr lang="en-US" dirty="0"/>
          </a:p>
        </p:txBody>
      </p:sp>
    </p:spTree>
    <p:extLst>
      <p:ext uri="{BB962C8B-B14F-4D97-AF65-F5344CB8AC3E}">
        <p14:creationId xmlns:p14="http://schemas.microsoft.com/office/powerpoint/2010/main" val="1576216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154A8-29BE-A24B-B273-2CB19ECD12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622C34-E984-F84E-97E5-3305C1C197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B42D6C0-B95C-0E46-8954-FB759B1637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061F7D-43A0-E748-AA31-01E247478DD8}"/>
              </a:ext>
            </a:extLst>
          </p:cNvPr>
          <p:cNvSpPr>
            <a:spLocks noGrp="1"/>
          </p:cNvSpPr>
          <p:nvPr>
            <p:ph type="dt" sz="half" idx="10"/>
          </p:nvPr>
        </p:nvSpPr>
        <p:spPr/>
        <p:txBody>
          <a:bodyPr/>
          <a:lstStyle/>
          <a:p>
            <a:fld id="{2456CB89-2ED4-3148-86A9-5F8A835FFDEB}" type="datetimeFigureOut">
              <a:rPr lang="en-US" smtClean="0"/>
              <a:t>2/2/2026</a:t>
            </a:fld>
            <a:endParaRPr lang="en-US" dirty="0"/>
          </a:p>
        </p:txBody>
      </p:sp>
      <p:sp>
        <p:nvSpPr>
          <p:cNvPr id="6" name="Footer Placeholder 5">
            <a:extLst>
              <a:ext uri="{FF2B5EF4-FFF2-40B4-BE49-F238E27FC236}">
                <a16:creationId xmlns:a16="http://schemas.microsoft.com/office/drawing/2014/main" id="{D2602BDA-3B3C-A843-B8BF-6B809B6CB6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5B9A95-996E-6640-8819-0BB3146AB469}"/>
              </a:ext>
            </a:extLst>
          </p:cNvPr>
          <p:cNvSpPr>
            <a:spLocks noGrp="1"/>
          </p:cNvSpPr>
          <p:nvPr>
            <p:ph type="sldNum" sz="quarter" idx="12"/>
          </p:nvPr>
        </p:nvSpPr>
        <p:spPr/>
        <p:txBody>
          <a:bodyPr/>
          <a:lstStyle/>
          <a:p>
            <a:fld id="{82386554-CA5E-BB49-AD61-186D1C21FCAA}" type="slidenum">
              <a:rPr lang="en-US" smtClean="0"/>
              <a:t>‹#›</a:t>
            </a:fld>
            <a:endParaRPr lang="en-US" dirty="0"/>
          </a:p>
        </p:txBody>
      </p:sp>
    </p:spTree>
    <p:extLst>
      <p:ext uri="{BB962C8B-B14F-4D97-AF65-F5344CB8AC3E}">
        <p14:creationId xmlns:p14="http://schemas.microsoft.com/office/powerpoint/2010/main" val="2167503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329C2-E36A-3943-ABAC-ED66BC2FAE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D6F422-57D3-6444-B01E-967DD67E97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A0D2F-FF1A-3A4F-8E3D-5891A88237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56CB89-2ED4-3148-86A9-5F8A835FFDEB}" type="datetimeFigureOut">
              <a:rPr lang="en-US" smtClean="0"/>
              <a:t>2/2/2026</a:t>
            </a:fld>
            <a:endParaRPr lang="en-US" dirty="0"/>
          </a:p>
        </p:txBody>
      </p:sp>
      <p:sp>
        <p:nvSpPr>
          <p:cNvPr id="5" name="Footer Placeholder 4">
            <a:extLst>
              <a:ext uri="{FF2B5EF4-FFF2-40B4-BE49-F238E27FC236}">
                <a16:creationId xmlns:a16="http://schemas.microsoft.com/office/drawing/2014/main" id="{42E345E9-B892-A648-BFD3-0A29656CAC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2DA82D2-9C40-884A-8F95-AFD810F8F4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386554-CA5E-BB49-AD61-186D1C21FCAA}" type="slidenum">
              <a:rPr lang="en-US" smtClean="0"/>
              <a:t>‹#›</a:t>
            </a:fld>
            <a:endParaRPr lang="en-US" dirty="0"/>
          </a:p>
        </p:txBody>
      </p:sp>
    </p:spTree>
    <p:extLst>
      <p:ext uri="{BB962C8B-B14F-4D97-AF65-F5344CB8AC3E}">
        <p14:creationId xmlns:p14="http://schemas.microsoft.com/office/powerpoint/2010/main" val="292418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unburst chart&#10;&#10;AI-generated content may be incorrect.">
            <a:extLst>
              <a:ext uri="{FF2B5EF4-FFF2-40B4-BE49-F238E27FC236}">
                <a16:creationId xmlns:a16="http://schemas.microsoft.com/office/drawing/2014/main" id="{8642E1A4-1B87-9024-C9A8-EC9D92C36B53}"/>
              </a:ext>
            </a:extLst>
          </p:cNvPr>
          <p:cNvPicPr>
            <a:picLocks noChangeAspect="1"/>
          </p:cNvPicPr>
          <p:nvPr/>
        </p:nvPicPr>
        <p:blipFill>
          <a:blip r:embed="rId2"/>
          <a:stretch>
            <a:fillRect/>
          </a:stretch>
        </p:blipFill>
        <p:spPr>
          <a:xfrm>
            <a:off x="-1115367" y="-365982"/>
            <a:ext cx="14422734" cy="7589964"/>
          </a:xfrm>
          <a:prstGeom prst="rect">
            <a:avLst/>
          </a:prstGeom>
        </p:spPr>
      </p:pic>
    </p:spTree>
    <p:extLst>
      <p:ext uri="{BB962C8B-B14F-4D97-AF65-F5344CB8AC3E}">
        <p14:creationId xmlns:p14="http://schemas.microsoft.com/office/powerpoint/2010/main" val="806648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D1848F-CDE0-68E2-E691-ACBEBA6E03E7}"/>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2103F3C0-135E-C6A8-ACD9-80A3BCBB67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B97CE6F5-7A12-B163-A9D7-708AE58CD2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DAE6CF3F-86A0-6398-FEC2-E8E189BC4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45D4473A-02DA-6BCC-0022-679AD1A0A73E}"/>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3" name="TextBox 2">
            <a:extLst>
              <a:ext uri="{FF2B5EF4-FFF2-40B4-BE49-F238E27FC236}">
                <a16:creationId xmlns:a16="http://schemas.microsoft.com/office/drawing/2014/main" id="{B57A28FE-C8FE-95EA-272B-F70216607D68}"/>
              </a:ext>
            </a:extLst>
          </p:cNvPr>
          <p:cNvSpPr txBox="1"/>
          <p:nvPr/>
        </p:nvSpPr>
        <p:spPr>
          <a:xfrm>
            <a:off x="754623" y="726688"/>
            <a:ext cx="10626739" cy="1415772"/>
          </a:xfrm>
          <a:prstGeom prst="rect">
            <a:avLst/>
          </a:prstGeom>
          <a:noFill/>
        </p:spPr>
        <p:txBody>
          <a:bodyPr wrap="square" rtlCol="0">
            <a:spAutoFit/>
          </a:bodyPr>
          <a:lstStyle/>
          <a:p>
            <a:pPr marL="0" marR="0" algn="just"/>
            <a:r>
              <a:rPr lang="en-US" sz="3200" b="1" kern="100" dirty="0">
                <a:solidFill>
                  <a:schemeClr val="accent1"/>
                </a:solidFill>
                <a:effectLst/>
                <a:latin typeface="Aptos" panose="020B0004020202020204" pitchFamily="34" charset="0"/>
                <a:ea typeface="Aptos" panose="020B0004020202020204" pitchFamily="34" charset="0"/>
              </a:rPr>
              <a:t>When Property </a:t>
            </a:r>
            <a:r>
              <a:rPr lang="en-US" sz="3200" b="1" kern="100" dirty="0">
                <a:solidFill>
                  <a:schemeClr val="accent1"/>
                </a:solidFill>
                <a:latin typeface="Aptos" panose="020B0004020202020204" pitchFamily="34" charset="0"/>
                <a:ea typeface="Aptos" panose="020B0004020202020204" pitchFamily="34" charset="0"/>
              </a:rPr>
              <a:t>P</a:t>
            </a:r>
            <a:r>
              <a:rPr lang="en-US" sz="3200" b="1" kern="100" dirty="0">
                <a:solidFill>
                  <a:schemeClr val="accent1"/>
                </a:solidFill>
                <a:effectLst/>
                <a:latin typeface="Aptos" panose="020B0004020202020204" pitchFamily="34" charset="0"/>
                <a:ea typeface="Aptos" panose="020B0004020202020204" pitchFamily="34" charset="0"/>
              </a:rPr>
              <a:t>resumed </a:t>
            </a:r>
            <a:r>
              <a:rPr lang="en-US" sz="3200" b="1" kern="100" dirty="0">
                <a:solidFill>
                  <a:schemeClr val="accent1"/>
                </a:solidFill>
                <a:latin typeface="Aptos" panose="020B0004020202020204" pitchFamily="34" charset="0"/>
                <a:ea typeface="Aptos" panose="020B0004020202020204" pitchFamily="34" charset="0"/>
              </a:rPr>
              <a:t>A</a:t>
            </a:r>
            <a:r>
              <a:rPr lang="en-US" sz="3200" b="1" kern="100" dirty="0">
                <a:solidFill>
                  <a:schemeClr val="accent1"/>
                </a:solidFill>
                <a:effectLst/>
                <a:latin typeface="Aptos" panose="020B0004020202020204" pitchFamily="34" charset="0"/>
                <a:ea typeface="Aptos" panose="020B0004020202020204" pitchFamily="34" charset="0"/>
              </a:rPr>
              <a:t>bandoned (KRS 393A.040)</a:t>
            </a:r>
            <a:endParaRPr lang="en-US" sz="3200" dirty="0">
              <a:solidFill>
                <a:schemeClr val="accent1"/>
              </a:solidFill>
              <a:effectLst/>
              <a:latin typeface="Times New Roman" panose="02020603050405020304" pitchFamily="18" charset="0"/>
              <a:ea typeface="Times New Roman" panose="02020603050405020304" pitchFamily="18" charset="0"/>
            </a:endParaRPr>
          </a:p>
          <a:p>
            <a:pPr marL="0" marR="0" algn="just"/>
            <a:r>
              <a:rPr lang="en-US" sz="1800" kern="100" dirty="0">
                <a:effectLst/>
                <a:latin typeface="Aptos" panose="020B0004020202020204" pitchFamily="34" charset="0"/>
                <a:ea typeface="Aptos" panose="020B0004020202020204" pitchFamily="34" charset="0"/>
              </a:rPr>
              <a:t> </a:t>
            </a:r>
            <a:endParaRPr lang="en-US" sz="1800" dirty="0">
              <a:effectLst/>
              <a:latin typeface="Times New Roman" panose="02020603050405020304" pitchFamily="18" charset="0"/>
              <a:ea typeface="Times New Roman" panose="02020603050405020304" pitchFamily="18" charset="0"/>
            </a:endParaRPr>
          </a:p>
          <a:p>
            <a:pPr marL="0" marR="0" algn="just"/>
            <a:r>
              <a:rPr lang="en-US" sz="1800" kern="100" dirty="0">
                <a:effectLst/>
                <a:latin typeface="Aptos" panose="020B0004020202020204" pitchFamily="34" charset="0"/>
                <a:ea typeface="Aptos" panose="020B0004020202020204" pitchFamily="34" charset="0"/>
              </a:rPr>
              <a:t>Property shall be presumed abandoned if it is unclaimed by the apparent owner during the period specified below:</a:t>
            </a:r>
            <a:endParaRPr lang="en-US" sz="1800" dirty="0">
              <a:effectLst/>
              <a:latin typeface="Times New Roman" panose="02020603050405020304" pitchFamily="18" charset="0"/>
              <a:ea typeface="Times New Roman" panose="02020603050405020304" pitchFamily="18" charset="0"/>
            </a:endParaRPr>
          </a:p>
        </p:txBody>
      </p:sp>
      <p:pic>
        <p:nvPicPr>
          <p:cNvPr id="5" name="Picture 4" descr="A picture containing table, person, indoor&#10;&#10;AI-generated content may be incorrect.">
            <a:extLst>
              <a:ext uri="{FF2B5EF4-FFF2-40B4-BE49-F238E27FC236}">
                <a16:creationId xmlns:a16="http://schemas.microsoft.com/office/drawing/2014/main" id="{907550B0-55AF-259B-884A-C8E420C17F68}"/>
              </a:ext>
            </a:extLst>
          </p:cNvPr>
          <p:cNvPicPr>
            <a:picLocks noChangeAspect="1"/>
          </p:cNvPicPr>
          <p:nvPr/>
        </p:nvPicPr>
        <p:blipFill>
          <a:blip r:embed="rId3"/>
          <a:stretch>
            <a:fillRect/>
          </a:stretch>
        </p:blipFill>
        <p:spPr>
          <a:xfrm>
            <a:off x="8507546" y="2655141"/>
            <a:ext cx="2655053" cy="1988727"/>
          </a:xfrm>
          <a:prstGeom prst="rect">
            <a:avLst/>
          </a:prstGeom>
        </p:spPr>
      </p:pic>
      <p:pic>
        <p:nvPicPr>
          <p:cNvPr id="7" name="Picture 6" descr="A large white building with a flag on top&#10;&#10;AI-generated content may be incorrect.">
            <a:extLst>
              <a:ext uri="{FF2B5EF4-FFF2-40B4-BE49-F238E27FC236}">
                <a16:creationId xmlns:a16="http://schemas.microsoft.com/office/drawing/2014/main" id="{A77A696D-73ED-864C-E9A0-670ADD418F0F}"/>
              </a:ext>
            </a:extLst>
          </p:cNvPr>
          <p:cNvPicPr>
            <a:picLocks noChangeAspect="1"/>
          </p:cNvPicPr>
          <p:nvPr/>
        </p:nvPicPr>
        <p:blipFill>
          <a:blip r:embed="rId4"/>
          <a:stretch>
            <a:fillRect/>
          </a:stretch>
        </p:blipFill>
        <p:spPr>
          <a:xfrm>
            <a:off x="4289991" y="2649380"/>
            <a:ext cx="3556001" cy="2000250"/>
          </a:xfrm>
          <a:prstGeom prst="rect">
            <a:avLst/>
          </a:prstGeom>
        </p:spPr>
      </p:pic>
      <p:pic>
        <p:nvPicPr>
          <p:cNvPr id="9" name="Picture 8" descr="Icon&#10;&#10;AI-generated content may be incorrect.">
            <a:extLst>
              <a:ext uri="{FF2B5EF4-FFF2-40B4-BE49-F238E27FC236}">
                <a16:creationId xmlns:a16="http://schemas.microsoft.com/office/drawing/2014/main" id="{FD2A5747-F802-313B-A6C1-A5E6C050E40F}"/>
              </a:ext>
            </a:extLst>
          </p:cNvPr>
          <p:cNvPicPr>
            <a:picLocks noChangeAspect="1"/>
          </p:cNvPicPr>
          <p:nvPr/>
        </p:nvPicPr>
        <p:blipFill>
          <a:blip r:embed="rId5"/>
          <a:stretch>
            <a:fillRect/>
          </a:stretch>
        </p:blipFill>
        <p:spPr>
          <a:xfrm>
            <a:off x="1326891" y="2454519"/>
            <a:ext cx="2195111" cy="2195111"/>
          </a:xfrm>
          <a:prstGeom prst="rect">
            <a:avLst/>
          </a:prstGeom>
        </p:spPr>
      </p:pic>
      <p:sp>
        <p:nvSpPr>
          <p:cNvPr id="10" name="TextBox 9">
            <a:extLst>
              <a:ext uri="{FF2B5EF4-FFF2-40B4-BE49-F238E27FC236}">
                <a16:creationId xmlns:a16="http://schemas.microsoft.com/office/drawing/2014/main" id="{3709113E-90A3-AEF6-3F55-6B7FE451B14B}"/>
              </a:ext>
            </a:extLst>
          </p:cNvPr>
          <p:cNvSpPr txBox="1"/>
          <p:nvPr/>
        </p:nvSpPr>
        <p:spPr>
          <a:xfrm>
            <a:off x="1079434" y="4772557"/>
            <a:ext cx="3556001" cy="1015663"/>
          </a:xfrm>
          <a:prstGeom prst="rect">
            <a:avLst/>
          </a:prstGeom>
          <a:noFill/>
        </p:spPr>
        <p:txBody>
          <a:bodyPr wrap="square" rtlCol="0">
            <a:spAutoFit/>
          </a:bodyPr>
          <a:lstStyle/>
          <a:p>
            <a:r>
              <a:rPr lang="en-US" sz="2000" dirty="0"/>
              <a:t>Wages, commissions,  </a:t>
            </a:r>
            <a:r>
              <a:rPr lang="en-US" sz="2000" dirty="0" err="1"/>
              <a:t>etc</a:t>
            </a:r>
            <a:r>
              <a:rPr lang="en-US" sz="2000" dirty="0"/>
              <a:t>:</a:t>
            </a:r>
          </a:p>
          <a:p>
            <a:endParaRPr lang="en-US" sz="2000" dirty="0"/>
          </a:p>
          <a:p>
            <a:r>
              <a:rPr lang="en-US" sz="2000" dirty="0"/>
              <a:t>                    1 year</a:t>
            </a:r>
          </a:p>
        </p:txBody>
      </p:sp>
      <p:sp>
        <p:nvSpPr>
          <p:cNvPr id="11" name="TextBox 10">
            <a:extLst>
              <a:ext uri="{FF2B5EF4-FFF2-40B4-BE49-F238E27FC236}">
                <a16:creationId xmlns:a16="http://schemas.microsoft.com/office/drawing/2014/main" id="{6B24A582-6FDC-C1E7-5F74-EACD5A2B9143}"/>
              </a:ext>
            </a:extLst>
          </p:cNvPr>
          <p:cNvSpPr txBox="1"/>
          <p:nvPr/>
        </p:nvSpPr>
        <p:spPr>
          <a:xfrm>
            <a:off x="4419195" y="4772556"/>
            <a:ext cx="3353610" cy="1015663"/>
          </a:xfrm>
          <a:prstGeom prst="rect">
            <a:avLst/>
          </a:prstGeom>
          <a:noFill/>
        </p:spPr>
        <p:txBody>
          <a:bodyPr wrap="none" rtlCol="0">
            <a:spAutoFit/>
          </a:bodyPr>
          <a:lstStyle/>
          <a:p>
            <a:r>
              <a:rPr lang="en-US" sz="2000" dirty="0"/>
              <a:t>Property held by Government:</a:t>
            </a:r>
          </a:p>
          <a:p>
            <a:endParaRPr lang="en-US" sz="2000" dirty="0"/>
          </a:p>
          <a:p>
            <a:r>
              <a:rPr lang="en-US" sz="2000" dirty="0"/>
              <a:t>                      1 year</a:t>
            </a:r>
          </a:p>
        </p:txBody>
      </p:sp>
      <p:sp>
        <p:nvSpPr>
          <p:cNvPr id="12" name="TextBox 11">
            <a:extLst>
              <a:ext uri="{FF2B5EF4-FFF2-40B4-BE49-F238E27FC236}">
                <a16:creationId xmlns:a16="http://schemas.microsoft.com/office/drawing/2014/main" id="{EA24A989-B252-5A8F-CA76-C2F6B164FC9B}"/>
              </a:ext>
            </a:extLst>
          </p:cNvPr>
          <p:cNvSpPr txBox="1"/>
          <p:nvPr/>
        </p:nvSpPr>
        <p:spPr>
          <a:xfrm>
            <a:off x="8433374" y="4759751"/>
            <a:ext cx="2803396" cy="1015663"/>
          </a:xfrm>
          <a:prstGeom prst="rect">
            <a:avLst/>
          </a:prstGeom>
          <a:noFill/>
        </p:spPr>
        <p:txBody>
          <a:bodyPr wrap="none" rtlCol="0">
            <a:spAutoFit/>
          </a:bodyPr>
          <a:lstStyle/>
          <a:p>
            <a:r>
              <a:rPr lang="en-US" sz="2000" dirty="0"/>
              <a:t>Property held by a Court:</a:t>
            </a:r>
          </a:p>
          <a:p>
            <a:endParaRPr lang="en-US" sz="2000" dirty="0"/>
          </a:p>
          <a:p>
            <a:r>
              <a:rPr lang="en-US" sz="2000" dirty="0"/>
              <a:t>                 1 year</a:t>
            </a:r>
          </a:p>
        </p:txBody>
      </p:sp>
    </p:spTree>
    <p:extLst>
      <p:ext uri="{BB962C8B-B14F-4D97-AF65-F5344CB8AC3E}">
        <p14:creationId xmlns:p14="http://schemas.microsoft.com/office/powerpoint/2010/main" val="808185670"/>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5C81C9-8983-0FF0-7BD9-A6D502E55A98}"/>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4C1E98A4-79CE-6756-A6A4-A3DBE7BA9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6539B8A7-F082-EED9-EC44-A958F395F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491C31B9-174A-2077-EE41-C2AB751B57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95C5A329-04F0-F51D-6486-4EAFA226B199}"/>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3" name="TextBox 2">
            <a:extLst>
              <a:ext uri="{FF2B5EF4-FFF2-40B4-BE49-F238E27FC236}">
                <a16:creationId xmlns:a16="http://schemas.microsoft.com/office/drawing/2014/main" id="{9FA93B29-DCF5-6873-B75B-1CB9299D4E20}"/>
              </a:ext>
            </a:extLst>
          </p:cNvPr>
          <p:cNvSpPr txBox="1"/>
          <p:nvPr/>
        </p:nvSpPr>
        <p:spPr>
          <a:xfrm>
            <a:off x="754623" y="726688"/>
            <a:ext cx="10626739" cy="461665"/>
          </a:xfrm>
          <a:prstGeom prst="rect">
            <a:avLst/>
          </a:prstGeom>
          <a:noFill/>
        </p:spPr>
        <p:txBody>
          <a:bodyPr wrap="square" rtlCol="0">
            <a:spAutoFit/>
          </a:bodyPr>
          <a:lstStyle/>
          <a:p>
            <a:pPr marL="0" marR="0" algn="just"/>
            <a:r>
              <a:rPr lang="en-US" sz="2400" b="1" kern="100" dirty="0">
                <a:solidFill>
                  <a:schemeClr val="accent1"/>
                </a:solidFill>
                <a:effectLst/>
                <a:latin typeface="Aptos" panose="020B0004020202020204" pitchFamily="34" charset="0"/>
                <a:ea typeface="Aptos" panose="020B0004020202020204" pitchFamily="34" charset="0"/>
              </a:rPr>
              <a:t>When Custodial </a:t>
            </a:r>
            <a:r>
              <a:rPr lang="en-US" sz="2400" b="1" kern="100" dirty="0">
                <a:solidFill>
                  <a:schemeClr val="accent1"/>
                </a:solidFill>
                <a:latin typeface="Aptos" panose="020B0004020202020204" pitchFamily="34" charset="0"/>
                <a:ea typeface="Aptos" panose="020B0004020202020204" pitchFamily="34" charset="0"/>
              </a:rPr>
              <a:t>A</a:t>
            </a:r>
            <a:r>
              <a:rPr lang="en-US" sz="2400" b="1" kern="100" dirty="0">
                <a:solidFill>
                  <a:schemeClr val="accent1"/>
                </a:solidFill>
                <a:effectLst/>
                <a:latin typeface="Aptos" panose="020B0004020202020204" pitchFamily="34" charset="0"/>
                <a:ea typeface="Aptos" panose="020B0004020202020204" pitchFamily="34" charset="0"/>
              </a:rPr>
              <a:t>ccount for Minor </a:t>
            </a:r>
            <a:r>
              <a:rPr lang="en-US" sz="2400" b="1" kern="100" dirty="0">
                <a:solidFill>
                  <a:schemeClr val="accent1"/>
                </a:solidFill>
                <a:latin typeface="Aptos" panose="020B0004020202020204" pitchFamily="34" charset="0"/>
                <a:ea typeface="Aptos" panose="020B0004020202020204" pitchFamily="34" charset="0"/>
              </a:rPr>
              <a:t>P</a:t>
            </a:r>
            <a:r>
              <a:rPr lang="en-US" sz="2400" b="1" kern="100" dirty="0">
                <a:solidFill>
                  <a:schemeClr val="accent1"/>
                </a:solidFill>
                <a:effectLst/>
                <a:latin typeface="Aptos" panose="020B0004020202020204" pitchFamily="34" charset="0"/>
                <a:ea typeface="Aptos" panose="020B0004020202020204" pitchFamily="34" charset="0"/>
              </a:rPr>
              <a:t>resumed </a:t>
            </a:r>
            <a:r>
              <a:rPr lang="en-US" sz="2400" b="1" kern="100" dirty="0">
                <a:solidFill>
                  <a:schemeClr val="accent1"/>
                </a:solidFill>
                <a:latin typeface="Aptos" panose="020B0004020202020204" pitchFamily="34" charset="0"/>
                <a:ea typeface="Aptos" panose="020B0004020202020204" pitchFamily="34" charset="0"/>
              </a:rPr>
              <a:t>A</a:t>
            </a:r>
            <a:r>
              <a:rPr lang="en-US" sz="2400" b="1" kern="100" dirty="0">
                <a:solidFill>
                  <a:schemeClr val="accent1"/>
                </a:solidFill>
                <a:effectLst/>
                <a:latin typeface="Aptos" panose="020B0004020202020204" pitchFamily="34" charset="0"/>
                <a:ea typeface="Aptos" panose="020B0004020202020204" pitchFamily="34" charset="0"/>
              </a:rPr>
              <a:t>bandoned (KRS 393A.070)</a:t>
            </a:r>
            <a:endParaRPr lang="en-US" sz="2400" dirty="0">
              <a:solidFill>
                <a:schemeClr val="accent1"/>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EA6C3610-049A-5842-E978-3DD3AB33361E}"/>
              </a:ext>
            </a:extLst>
          </p:cNvPr>
          <p:cNvSpPr txBox="1"/>
          <p:nvPr/>
        </p:nvSpPr>
        <p:spPr>
          <a:xfrm>
            <a:off x="754623" y="1179241"/>
            <a:ext cx="10441913" cy="2862322"/>
          </a:xfrm>
          <a:prstGeom prst="rect">
            <a:avLst/>
          </a:prstGeom>
          <a:noFill/>
        </p:spPr>
        <p:txBody>
          <a:bodyPr wrap="square" rtlCol="0">
            <a:spAutoFit/>
          </a:bodyPr>
          <a:lstStyle/>
          <a:p>
            <a:pPr marL="0" marR="0" algn="just"/>
            <a:r>
              <a:rPr lang="en-US" sz="1800" i="1" kern="100" dirty="0">
                <a:effectLst/>
                <a:latin typeface="Aptos" panose="020B0004020202020204" pitchFamily="34" charset="0"/>
                <a:ea typeface="Aptos" panose="020B0004020202020204" pitchFamily="34" charset="0"/>
              </a:rPr>
              <a:t>Property held in an account established under KRS 385.012 to 385.242, shall be presumed abandoned </a:t>
            </a:r>
            <a:r>
              <a:rPr lang="en-US" sz="1800" b="1" i="1" kern="100" dirty="0">
                <a:effectLst/>
                <a:latin typeface="Aptos" panose="020B0004020202020204" pitchFamily="34" charset="0"/>
                <a:ea typeface="Aptos" panose="020B0004020202020204" pitchFamily="34" charset="0"/>
              </a:rPr>
              <a:t>three (3) years </a:t>
            </a:r>
            <a:r>
              <a:rPr lang="en-US" sz="1800" i="1" kern="100" dirty="0">
                <a:effectLst/>
                <a:latin typeface="Aptos" panose="020B0004020202020204" pitchFamily="34" charset="0"/>
                <a:ea typeface="Aptos" panose="020B0004020202020204" pitchFamily="34" charset="0"/>
              </a:rPr>
              <a:t>after the later of:</a:t>
            </a:r>
            <a:endParaRPr lang="en-US" sz="1800" i="1" dirty="0">
              <a:effectLst/>
              <a:latin typeface="Times New Roman" panose="02020603050405020304" pitchFamily="18" charset="0"/>
              <a:ea typeface="Times New Roman" panose="02020603050405020304" pitchFamily="18" charset="0"/>
            </a:endParaRPr>
          </a:p>
          <a:p>
            <a:pPr marL="457200" marR="0" algn="just"/>
            <a:r>
              <a:rPr lang="en-US" sz="1800" kern="100" dirty="0">
                <a:effectLst/>
                <a:latin typeface="Aptos" panose="020B0004020202020204" pitchFamily="34" charset="0"/>
                <a:ea typeface="Aptos" panose="020B0004020202020204" pitchFamily="34" charset="0"/>
              </a:rPr>
              <a:t>(a) the date a second consecutive communication sent by the holder to the custodian is returned undelivered;</a:t>
            </a:r>
            <a:endParaRPr lang="en-US" sz="1800" dirty="0">
              <a:effectLst/>
              <a:latin typeface="Times New Roman" panose="02020603050405020304" pitchFamily="18" charset="0"/>
              <a:ea typeface="Times New Roman" panose="02020603050405020304" pitchFamily="18" charset="0"/>
            </a:endParaRPr>
          </a:p>
          <a:p>
            <a:pPr marL="457200" marR="0" algn="just"/>
            <a:r>
              <a:rPr lang="en-US" sz="1800" kern="100" dirty="0">
                <a:effectLst/>
                <a:latin typeface="Aptos" panose="020B0004020202020204" pitchFamily="34" charset="0"/>
                <a:ea typeface="Aptos" panose="020B0004020202020204" pitchFamily="34" charset="0"/>
              </a:rPr>
              <a:t>(b) If the second communication is sent later than thirty (30) days after the date the first communication is returned undelivered, the date the first communication was returned undelivered; or </a:t>
            </a:r>
            <a:endParaRPr lang="en-US" sz="1800" dirty="0">
              <a:effectLst/>
              <a:latin typeface="Times New Roman" panose="02020603050405020304" pitchFamily="18" charset="0"/>
              <a:ea typeface="Times New Roman" panose="02020603050405020304" pitchFamily="18" charset="0"/>
            </a:endParaRPr>
          </a:p>
          <a:p>
            <a:pPr marL="457200" marR="0" algn="just"/>
            <a:r>
              <a:rPr lang="en-US" sz="1800" kern="100" dirty="0">
                <a:effectLst/>
                <a:latin typeface="Aptos" panose="020B0004020202020204" pitchFamily="34" charset="0"/>
                <a:ea typeface="Aptos" panose="020B0004020202020204" pitchFamily="34" charset="0"/>
              </a:rPr>
              <a:t>(c) The date on which the custodian is required to transfer the property to the minor in accordance with the Uniform Gifts to Minors Act or Uniform Transfers to Minors Act.</a:t>
            </a:r>
            <a:endParaRPr lang="en-US" sz="1800" dirty="0">
              <a:effectLst/>
              <a:latin typeface="Times New Roman" panose="02020603050405020304" pitchFamily="18" charset="0"/>
              <a:ea typeface="Times New Roman" panose="02020603050405020304" pitchFamily="18" charset="0"/>
            </a:endParaRPr>
          </a:p>
          <a:p>
            <a:pPr marL="1371600" marR="0" algn="just"/>
            <a:endParaRPr lang="en-US" sz="1800" dirty="0">
              <a:effectLst/>
              <a:latin typeface="Times New Roman" panose="02020603050405020304" pitchFamily="18" charset="0"/>
              <a:ea typeface="Times New Roman" panose="02020603050405020304" pitchFamily="18" charset="0"/>
            </a:endParaRPr>
          </a:p>
        </p:txBody>
      </p:sp>
      <p:pic>
        <p:nvPicPr>
          <p:cNvPr id="5" name="Picture 4" descr="A group of people posing for a photo&#10;&#10;AI-generated content may be incorrect.">
            <a:extLst>
              <a:ext uri="{FF2B5EF4-FFF2-40B4-BE49-F238E27FC236}">
                <a16:creationId xmlns:a16="http://schemas.microsoft.com/office/drawing/2014/main" id="{6F1E2FDB-A61C-717E-BB15-30D5F5E30F68}"/>
              </a:ext>
            </a:extLst>
          </p:cNvPr>
          <p:cNvPicPr>
            <a:picLocks noChangeAspect="1"/>
          </p:cNvPicPr>
          <p:nvPr/>
        </p:nvPicPr>
        <p:blipFill>
          <a:blip r:embed="rId3"/>
          <a:srcRect t="11415" b="24976"/>
          <a:stretch/>
        </p:blipFill>
        <p:spPr>
          <a:xfrm>
            <a:off x="3501347" y="3731452"/>
            <a:ext cx="5189305" cy="2200589"/>
          </a:xfrm>
          <a:prstGeom prst="rect">
            <a:avLst/>
          </a:prstGeom>
        </p:spPr>
      </p:pic>
    </p:spTree>
    <p:extLst>
      <p:ext uri="{BB962C8B-B14F-4D97-AF65-F5344CB8AC3E}">
        <p14:creationId xmlns:p14="http://schemas.microsoft.com/office/powerpoint/2010/main" val="36829870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ECF9DF16-6E63-AC76-C643-433A3E0A6464}"/>
              </a:ext>
            </a:extLst>
          </p:cNvPr>
          <p:cNvPicPr>
            <a:picLocks noChangeAspect="1"/>
          </p:cNvPicPr>
          <p:nvPr/>
        </p:nvPicPr>
        <p:blipFill>
          <a:blip r:embed="rId3"/>
          <a:stretch>
            <a:fillRect/>
          </a:stretch>
        </p:blipFill>
        <p:spPr>
          <a:xfrm>
            <a:off x="7716788" y="6098951"/>
            <a:ext cx="3285509" cy="682849"/>
          </a:xfrm>
          <a:prstGeom prst="rect">
            <a:avLst/>
          </a:prstGeom>
        </p:spPr>
      </p:pic>
      <p:sp>
        <p:nvSpPr>
          <p:cNvPr id="4" name="TextBox 3">
            <a:extLst>
              <a:ext uri="{FF2B5EF4-FFF2-40B4-BE49-F238E27FC236}">
                <a16:creationId xmlns:a16="http://schemas.microsoft.com/office/drawing/2014/main" id="{EE1587D9-FAE5-D974-5322-CC1C2CD27299}"/>
              </a:ext>
            </a:extLst>
          </p:cNvPr>
          <p:cNvSpPr txBox="1"/>
          <p:nvPr/>
        </p:nvSpPr>
        <p:spPr>
          <a:xfrm>
            <a:off x="966498" y="807084"/>
            <a:ext cx="10626739" cy="1077218"/>
          </a:xfrm>
          <a:prstGeom prst="rect">
            <a:avLst/>
          </a:prstGeom>
          <a:noFill/>
        </p:spPr>
        <p:txBody>
          <a:bodyPr wrap="square" rtlCol="0">
            <a:spAutoFit/>
          </a:bodyPr>
          <a:lstStyle/>
          <a:p>
            <a:pPr marL="0" marR="0" algn="just"/>
            <a:r>
              <a:rPr lang="en-US" sz="2800" b="1" kern="100" dirty="0">
                <a:solidFill>
                  <a:schemeClr val="accent1"/>
                </a:solidFill>
                <a:latin typeface="Aptos" panose="020B0004020202020204" pitchFamily="34" charset="0"/>
                <a:ea typeface="Aptos" panose="020B0004020202020204" pitchFamily="34" charset="0"/>
              </a:rPr>
              <a:t>Holder Responsibilities</a:t>
            </a:r>
            <a:r>
              <a:rPr lang="en-US" sz="2800" b="1" kern="100" dirty="0">
                <a:solidFill>
                  <a:schemeClr val="accent1"/>
                </a:solidFill>
                <a:effectLst/>
                <a:latin typeface="Aptos" panose="020B0004020202020204" pitchFamily="34" charset="0"/>
                <a:ea typeface="Aptos" panose="020B0004020202020204" pitchFamily="34" charset="0"/>
              </a:rPr>
              <a:t> (KRS 393A.220)</a:t>
            </a:r>
            <a:endParaRPr lang="en-US" sz="2800" dirty="0">
              <a:solidFill>
                <a:schemeClr val="accent1"/>
              </a:solidFill>
              <a:effectLst/>
              <a:latin typeface="Times New Roman" panose="02020603050405020304" pitchFamily="18" charset="0"/>
              <a:ea typeface="Times New Roman" panose="02020603050405020304" pitchFamily="18" charset="0"/>
            </a:endParaRPr>
          </a:p>
          <a:p>
            <a:pPr marL="0" marR="0" algn="just"/>
            <a:r>
              <a:rPr lang="en-US" sz="1800" kern="100" dirty="0">
                <a:effectLst/>
                <a:latin typeface="Aptos" panose="020B0004020202020204" pitchFamily="34" charset="0"/>
                <a:ea typeface="Aptos" panose="020B0004020202020204" pitchFamily="34" charset="0"/>
              </a:rPr>
              <a:t> </a:t>
            </a:r>
            <a:endParaRPr lang="en-US" sz="1800" dirty="0">
              <a:effectLst/>
              <a:latin typeface="Times New Roman" panose="02020603050405020304" pitchFamily="18" charset="0"/>
              <a:ea typeface="Times New Roman" panose="02020603050405020304" pitchFamily="18" charset="0"/>
            </a:endParaRPr>
          </a:p>
          <a:p>
            <a:pPr marL="0" marR="0" algn="just"/>
            <a:r>
              <a:rPr lang="en-US" sz="1800" b="1" i="1" kern="100" dirty="0">
                <a:effectLst/>
                <a:latin typeface="Aptos" panose="020B0004020202020204" pitchFamily="34" charset="0"/>
                <a:ea typeface="Aptos" panose="020B0004020202020204" pitchFamily="34" charset="0"/>
              </a:rPr>
              <a:t>A Holder has two (2) responsibilities:</a:t>
            </a:r>
          </a:p>
        </p:txBody>
      </p:sp>
      <p:sp>
        <p:nvSpPr>
          <p:cNvPr id="5" name="TextBox 4">
            <a:extLst>
              <a:ext uri="{FF2B5EF4-FFF2-40B4-BE49-F238E27FC236}">
                <a16:creationId xmlns:a16="http://schemas.microsoft.com/office/drawing/2014/main" id="{82145354-97D7-553A-1042-9A1DA48B178B}"/>
              </a:ext>
            </a:extLst>
          </p:cNvPr>
          <p:cNvSpPr txBox="1"/>
          <p:nvPr/>
        </p:nvSpPr>
        <p:spPr>
          <a:xfrm>
            <a:off x="897877" y="2121488"/>
            <a:ext cx="8798691" cy="646331"/>
          </a:xfrm>
          <a:prstGeom prst="rect">
            <a:avLst/>
          </a:prstGeom>
          <a:noFill/>
        </p:spPr>
        <p:txBody>
          <a:bodyPr wrap="none" rtlCol="0">
            <a:spAutoFit/>
          </a:bodyPr>
          <a:lstStyle/>
          <a:p>
            <a:r>
              <a:rPr lang="en-US" b="1" dirty="0"/>
              <a:t>FIRST:</a:t>
            </a:r>
          </a:p>
          <a:p>
            <a:r>
              <a:rPr lang="en-US" dirty="0"/>
              <a:t>The Holder shall report the abandoned property in a timely, complete and accurate manner.</a:t>
            </a:r>
          </a:p>
        </p:txBody>
      </p:sp>
      <p:sp>
        <p:nvSpPr>
          <p:cNvPr id="6" name="TextBox 5">
            <a:extLst>
              <a:ext uri="{FF2B5EF4-FFF2-40B4-BE49-F238E27FC236}">
                <a16:creationId xmlns:a16="http://schemas.microsoft.com/office/drawing/2014/main" id="{7B734A6B-3DEA-AE24-EA6C-388937E5FF8D}"/>
              </a:ext>
            </a:extLst>
          </p:cNvPr>
          <p:cNvSpPr txBox="1"/>
          <p:nvPr/>
        </p:nvSpPr>
        <p:spPr>
          <a:xfrm>
            <a:off x="897876" y="3154760"/>
            <a:ext cx="6539995" cy="646331"/>
          </a:xfrm>
          <a:prstGeom prst="rect">
            <a:avLst/>
          </a:prstGeom>
          <a:noFill/>
        </p:spPr>
        <p:txBody>
          <a:bodyPr wrap="none" rtlCol="0">
            <a:spAutoFit/>
          </a:bodyPr>
          <a:lstStyle/>
          <a:p>
            <a:r>
              <a:rPr lang="en-US" b="1" dirty="0"/>
              <a:t>SECOND:</a:t>
            </a:r>
          </a:p>
          <a:p>
            <a:r>
              <a:rPr lang="en-US" dirty="0"/>
              <a:t>The Holder shall pay or deliver the abandoned property to Treasury.</a:t>
            </a:r>
          </a:p>
        </p:txBody>
      </p:sp>
      <p:pic>
        <p:nvPicPr>
          <p:cNvPr id="12" name="Picture 11">
            <a:extLst>
              <a:ext uri="{FF2B5EF4-FFF2-40B4-BE49-F238E27FC236}">
                <a16:creationId xmlns:a16="http://schemas.microsoft.com/office/drawing/2014/main" id="{F1D9234A-5A7F-B039-2AE3-D8AA4461D421}"/>
              </a:ext>
            </a:extLst>
          </p:cNvPr>
          <p:cNvPicPr>
            <a:picLocks noChangeAspect="1"/>
          </p:cNvPicPr>
          <p:nvPr/>
        </p:nvPicPr>
        <p:blipFill>
          <a:blip r:embed="rId4"/>
          <a:srcRect l="34325" t="33584" b="38705"/>
          <a:stretch/>
        </p:blipFill>
        <p:spPr>
          <a:xfrm>
            <a:off x="6411476" y="4075890"/>
            <a:ext cx="5780524" cy="1624520"/>
          </a:xfrm>
          <a:prstGeom prst="rect">
            <a:avLst/>
          </a:prstGeom>
        </p:spPr>
      </p:pic>
      <p:pic>
        <p:nvPicPr>
          <p:cNvPr id="14" name="Picture 13" descr="A close-up of hands shaking&#10;&#10;AI-generated content may be incorrect.">
            <a:extLst>
              <a:ext uri="{FF2B5EF4-FFF2-40B4-BE49-F238E27FC236}">
                <a16:creationId xmlns:a16="http://schemas.microsoft.com/office/drawing/2014/main" id="{F0D36C77-4653-1E89-5F1D-AB8A3428177E}"/>
              </a:ext>
            </a:extLst>
          </p:cNvPr>
          <p:cNvPicPr>
            <a:picLocks noChangeAspect="1"/>
          </p:cNvPicPr>
          <p:nvPr/>
        </p:nvPicPr>
        <p:blipFill>
          <a:blip r:embed="rId5"/>
          <a:srcRect t="8832" r="20630" b="20635"/>
          <a:stretch/>
        </p:blipFill>
        <p:spPr>
          <a:xfrm>
            <a:off x="0" y="3995529"/>
            <a:ext cx="4023603" cy="1785241"/>
          </a:xfrm>
          <a:prstGeom prst="rect">
            <a:avLst/>
          </a:prstGeom>
        </p:spPr>
      </p:pic>
      <p:sp>
        <p:nvSpPr>
          <p:cNvPr id="9" name="TextBox 8">
            <a:extLst>
              <a:ext uri="{FF2B5EF4-FFF2-40B4-BE49-F238E27FC236}">
                <a16:creationId xmlns:a16="http://schemas.microsoft.com/office/drawing/2014/main" id="{CC034D58-225E-7380-06C3-385B9FF298B2}"/>
              </a:ext>
            </a:extLst>
          </p:cNvPr>
          <p:cNvSpPr txBox="1"/>
          <p:nvPr/>
        </p:nvSpPr>
        <p:spPr>
          <a:xfrm>
            <a:off x="897876" y="4311978"/>
            <a:ext cx="10626739" cy="1200329"/>
          </a:xfrm>
          <a:prstGeom prst="rect">
            <a:avLst/>
          </a:prstGeom>
          <a:noFill/>
        </p:spPr>
        <p:txBody>
          <a:bodyPr wrap="square" rtlCol="0">
            <a:spAutoFit/>
          </a:bodyPr>
          <a:lstStyle/>
          <a:p>
            <a:pPr marL="0" marR="0" algn="just"/>
            <a:r>
              <a:rPr lang="en-US" b="1" kern="100" dirty="0">
                <a:latin typeface="Aptos" panose="020B0004020202020204" pitchFamily="34" charset="0"/>
                <a:ea typeface="Aptos" panose="020B0004020202020204" pitchFamily="34" charset="0"/>
              </a:rPr>
              <a:t>Property reportable and payable or deliverable absent owner demand</a:t>
            </a:r>
            <a:r>
              <a:rPr lang="en-US" sz="1800" b="1" kern="100" dirty="0">
                <a:effectLst/>
                <a:latin typeface="Aptos" panose="020B0004020202020204" pitchFamily="34" charset="0"/>
                <a:ea typeface="Aptos" panose="020B0004020202020204" pitchFamily="34" charset="0"/>
              </a:rPr>
              <a:t>. (KRS 393A.2</a:t>
            </a:r>
            <a:r>
              <a:rPr lang="en-US" b="1" kern="100" dirty="0">
                <a:latin typeface="Aptos" panose="020B0004020202020204" pitchFamily="34" charset="0"/>
                <a:ea typeface="Aptos" panose="020B0004020202020204" pitchFamily="34" charset="0"/>
              </a:rPr>
              <a:t>6</a:t>
            </a:r>
            <a:r>
              <a:rPr lang="en-US" sz="1800" b="1" kern="100" dirty="0">
                <a:effectLst/>
                <a:latin typeface="Aptos" panose="020B0004020202020204" pitchFamily="34" charset="0"/>
                <a:ea typeface="Aptos" panose="020B0004020202020204" pitchFamily="34" charset="0"/>
              </a:rPr>
              <a:t>0)</a:t>
            </a:r>
            <a:endParaRPr lang="en-US" sz="1800" dirty="0">
              <a:effectLst/>
              <a:latin typeface="Times New Roman" panose="02020603050405020304" pitchFamily="18" charset="0"/>
              <a:ea typeface="Times New Roman" panose="02020603050405020304" pitchFamily="18" charset="0"/>
            </a:endParaRPr>
          </a:p>
          <a:p>
            <a:pPr marL="0" marR="0" algn="just"/>
            <a:r>
              <a:rPr lang="en-US" sz="1800" kern="100" dirty="0">
                <a:effectLst/>
                <a:latin typeface="Aptos" panose="020B0004020202020204" pitchFamily="34" charset="0"/>
                <a:ea typeface="Aptos" panose="020B0004020202020204" pitchFamily="34" charset="0"/>
              </a:rPr>
              <a:t> </a:t>
            </a:r>
            <a:endParaRPr lang="en-US" kern="100" dirty="0">
              <a:latin typeface="Aptos" panose="020B0004020202020204" pitchFamily="34" charset="0"/>
              <a:ea typeface="Aptos" panose="020B0004020202020204" pitchFamily="34" charset="0"/>
            </a:endParaRPr>
          </a:p>
          <a:p>
            <a:pPr marL="0" marR="0" algn="just"/>
            <a:r>
              <a:rPr lang="en-US" sz="1800" kern="100" dirty="0">
                <a:effectLst/>
                <a:latin typeface="Aptos" panose="020B0004020202020204" pitchFamily="34" charset="0"/>
                <a:ea typeface="Times New Roman" panose="02020603050405020304" pitchFamily="18" charset="0"/>
              </a:rPr>
              <a:t>Property shall be reportable and payable or deliverable under this chapter </a:t>
            </a:r>
            <a:r>
              <a:rPr lang="en-US" sz="1800" b="1" i="1" kern="100" dirty="0">
                <a:effectLst/>
                <a:latin typeface="Aptos" panose="020B0004020202020204" pitchFamily="34" charset="0"/>
                <a:ea typeface="Times New Roman" panose="02020603050405020304" pitchFamily="18" charset="0"/>
              </a:rPr>
              <a:t>even if the owner fails to make demand</a:t>
            </a:r>
            <a:r>
              <a:rPr lang="en-US" sz="1800" i="1" kern="100" dirty="0">
                <a:effectLst/>
                <a:latin typeface="Aptos" panose="020B0004020202020204" pitchFamily="34" charset="0"/>
                <a:ea typeface="Times New Roman" panose="02020603050405020304" pitchFamily="18" charset="0"/>
              </a:rPr>
              <a:t> </a:t>
            </a:r>
            <a:r>
              <a:rPr lang="en-US" sz="1800" kern="100" dirty="0">
                <a:effectLst/>
                <a:latin typeface="Aptos" panose="020B0004020202020204" pitchFamily="34" charset="0"/>
                <a:ea typeface="Times New Roman" panose="02020603050405020304" pitchFamily="18" charset="0"/>
              </a:rPr>
              <a:t>or present an instrument or document otherwise required to obtain payment.</a:t>
            </a:r>
            <a:endParaRPr lang="en-US" kern="100" dirty="0">
              <a:latin typeface="Aptos" panose="020B0004020202020204" pitchFamily="34" charset="0"/>
              <a:ea typeface="Times New Roman" panose="02020603050405020304" pitchFamily="18" charset="0"/>
            </a:endParaRPr>
          </a:p>
        </p:txBody>
      </p:sp>
    </p:spTree>
    <p:extLst>
      <p:ext uri="{BB962C8B-B14F-4D97-AF65-F5344CB8AC3E}">
        <p14:creationId xmlns:p14="http://schemas.microsoft.com/office/powerpoint/2010/main" val="1994820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8" fill="hold" nodeType="withEffect">
                                  <p:stCondLst>
                                    <p:cond delay="125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0-#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75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750" fill="hold"/>
                                        <p:tgtEl>
                                          <p:spTgt spid="12"/>
                                        </p:tgtEl>
                                        <p:attrNameLst>
                                          <p:attrName>ppt_x</p:attrName>
                                        </p:attrNameLst>
                                      </p:cBhvr>
                                      <p:tavLst>
                                        <p:tav tm="0">
                                          <p:val>
                                            <p:strVal val="1+#ppt_w/2"/>
                                          </p:val>
                                        </p:tav>
                                        <p:tav tm="100000">
                                          <p:val>
                                            <p:strVal val="#ppt_x"/>
                                          </p:val>
                                        </p:tav>
                                      </p:tavLst>
                                    </p:anim>
                                    <p:anim calcmode="lin" valueType="num">
                                      <p:cBhvr additive="base">
                                        <p:cTn id="22"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par>
                                <p:cTn id="28" presetID="22" presetClass="exit" presetSubtype="4" fill="hold" nodeType="withEffect">
                                  <p:stCondLst>
                                    <p:cond delay="0"/>
                                  </p:stCondLst>
                                  <p:childTnLst>
                                    <p:animEffect transition="out" filter="wipe(down)">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ECF9DF16-6E63-AC76-C643-433A3E0A6464}"/>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3" name="TextBox 2">
            <a:extLst>
              <a:ext uri="{FF2B5EF4-FFF2-40B4-BE49-F238E27FC236}">
                <a16:creationId xmlns:a16="http://schemas.microsoft.com/office/drawing/2014/main" id="{744C2F71-DA11-D22F-69BC-6CBE5C06BAAD}"/>
              </a:ext>
            </a:extLst>
          </p:cNvPr>
          <p:cNvSpPr txBox="1"/>
          <p:nvPr/>
        </p:nvSpPr>
        <p:spPr>
          <a:xfrm>
            <a:off x="884015" y="660746"/>
            <a:ext cx="10626739" cy="1077218"/>
          </a:xfrm>
          <a:prstGeom prst="rect">
            <a:avLst/>
          </a:prstGeom>
          <a:noFill/>
        </p:spPr>
        <p:txBody>
          <a:bodyPr wrap="square" rtlCol="0">
            <a:spAutoFit/>
          </a:bodyPr>
          <a:lstStyle/>
          <a:p>
            <a:pPr marL="0" marR="0" algn="just"/>
            <a:r>
              <a:rPr lang="en-US" sz="2800" b="1" kern="100" dirty="0">
                <a:solidFill>
                  <a:schemeClr val="accent1"/>
                </a:solidFill>
                <a:latin typeface="Aptos" panose="020B0004020202020204" pitchFamily="34" charset="0"/>
                <a:ea typeface="Aptos" panose="020B0004020202020204" pitchFamily="34" charset="0"/>
              </a:rPr>
              <a:t>When Report to be Filed</a:t>
            </a:r>
            <a:r>
              <a:rPr lang="en-US" sz="2800" b="1" kern="100" dirty="0">
                <a:solidFill>
                  <a:schemeClr val="accent1"/>
                </a:solidFill>
                <a:effectLst/>
                <a:latin typeface="Aptos" panose="020B0004020202020204" pitchFamily="34" charset="0"/>
                <a:ea typeface="Aptos" panose="020B0004020202020204" pitchFamily="34" charset="0"/>
              </a:rPr>
              <a:t> (KRS 393A.240)</a:t>
            </a:r>
            <a:endParaRPr lang="en-US" sz="2800" dirty="0">
              <a:solidFill>
                <a:schemeClr val="accent1"/>
              </a:solidFill>
              <a:effectLst/>
              <a:latin typeface="Times New Roman" panose="02020603050405020304" pitchFamily="18" charset="0"/>
              <a:ea typeface="Times New Roman" panose="02020603050405020304" pitchFamily="18" charset="0"/>
            </a:endParaRPr>
          </a:p>
          <a:p>
            <a:pPr marL="0" marR="0" algn="just"/>
            <a:r>
              <a:rPr lang="en-US" sz="1800" kern="100" dirty="0">
                <a:effectLst/>
                <a:latin typeface="Aptos" panose="020B0004020202020204" pitchFamily="34" charset="0"/>
                <a:ea typeface="Aptos" panose="020B0004020202020204" pitchFamily="34" charset="0"/>
              </a:rPr>
              <a:t> </a:t>
            </a:r>
            <a:endParaRPr lang="en-US" kern="100" dirty="0">
              <a:latin typeface="Aptos" panose="020B0004020202020204" pitchFamily="34" charset="0"/>
              <a:ea typeface="Aptos" panose="020B0004020202020204" pitchFamily="34" charset="0"/>
            </a:endParaRPr>
          </a:p>
          <a:p>
            <a:pPr marL="0" marR="0" algn="just"/>
            <a:r>
              <a:rPr lang="en-US" sz="1800" kern="100" dirty="0">
                <a:effectLst/>
                <a:latin typeface="Aptos" panose="020B0004020202020204" pitchFamily="34" charset="0"/>
                <a:ea typeface="Times New Roman" panose="02020603050405020304" pitchFamily="18" charset="0"/>
              </a:rPr>
              <a:t>Ho</a:t>
            </a:r>
            <a:r>
              <a:rPr lang="en-US" kern="100" dirty="0">
                <a:latin typeface="Aptos" panose="020B0004020202020204" pitchFamily="34" charset="0"/>
                <a:ea typeface="Times New Roman" panose="02020603050405020304" pitchFamily="18" charset="0"/>
              </a:rPr>
              <a:t>lder Reports shall be filed on:</a:t>
            </a:r>
          </a:p>
        </p:txBody>
      </p:sp>
      <p:sp>
        <p:nvSpPr>
          <p:cNvPr id="4" name="TextBox 3">
            <a:extLst>
              <a:ext uri="{FF2B5EF4-FFF2-40B4-BE49-F238E27FC236}">
                <a16:creationId xmlns:a16="http://schemas.microsoft.com/office/drawing/2014/main" id="{0C9C4D7E-7E35-7BF8-961C-4A67E9D1B4E6}"/>
              </a:ext>
            </a:extLst>
          </p:cNvPr>
          <p:cNvSpPr txBox="1"/>
          <p:nvPr/>
        </p:nvSpPr>
        <p:spPr>
          <a:xfrm>
            <a:off x="7662230" y="1634471"/>
            <a:ext cx="2659190" cy="1015663"/>
          </a:xfrm>
          <a:prstGeom prst="rect">
            <a:avLst/>
          </a:prstGeom>
          <a:noFill/>
        </p:spPr>
        <p:txBody>
          <a:bodyPr wrap="none" rtlCol="0">
            <a:spAutoFit/>
          </a:bodyPr>
          <a:lstStyle/>
          <a:p>
            <a:r>
              <a:rPr lang="en-US" sz="6000" dirty="0"/>
              <a:t>May 1st</a:t>
            </a:r>
          </a:p>
        </p:txBody>
      </p:sp>
      <p:pic>
        <p:nvPicPr>
          <p:cNvPr id="6" name="Picture 5" descr="Diagram&#10;&#10;AI-generated content may be incorrect.">
            <a:extLst>
              <a:ext uri="{FF2B5EF4-FFF2-40B4-BE49-F238E27FC236}">
                <a16:creationId xmlns:a16="http://schemas.microsoft.com/office/drawing/2014/main" id="{E29F6240-3094-9D02-1CD2-4D4503B494C9}"/>
              </a:ext>
            </a:extLst>
          </p:cNvPr>
          <p:cNvPicPr>
            <a:picLocks noChangeAspect="1"/>
          </p:cNvPicPr>
          <p:nvPr/>
        </p:nvPicPr>
        <p:blipFill>
          <a:blip r:embed="rId3"/>
          <a:stretch>
            <a:fillRect/>
          </a:stretch>
        </p:blipFill>
        <p:spPr>
          <a:xfrm>
            <a:off x="7177706" y="2700756"/>
            <a:ext cx="3749676" cy="2497426"/>
          </a:xfrm>
          <a:prstGeom prst="rect">
            <a:avLst/>
          </a:prstGeom>
        </p:spPr>
      </p:pic>
      <p:pic>
        <p:nvPicPr>
          <p:cNvPr id="10" name="Picture 9" descr="Calendar&#10;&#10;AI-generated content may be incorrect.">
            <a:extLst>
              <a:ext uri="{FF2B5EF4-FFF2-40B4-BE49-F238E27FC236}">
                <a16:creationId xmlns:a16="http://schemas.microsoft.com/office/drawing/2014/main" id="{FD032DE3-8E82-5A17-388F-C2C7D495C5C4}"/>
              </a:ext>
            </a:extLst>
          </p:cNvPr>
          <p:cNvPicPr>
            <a:picLocks noChangeAspect="1"/>
          </p:cNvPicPr>
          <p:nvPr/>
        </p:nvPicPr>
        <p:blipFill>
          <a:blip r:embed="rId4"/>
          <a:stretch>
            <a:fillRect/>
          </a:stretch>
        </p:blipFill>
        <p:spPr>
          <a:xfrm>
            <a:off x="692381" y="2108856"/>
            <a:ext cx="5048384" cy="3461748"/>
          </a:xfrm>
          <a:prstGeom prst="rect">
            <a:avLst/>
          </a:prstGeom>
        </p:spPr>
      </p:pic>
      <p:sp>
        <p:nvSpPr>
          <p:cNvPr id="11" name="TextBox 10">
            <a:extLst>
              <a:ext uri="{FF2B5EF4-FFF2-40B4-BE49-F238E27FC236}">
                <a16:creationId xmlns:a16="http://schemas.microsoft.com/office/drawing/2014/main" id="{8E7020F7-CF20-D971-7B04-6FDD667364AC}"/>
              </a:ext>
            </a:extLst>
          </p:cNvPr>
          <p:cNvSpPr txBox="1"/>
          <p:nvPr/>
        </p:nvSpPr>
        <p:spPr>
          <a:xfrm>
            <a:off x="1508381" y="1667636"/>
            <a:ext cx="3416384" cy="769441"/>
          </a:xfrm>
          <a:prstGeom prst="rect">
            <a:avLst/>
          </a:prstGeom>
          <a:noFill/>
        </p:spPr>
        <p:txBody>
          <a:bodyPr wrap="none" rtlCol="0">
            <a:spAutoFit/>
          </a:bodyPr>
          <a:lstStyle/>
          <a:p>
            <a:r>
              <a:rPr lang="en-US" sz="4400" dirty="0"/>
              <a:t>November 1st</a:t>
            </a:r>
          </a:p>
        </p:txBody>
      </p:sp>
      <p:sp>
        <p:nvSpPr>
          <p:cNvPr id="12" name="TextBox 11">
            <a:extLst>
              <a:ext uri="{FF2B5EF4-FFF2-40B4-BE49-F238E27FC236}">
                <a16:creationId xmlns:a16="http://schemas.microsoft.com/office/drawing/2014/main" id="{D8792396-D116-2E2D-514C-33D7DE94F47D}"/>
              </a:ext>
            </a:extLst>
          </p:cNvPr>
          <p:cNvSpPr txBox="1"/>
          <p:nvPr/>
        </p:nvSpPr>
        <p:spPr>
          <a:xfrm>
            <a:off x="6963769" y="1214517"/>
            <a:ext cx="3927037" cy="369332"/>
          </a:xfrm>
          <a:prstGeom prst="rect">
            <a:avLst/>
          </a:prstGeom>
          <a:noFill/>
        </p:spPr>
        <p:txBody>
          <a:bodyPr wrap="none" rtlCol="0">
            <a:spAutoFit/>
          </a:bodyPr>
          <a:lstStyle/>
          <a:p>
            <a:r>
              <a:rPr lang="en-US" dirty="0"/>
              <a:t>Unless you are an insurance company….</a:t>
            </a:r>
          </a:p>
        </p:txBody>
      </p:sp>
      <p:sp>
        <p:nvSpPr>
          <p:cNvPr id="13" name="TextBox 12">
            <a:extLst>
              <a:ext uri="{FF2B5EF4-FFF2-40B4-BE49-F238E27FC236}">
                <a16:creationId xmlns:a16="http://schemas.microsoft.com/office/drawing/2014/main" id="{1C6F383B-637F-E836-C1CD-478C18647D17}"/>
              </a:ext>
            </a:extLst>
          </p:cNvPr>
          <p:cNvSpPr txBox="1"/>
          <p:nvPr/>
        </p:nvSpPr>
        <p:spPr>
          <a:xfrm>
            <a:off x="1346002" y="5226975"/>
            <a:ext cx="5015228" cy="830997"/>
          </a:xfrm>
          <a:prstGeom prst="rect">
            <a:avLst/>
          </a:prstGeom>
          <a:noFill/>
        </p:spPr>
        <p:txBody>
          <a:bodyPr wrap="square" rtlCol="0">
            <a:spAutoFit/>
          </a:bodyPr>
          <a:lstStyle/>
          <a:p>
            <a:r>
              <a:rPr lang="en-US" sz="2400" dirty="0"/>
              <a:t>And cover the twelve months preceding July 1 of that year</a:t>
            </a:r>
          </a:p>
        </p:txBody>
      </p:sp>
      <p:sp>
        <p:nvSpPr>
          <p:cNvPr id="14" name="TextBox 13">
            <a:extLst>
              <a:ext uri="{FF2B5EF4-FFF2-40B4-BE49-F238E27FC236}">
                <a16:creationId xmlns:a16="http://schemas.microsoft.com/office/drawing/2014/main" id="{09ECBEB6-D0D2-C53E-B661-BBD6BB54F19C}"/>
              </a:ext>
            </a:extLst>
          </p:cNvPr>
          <p:cNvSpPr txBox="1"/>
          <p:nvPr/>
        </p:nvSpPr>
        <p:spPr>
          <a:xfrm>
            <a:off x="7492059" y="5198182"/>
            <a:ext cx="3392368" cy="830997"/>
          </a:xfrm>
          <a:prstGeom prst="rect">
            <a:avLst/>
          </a:prstGeom>
          <a:noFill/>
        </p:spPr>
        <p:txBody>
          <a:bodyPr wrap="square" rtlCol="0">
            <a:spAutoFit/>
          </a:bodyPr>
          <a:lstStyle/>
          <a:p>
            <a:r>
              <a:rPr lang="en-US" sz="2400" dirty="0"/>
              <a:t>And cover the preceding calendar year</a:t>
            </a:r>
          </a:p>
        </p:txBody>
      </p:sp>
    </p:spTree>
    <p:extLst>
      <p:ext uri="{BB962C8B-B14F-4D97-AF65-F5344CB8AC3E}">
        <p14:creationId xmlns:p14="http://schemas.microsoft.com/office/powerpoint/2010/main" val="42668590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ECF9DF16-6E63-AC76-C643-433A3E0A6464}"/>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3" name="TextBox 2">
            <a:extLst>
              <a:ext uri="{FF2B5EF4-FFF2-40B4-BE49-F238E27FC236}">
                <a16:creationId xmlns:a16="http://schemas.microsoft.com/office/drawing/2014/main" id="{F8AD1257-26D3-84B5-A15A-7749A3352AAF}"/>
              </a:ext>
            </a:extLst>
          </p:cNvPr>
          <p:cNvSpPr txBox="1"/>
          <p:nvPr/>
        </p:nvSpPr>
        <p:spPr>
          <a:xfrm>
            <a:off x="907023" y="879088"/>
            <a:ext cx="10626739" cy="3077766"/>
          </a:xfrm>
          <a:prstGeom prst="rect">
            <a:avLst/>
          </a:prstGeom>
          <a:noFill/>
        </p:spPr>
        <p:txBody>
          <a:bodyPr wrap="square" rtlCol="0">
            <a:spAutoFit/>
          </a:bodyPr>
          <a:lstStyle/>
          <a:p>
            <a:pPr marL="0" marR="0" algn="just"/>
            <a:r>
              <a:rPr lang="en-US" sz="3200" b="1" kern="100" dirty="0">
                <a:solidFill>
                  <a:schemeClr val="accent1"/>
                </a:solidFill>
                <a:latin typeface="Aptos" panose="020B0004020202020204" pitchFamily="34" charset="0"/>
                <a:ea typeface="Aptos" panose="020B0004020202020204" pitchFamily="34" charset="0"/>
              </a:rPr>
              <a:t>Content of Holder Report</a:t>
            </a:r>
            <a:r>
              <a:rPr lang="en-US" sz="3200" b="1" kern="100" dirty="0">
                <a:solidFill>
                  <a:schemeClr val="accent1"/>
                </a:solidFill>
                <a:effectLst/>
                <a:latin typeface="Aptos" panose="020B0004020202020204" pitchFamily="34" charset="0"/>
                <a:ea typeface="Aptos" panose="020B0004020202020204" pitchFamily="34" charset="0"/>
              </a:rPr>
              <a:t> (KRS 393A.230)</a:t>
            </a:r>
            <a:endParaRPr lang="en-US" sz="3200" dirty="0">
              <a:solidFill>
                <a:schemeClr val="accent1"/>
              </a:solidFill>
              <a:effectLst/>
              <a:latin typeface="Times New Roman" panose="02020603050405020304" pitchFamily="18" charset="0"/>
              <a:ea typeface="Times New Roman" panose="02020603050405020304" pitchFamily="18" charset="0"/>
            </a:endParaRPr>
          </a:p>
          <a:p>
            <a:pPr marL="0" marR="0" algn="just"/>
            <a:r>
              <a:rPr lang="en-US" sz="1800" kern="100" dirty="0">
                <a:effectLst/>
                <a:latin typeface="Aptos" panose="020B0004020202020204" pitchFamily="34" charset="0"/>
                <a:ea typeface="Aptos" panose="020B0004020202020204" pitchFamily="34" charset="0"/>
              </a:rPr>
              <a:t> </a:t>
            </a:r>
            <a:endParaRPr lang="en-US" kern="100" dirty="0">
              <a:latin typeface="Aptos" panose="020B0004020202020204" pitchFamily="34" charset="0"/>
              <a:ea typeface="Aptos" panose="020B0004020202020204" pitchFamily="34" charset="0"/>
            </a:endParaRPr>
          </a:p>
          <a:p>
            <a:pPr marL="0" marR="0" algn="just"/>
            <a:r>
              <a:rPr lang="en-US" sz="1800" kern="100" dirty="0">
                <a:effectLst/>
                <a:latin typeface="Aptos" panose="020B0004020202020204" pitchFamily="34" charset="0"/>
                <a:ea typeface="Times New Roman" panose="02020603050405020304" pitchFamily="18" charset="0"/>
              </a:rPr>
              <a:t>Ho</a:t>
            </a:r>
            <a:r>
              <a:rPr lang="en-US" kern="100" dirty="0">
                <a:latin typeface="Aptos" panose="020B0004020202020204" pitchFamily="34" charset="0"/>
                <a:ea typeface="Times New Roman" panose="02020603050405020304" pitchFamily="18" charset="0"/>
              </a:rPr>
              <a:t>lder Reports shall:</a:t>
            </a:r>
          </a:p>
          <a:p>
            <a:pPr marL="0" marR="0" algn="just"/>
            <a:endParaRPr lang="en-US" sz="1800" kern="100" dirty="0">
              <a:effectLst/>
              <a:latin typeface="Aptos" panose="020B0004020202020204" pitchFamily="34" charset="0"/>
              <a:ea typeface="Times New Roman" panose="02020603050405020304" pitchFamily="18" charset="0"/>
            </a:endParaRPr>
          </a:p>
          <a:p>
            <a:pPr marL="0" marR="0" algn="just"/>
            <a:r>
              <a:rPr lang="en-US" kern="100" dirty="0">
                <a:latin typeface="Aptos" panose="020B0004020202020204" pitchFamily="34" charset="0"/>
                <a:ea typeface="Times New Roman" panose="02020603050405020304" pitchFamily="18" charset="0"/>
              </a:rPr>
              <a:t>1.  Be signed by the holder and verified as to completeness;</a:t>
            </a:r>
          </a:p>
          <a:p>
            <a:pPr marL="0" marR="0" algn="just"/>
            <a:r>
              <a:rPr lang="en-US" kern="100" dirty="0">
                <a:latin typeface="Aptos" panose="020B0004020202020204" pitchFamily="34" charset="0"/>
                <a:ea typeface="Times New Roman" panose="02020603050405020304" pitchFamily="18" charset="0"/>
              </a:rPr>
              <a:t>2.  Be filed in an approved electronic format;</a:t>
            </a:r>
          </a:p>
          <a:p>
            <a:pPr marL="0" marR="0" algn="just"/>
            <a:r>
              <a:rPr lang="en-US" sz="1800" kern="100" dirty="0">
                <a:effectLst/>
                <a:latin typeface="Aptos" panose="020B0004020202020204" pitchFamily="34" charset="0"/>
                <a:ea typeface="Times New Roman" panose="02020603050405020304" pitchFamily="18" charset="0"/>
              </a:rPr>
              <a:t>3.  Accurately describe the property;</a:t>
            </a:r>
          </a:p>
          <a:p>
            <a:pPr marL="0" marR="0" algn="just"/>
            <a:r>
              <a:rPr lang="en-US" kern="100" dirty="0">
                <a:latin typeface="Aptos" panose="020B0004020202020204" pitchFamily="34" charset="0"/>
                <a:ea typeface="Times New Roman" panose="02020603050405020304" pitchFamily="18" charset="0"/>
              </a:rPr>
              <a:t>4.  Contain the information necessary to identify the owner;</a:t>
            </a:r>
          </a:p>
          <a:p>
            <a:pPr marL="0" marR="0" algn="just"/>
            <a:r>
              <a:rPr lang="en-US" kern="100" dirty="0">
                <a:latin typeface="Aptos" panose="020B0004020202020204" pitchFamily="34" charset="0"/>
                <a:ea typeface="Times New Roman" panose="02020603050405020304" pitchFamily="18" charset="0"/>
              </a:rPr>
              <a:t>5.  State the commencement date for determining abandonment; and</a:t>
            </a:r>
          </a:p>
          <a:p>
            <a:pPr marL="0" marR="0" algn="just"/>
            <a:r>
              <a:rPr lang="en-US" kern="100" dirty="0">
                <a:latin typeface="Aptos" panose="020B0004020202020204" pitchFamily="34" charset="0"/>
                <a:ea typeface="Times New Roman" panose="02020603050405020304" pitchFamily="18" charset="0"/>
              </a:rPr>
              <a:t>6.  State that the holder has complied with notice requirements (KRS 393A.270). </a:t>
            </a:r>
          </a:p>
        </p:txBody>
      </p:sp>
      <p:sp>
        <p:nvSpPr>
          <p:cNvPr id="4" name="TextBox 3">
            <a:extLst>
              <a:ext uri="{FF2B5EF4-FFF2-40B4-BE49-F238E27FC236}">
                <a16:creationId xmlns:a16="http://schemas.microsoft.com/office/drawing/2014/main" id="{D4550758-968B-E371-3596-F4A2DF21A255}"/>
              </a:ext>
            </a:extLst>
          </p:cNvPr>
          <p:cNvSpPr txBox="1"/>
          <p:nvPr/>
        </p:nvSpPr>
        <p:spPr>
          <a:xfrm>
            <a:off x="907024" y="4011247"/>
            <a:ext cx="4190270" cy="1754326"/>
          </a:xfrm>
          <a:prstGeom prst="rect">
            <a:avLst/>
          </a:prstGeom>
          <a:noFill/>
        </p:spPr>
        <p:txBody>
          <a:bodyPr wrap="square" rtlCol="0">
            <a:spAutoFit/>
          </a:bodyPr>
          <a:lstStyle/>
          <a:p>
            <a:pPr marL="0" marR="0" algn="just"/>
            <a:r>
              <a:rPr lang="en-US" b="1" kern="100" dirty="0">
                <a:latin typeface="Aptos" panose="020B0004020202020204" pitchFamily="34" charset="0"/>
                <a:ea typeface="Times New Roman" panose="02020603050405020304" pitchFamily="18" charset="0"/>
              </a:rPr>
              <a:t>Additional obligations:</a:t>
            </a:r>
          </a:p>
          <a:p>
            <a:pPr marL="0" marR="0" algn="just"/>
            <a:r>
              <a:rPr lang="en-US" kern="100" dirty="0">
                <a:latin typeface="Aptos" panose="020B0004020202020204" pitchFamily="34" charset="0"/>
                <a:ea typeface="Times New Roman" panose="02020603050405020304" pitchFamily="18" charset="0"/>
              </a:rPr>
              <a:t>For Safety Deposit Boxes:</a:t>
            </a:r>
          </a:p>
          <a:p>
            <a:pPr marL="0" marR="0" algn="just"/>
            <a:endParaRPr lang="en-US" kern="100" dirty="0">
              <a:latin typeface="Aptos" panose="020B0004020202020204" pitchFamily="34" charset="0"/>
              <a:ea typeface="Times New Roman" panose="02020603050405020304" pitchFamily="18" charset="0"/>
            </a:endParaRPr>
          </a:p>
          <a:p>
            <a:pPr marL="342900" marR="0" indent="-342900" algn="just">
              <a:buAutoNum type="arabicPeriod"/>
            </a:pPr>
            <a:r>
              <a:rPr lang="en-US" kern="100" dirty="0">
                <a:latin typeface="Aptos" panose="020B0004020202020204" pitchFamily="34" charset="0"/>
                <a:ea typeface="Times New Roman" panose="02020603050405020304" pitchFamily="18" charset="0"/>
              </a:rPr>
              <a:t>Indicate the location of the property where it can be inspected</a:t>
            </a:r>
          </a:p>
          <a:p>
            <a:pPr marL="342900" marR="0" indent="-342900" algn="just">
              <a:buAutoNum type="arabicPeriod"/>
            </a:pPr>
            <a:r>
              <a:rPr lang="en-US" kern="100" dirty="0">
                <a:latin typeface="Aptos" panose="020B0004020202020204" pitchFamily="34" charset="0"/>
                <a:ea typeface="Times New Roman" panose="02020603050405020304" pitchFamily="18" charset="0"/>
              </a:rPr>
              <a:t>Specify amounts owed to the holder.</a:t>
            </a:r>
          </a:p>
        </p:txBody>
      </p:sp>
      <p:sp>
        <p:nvSpPr>
          <p:cNvPr id="5" name="TextBox 4">
            <a:extLst>
              <a:ext uri="{FF2B5EF4-FFF2-40B4-BE49-F238E27FC236}">
                <a16:creationId xmlns:a16="http://schemas.microsoft.com/office/drawing/2014/main" id="{209A587D-598A-1C6B-EA6F-F9C7191FAB55}"/>
              </a:ext>
            </a:extLst>
          </p:cNvPr>
          <p:cNvSpPr txBox="1"/>
          <p:nvPr/>
        </p:nvSpPr>
        <p:spPr>
          <a:xfrm>
            <a:off x="5212876" y="4011247"/>
            <a:ext cx="6246307" cy="1754326"/>
          </a:xfrm>
          <a:prstGeom prst="rect">
            <a:avLst/>
          </a:prstGeom>
          <a:noFill/>
        </p:spPr>
        <p:txBody>
          <a:bodyPr wrap="square" rtlCol="0">
            <a:spAutoFit/>
          </a:bodyPr>
          <a:lstStyle/>
          <a:p>
            <a:pPr marL="0" marR="0" algn="just"/>
            <a:endParaRPr lang="en-US" kern="100" dirty="0">
              <a:latin typeface="Aptos" panose="020B0004020202020204" pitchFamily="34" charset="0"/>
              <a:ea typeface="Times New Roman" panose="02020603050405020304" pitchFamily="18" charset="0"/>
            </a:endParaRPr>
          </a:p>
          <a:p>
            <a:pPr marL="0" marR="0" algn="just"/>
            <a:r>
              <a:rPr lang="en-US" kern="100" dirty="0">
                <a:latin typeface="Aptos" panose="020B0004020202020204" pitchFamily="34" charset="0"/>
                <a:ea typeface="Times New Roman" panose="02020603050405020304" pitchFamily="18" charset="0"/>
              </a:rPr>
              <a:t>For subsequent holders and holders that have changed their name:</a:t>
            </a:r>
          </a:p>
          <a:p>
            <a:pPr marL="0" marR="0" algn="just"/>
            <a:endParaRPr lang="en-US" kern="100" dirty="0">
              <a:latin typeface="Aptos" panose="020B0004020202020204" pitchFamily="34" charset="0"/>
              <a:ea typeface="Times New Roman" panose="02020603050405020304" pitchFamily="18" charset="0"/>
            </a:endParaRPr>
          </a:p>
          <a:p>
            <a:pPr marL="342900" marR="0" indent="-342900" algn="just">
              <a:buAutoNum type="arabicPeriod"/>
            </a:pPr>
            <a:r>
              <a:rPr lang="en-US" kern="100" dirty="0">
                <a:latin typeface="Aptos" panose="020B0004020202020204" pitchFamily="34" charset="0"/>
                <a:ea typeface="Times New Roman" panose="02020603050405020304" pitchFamily="18" charset="0"/>
              </a:rPr>
              <a:t>Include the former name or names of the holder(s); and</a:t>
            </a:r>
          </a:p>
          <a:p>
            <a:pPr marL="342900" marR="0" indent="-342900" algn="just">
              <a:buAutoNum type="arabicPeriod"/>
            </a:pPr>
            <a:r>
              <a:rPr lang="en-US" kern="100" dirty="0">
                <a:latin typeface="Aptos" panose="020B0004020202020204" pitchFamily="34" charset="0"/>
                <a:ea typeface="Times New Roman" panose="02020603050405020304" pitchFamily="18" charset="0"/>
              </a:rPr>
              <a:t>Provide known address of each previous holder.</a:t>
            </a:r>
          </a:p>
        </p:txBody>
      </p:sp>
      <p:pic>
        <p:nvPicPr>
          <p:cNvPr id="7" name="Picture 6" descr="A close-up of a book&#10;&#10;AI-generated content may be incorrect.">
            <a:extLst>
              <a:ext uri="{FF2B5EF4-FFF2-40B4-BE49-F238E27FC236}">
                <a16:creationId xmlns:a16="http://schemas.microsoft.com/office/drawing/2014/main" id="{9F7F0882-E075-7B03-38BB-82291BB40D8B}"/>
              </a:ext>
            </a:extLst>
          </p:cNvPr>
          <p:cNvPicPr>
            <a:picLocks noChangeAspect="1"/>
          </p:cNvPicPr>
          <p:nvPr/>
        </p:nvPicPr>
        <p:blipFill>
          <a:blip r:embed="rId3"/>
          <a:stretch>
            <a:fillRect/>
          </a:stretch>
        </p:blipFill>
        <p:spPr>
          <a:xfrm>
            <a:off x="9046723" y="790082"/>
            <a:ext cx="2398994" cy="3084421"/>
          </a:xfrm>
          <a:prstGeom prst="rect">
            <a:avLst/>
          </a:prstGeom>
        </p:spPr>
      </p:pic>
    </p:spTree>
    <p:extLst>
      <p:ext uri="{BB962C8B-B14F-4D97-AF65-F5344CB8AC3E}">
        <p14:creationId xmlns:p14="http://schemas.microsoft.com/office/powerpoint/2010/main" val="5962175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2D17A5-245D-BAB1-896E-92894FB9FA52}"/>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D80829BE-B247-AD83-2AC4-9AEAB63B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70D50C81-B8AB-9527-EA2D-5297B8D9D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61E2BAD7-DCF0-DC7E-A6A6-100E8605E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794B42BA-FEE5-252C-A660-8E63FA75E4A0}"/>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3" name="TextBox 2">
            <a:extLst>
              <a:ext uri="{FF2B5EF4-FFF2-40B4-BE49-F238E27FC236}">
                <a16:creationId xmlns:a16="http://schemas.microsoft.com/office/drawing/2014/main" id="{55DF60D9-D182-6A97-B341-359364546103}"/>
              </a:ext>
            </a:extLst>
          </p:cNvPr>
          <p:cNvSpPr txBox="1"/>
          <p:nvPr/>
        </p:nvSpPr>
        <p:spPr>
          <a:xfrm>
            <a:off x="945151" y="828821"/>
            <a:ext cx="10626739" cy="1138773"/>
          </a:xfrm>
          <a:prstGeom prst="rect">
            <a:avLst/>
          </a:prstGeom>
          <a:noFill/>
        </p:spPr>
        <p:txBody>
          <a:bodyPr wrap="square" rtlCol="0">
            <a:spAutoFit/>
          </a:bodyPr>
          <a:lstStyle/>
          <a:p>
            <a:pPr marL="0" marR="0" algn="just"/>
            <a:r>
              <a:rPr lang="en-US" sz="3200" b="1" kern="100" dirty="0">
                <a:solidFill>
                  <a:schemeClr val="accent1"/>
                </a:solidFill>
                <a:latin typeface="Aptos" panose="020B0004020202020204" pitchFamily="34" charset="0"/>
                <a:ea typeface="Aptos" panose="020B0004020202020204" pitchFamily="34" charset="0"/>
              </a:rPr>
              <a:t>Retention of Records by Holder</a:t>
            </a:r>
            <a:r>
              <a:rPr lang="en-US" sz="3200" b="1" kern="100" dirty="0">
                <a:solidFill>
                  <a:schemeClr val="accent1"/>
                </a:solidFill>
                <a:effectLst/>
                <a:latin typeface="Aptos" panose="020B0004020202020204" pitchFamily="34" charset="0"/>
                <a:ea typeface="Aptos" panose="020B0004020202020204" pitchFamily="34" charset="0"/>
              </a:rPr>
              <a:t> (KRS 393A.2</a:t>
            </a:r>
            <a:r>
              <a:rPr lang="en-US" sz="3200" b="1" kern="100" dirty="0">
                <a:solidFill>
                  <a:schemeClr val="accent1"/>
                </a:solidFill>
                <a:latin typeface="Aptos" panose="020B0004020202020204" pitchFamily="34" charset="0"/>
                <a:ea typeface="Aptos" panose="020B0004020202020204" pitchFamily="34" charset="0"/>
              </a:rPr>
              <a:t>5</a:t>
            </a:r>
            <a:r>
              <a:rPr lang="en-US" sz="3200" b="1" kern="100" dirty="0">
                <a:solidFill>
                  <a:schemeClr val="accent1"/>
                </a:solidFill>
                <a:effectLst/>
                <a:latin typeface="Aptos" panose="020B0004020202020204" pitchFamily="34" charset="0"/>
                <a:ea typeface="Aptos" panose="020B0004020202020204" pitchFamily="34" charset="0"/>
              </a:rPr>
              <a:t>0)</a:t>
            </a:r>
            <a:endParaRPr lang="en-US" sz="3200" b="1" dirty="0">
              <a:solidFill>
                <a:schemeClr val="accent1"/>
              </a:solidFill>
              <a:effectLst/>
              <a:latin typeface="Times New Roman" panose="02020603050405020304" pitchFamily="18" charset="0"/>
              <a:ea typeface="Times New Roman" panose="02020603050405020304" pitchFamily="18" charset="0"/>
            </a:endParaRPr>
          </a:p>
          <a:p>
            <a:pPr marL="0" marR="0" algn="just"/>
            <a:r>
              <a:rPr lang="en-US" sz="1800" kern="100" dirty="0">
                <a:effectLst/>
                <a:latin typeface="Aptos" panose="020B0004020202020204" pitchFamily="34" charset="0"/>
                <a:ea typeface="Aptos" panose="020B0004020202020204" pitchFamily="34" charset="0"/>
              </a:rPr>
              <a:t> </a:t>
            </a:r>
            <a:r>
              <a:rPr lang="en-US" sz="1800" i="1" kern="100" dirty="0">
                <a:effectLst/>
                <a:latin typeface="Aptos" panose="020B0004020202020204" pitchFamily="34" charset="0"/>
                <a:ea typeface="Times New Roman" panose="02020603050405020304" pitchFamily="18" charset="0"/>
              </a:rPr>
              <a:t>A holder is required to retain records for ten (10) years after the filing of the report.  The records must contain the following</a:t>
            </a:r>
            <a:r>
              <a:rPr lang="en-US" i="1" kern="100" dirty="0">
                <a:latin typeface="Aptos" panose="020B0004020202020204" pitchFamily="34" charset="0"/>
                <a:ea typeface="Times New Roman" panose="02020603050405020304" pitchFamily="18" charset="0"/>
              </a:rPr>
              <a:t>:</a:t>
            </a:r>
          </a:p>
        </p:txBody>
      </p:sp>
      <p:sp>
        <p:nvSpPr>
          <p:cNvPr id="4" name="TextBox 3">
            <a:extLst>
              <a:ext uri="{FF2B5EF4-FFF2-40B4-BE49-F238E27FC236}">
                <a16:creationId xmlns:a16="http://schemas.microsoft.com/office/drawing/2014/main" id="{66F11B3A-C2D5-5D33-2E4B-13D52BBC4C5D}"/>
              </a:ext>
            </a:extLst>
          </p:cNvPr>
          <p:cNvSpPr txBox="1"/>
          <p:nvPr/>
        </p:nvSpPr>
        <p:spPr>
          <a:xfrm>
            <a:off x="945151" y="2029150"/>
            <a:ext cx="10626739" cy="369332"/>
          </a:xfrm>
          <a:prstGeom prst="rect">
            <a:avLst/>
          </a:prstGeom>
          <a:noFill/>
        </p:spPr>
        <p:txBody>
          <a:bodyPr wrap="square" rtlCol="0">
            <a:spAutoFit/>
          </a:bodyPr>
          <a:lstStyle/>
          <a:p>
            <a:pPr marL="0" marR="0" algn="just"/>
            <a:r>
              <a:rPr lang="en-US" kern="100" dirty="0">
                <a:latin typeface="Aptos" panose="020B0004020202020204" pitchFamily="34" charset="0"/>
                <a:ea typeface="Times New Roman" panose="02020603050405020304" pitchFamily="18" charset="0"/>
              </a:rPr>
              <a:t>1. The information required to be in the report.</a:t>
            </a:r>
          </a:p>
        </p:txBody>
      </p:sp>
      <p:sp>
        <p:nvSpPr>
          <p:cNvPr id="5" name="TextBox 4">
            <a:extLst>
              <a:ext uri="{FF2B5EF4-FFF2-40B4-BE49-F238E27FC236}">
                <a16:creationId xmlns:a16="http://schemas.microsoft.com/office/drawing/2014/main" id="{08ED2C54-ACFD-D0DA-59CA-C1961BDD1E41}"/>
              </a:ext>
            </a:extLst>
          </p:cNvPr>
          <p:cNvSpPr txBox="1"/>
          <p:nvPr/>
        </p:nvSpPr>
        <p:spPr>
          <a:xfrm>
            <a:off x="945151" y="2398482"/>
            <a:ext cx="10626739" cy="369332"/>
          </a:xfrm>
          <a:prstGeom prst="rect">
            <a:avLst/>
          </a:prstGeom>
          <a:noFill/>
        </p:spPr>
        <p:txBody>
          <a:bodyPr wrap="square" rtlCol="0">
            <a:spAutoFit/>
          </a:bodyPr>
          <a:lstStyle/>
          <a:p>
            <a:pPr marL="0" marR="0" algn="just"/>
            <a:r>
              <a:rPr lang="en-US" kern="100" dirty="0">
                <a:latin typeface="Aptos" panose="020B0004020202020204" pitchFamily="34" charset="0"/>
                <a:ea typeface="Times New Roman" panose="02020603050405020304" pitchFamily="18" charset="0"/>
              </a:rPr>
              <a:t>2. The date place and nature of the circumstances that gave rise to the property right.</a:t>
            </a:r>
          </a:p>
        </p:txBody>
      </p:sp>
      <p:sp>
        <p:nvSpPr>
          <p:cNvPr id="6" name="TextBox 5">
            <a:extLst>
              <a:ext uri="{FF2B5EF4-FFF2-40B4-BE49-F238E27FC236}">
                <a16:creationId xmlns:a16="http://schemas.microsoft.com/office/drawing/2014/main" id="{05104F37-5DDD-0B85-2901-3D54AFC19F33}"/>
              </a:ext>
            </a:extLst>
          </p:cNvPr>
          <p:cNvSpPr txBox="1"/>
          <p:nvPr/>
        </p:nvSpPr>
        <p:spPr>
          <a:xfrm>
            <a:off x="945151" y="2771676"/>
            <a:ext cx="10626739" cy="369332"/>
          </a:xfrm>
          <a:prstGeom prst="rect">
            <a:avLst/>
          </a:prstGeom>
          <a:noFill/>
        </p:spPr>
        <p:txBody>
          <a:bodyPr wrap="square" rtlCol="0">
            <a:spAutoFit/>
          </a:bodyPr>
          <a:lstStyle/>
          <a:p>
            <a:pPr marL="0" marR="0" algn="just"/>
            <a:r>
              <a:rPr lang="en-US" kern="100" dirty="0">
                <a:latin typeface="Aptos" panose="020B0004020202020204" pitchFamily="34" charset="0"/>
                <a:ea typeface="Times New Roman" panose="02020603050405020304" pitchFamily="18" charset="0"/>
              </a:rPr>
              <a:t>3. The amount or value of the property.</a:t>
            </a:r>
          </a:p>
        </p:txBody>
      </p:sp>
      <p:sp>
        <p:nvSpPr>
          <p:cNvPr id="7" name="TextBox 6">
            <a:extLst>
              <a:ext uri="{FF2B5EF4-FFF2-40B4-BE49-F238E27FC236}">
                <a16:creationId xmlns:a16="http://schemas.microsoft.com/office/drawing/2014/main" id="{C4D69C2C-9541-5A16-41A2-8CE74CF96F32}"/>
              </a:ext>
            </a:extLst>
          </p:cNvPr>
          <p:cNvSpPr txBox="1"/>
          <p:nvPr/>
        </p:nvSpPr>
        <p:spPr>
          <a:xfrm>
            <a:off x="945151" y="3137146"/>
            <a:ext cx="10626739" cy="369332"/>
          </a:xfrm>
          <a:prstGeom prst="rect">
            <a:avLst/>
          </a:prstGeom>
          <a:noFill/>
        </p:spPr>
        <p:txBody>
          <a:bodyPr wrap="square" rtlCol="0">
            <a:spAutoFit/>
          </a:bodyPr>
          <a:lstStyle/>
          <a:p>
            <a:pPr marL="0" marR="0" algn="just"/>
            <a:r>
              <a:rPr lang="en-US" kern="100" dirty="0">
                <a:latin typeface="Aptos" panose="020B0004020202020204" pitchFamily="34" charset="0"/>
                <a:ea typeface="Times New Roman" panose="02020603050405020304" pitchFamily="18" charset="0"/>
              </a:rPr>
              <a:t>4. The last address of the apparent owner, if known, and</a:t>
            </a:r>
          </a:p>
        </p:txBody>
      </p:sp>
      <p:sp>
        <p:nvSpPr>
          <p:cNvPr id="8" name="TextBox 7">
            <a:extLst>
              <a:ext uri="{FF2B5EF4-FFF2-40B4-BE49-F238E27FC236}">
                <a16:creationId xmlns:a16="http://schemas.microsoft.com/office/drawing/2014/main" id="{2CD7E724-D875-5738-69DB-4BF055218E73}"/>
              </a:ext>
            </a:extLst>
          </p:cNvPr>
          <p:cNvSpPr txBox="1"/>
          <p:nvPr/>
        </p:nvSpPr>
        <p:spPr>
          <a:xfrm>
            <a:off x="945151" y="3513622"/>
            <a:ext cx="10626739" cy="923330"/>
          </a:xfrm>
          <a:prstGeom prst="rect">
            <a:avLst/>
          </a:prstGeom>
          <a:noFill/>
        </p:spPr>
        <p:txBody>
          <a:bodyPr wrap="square" rtlCol="0">
            <a:spAutoFit/>
          </a:bodyPr>
          <a:lstStyle/>
          <a:p>
            <a:pPr marL="0" marR="0" algn="just"/>
            <a:r>
              <a:rPr lang="en-US" kern="100" dirty="0">
                <a:latin typeface="Aptos" panose="020B0004020202020204" pitchFamily="34" charset="0"/>
                <a:ea typeface="Times New Roman" panose="02020603050405020304" pitchFamily="18" charset="0"/>
              </a:rPr>
              <a:t>5. If the holder sells traveler’s checks, money orders or similar instruments within the Commonwealth, they must retain a record of the instruments while they remain outstanding which indicates the state and date of issue.  </a:t>
            </a:r>
          </a:p>
        </p:txBody>
      </p:sp>
      <p:sp>
        <p:nvSpPr>
          <p:cNvPr id="10" name="TextBox 9">
            <a:extLst>
              <a:ext uri="{FF2B5EF4-FFF2-40B4-BE49-F238E27FC236}">
                <a16:creationId xmlns:a16="http://schemas.microsoft.com/office/drawing/2014/main" id="{41F9EE08-1874-CDD4-1D8B-AFFDC6290862}"/>
              </a:ext>
            </a:extLst>
          </p:cNvPr>
          <p:cNvSpPr txBox="1"/>
          <p:nvPr/>
        </p:nvSpPr>
        <p:spPr>
          <a:xfrm>
            <a:off x="844857" y="4617532"/>
            <a:ext cx="10626739" cy="1200329"/>
          </a:xfrm>
          <a:prstGeom prst="rect">
            <a:avLst/>
          </a:prstGeom>
          <a:noFill/>
        </p:spPr>
        <p:txBody>
          <a:bodyPr wrap="square" rtlCol="0">
            <a:spAutoFit/>
          </a:bodyPr>
          <a:lstStyle/>
          <a:p>
            <a:r>
              <a:rPr lang="en-US" b="1" dirty="0"/>
              <a:t>Failure to retain records by examined person (KRS 393A.600)</a:t>
            </a:r>
            <a:endParaRPr lang="en-US" dirty="0"/>
          </a:p>
          <a:p>
            <a:r>
              <a:rPr lang="en-US" dirty="0"/>
              <a:t> </a:t>
            </a:r>
          </a:p>
          <a:p>
            <a:r>
              <a:rPr lang="en-US" dirty="0"/>
              <a:t>If a person does not retain the records, the administrator may determine the value of property due using a reasonable method of estimation based on all information available to the administrator.</a:t>
            </a:r>
          </a:p>
        </p:txBody>
      </p:sp>
    </p:spTree>
    <p:extLst>
      <p:ext uri="{BB962C8B-B14F-4D97-AF65-F5344CB8AC3E}">
        <p14:creationId xmlns:p14="http://schemas.microsoft.com/office/powerpoint/2010/main" val="301588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alpha val="99000"/>
          </a:schemeClr>
        </a:solidFill>
        <a:effectLst/>
      </p:bgPr>
    </p:bg>
    <p:spTree>
      <p:nvGrpSpPr>
        <p:cNvPr id="1" name="">
          <a:extLst>
            <a:ext uri="{FF2B5EF4-FFF2-40B4-BE49-F238E27FC236}">
              <a16:creationId xmlns:a16="http://schemas.microsoft.com/office/drawing/2014/main" id="{2FC22FFD-9AED-66E9-6D86-6963374CBBF2}"/>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8D9F0AC8-9BC2-317D-996C-CD3AB2768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9176F341-FE5F-3B3B-06F7-846383CC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FF598670-7A4B-2617-3E04-6C0377A020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8" name="Picture 7">
            <a:extLst>
              <a:ext uri="{FF2B5EF4-FFF2-40B4-BE49-F238E27FC236}">
                <a16:creationId xmlns:a16="http://schemas.microsoft.com/office/drawing/2014/main" id="{A8819533-AF63-9FC2-5348-D9EC68CC4893}"/>
              </a:ext>
            </a:extLst>
          </p:cNvPr>
          <p:cNvPicPr>
            <a:picLocks noChangeAspect="1"/>
          </p:cNvPicPr>
          <p:nvPr/>
        </p:nvPicPr>
        <p:blipFill>
          <a:blip r:embed="rId2">
            <a:alphaModFix amt="85000"/>
          </a:blip>
          <a:srcRect t="9635" b="8894"/>
          <a:stretch/>
        </p:blipFill>
        <p:spPr>
          <a:xfrm rot="622498">
            <a:off x="2836826" y="2621460"/>
            <a:ext cx="8352164" cy="3896777"/>
          </a:xfrm>
          <a:prstGeom prst="rect">
            <a:avLst/>
          </a:prstGeom>
          <a:ln w="28575">
            <a:noFill/>
          </a:ln>
          <a:effectLst/>
        </p:spPr>
      </p:pic>
      <p:sp>
        <p:nvSpPr>
          <p:cNvPr id="3" name="TextBox 2">
            <a:extLst>
              <a:ext uri="{FF2B5EF4-FFF2-40B4-BE49-F238E27FC236}">
                <a16:creationId xmlns:a16="http://schemas.microsoft.com/office/drawing/2014/main" id="{3A299D03-F077-9E86-1E02-CEFE9F562DDB}"/>
              </a:ext>
            </a:extLst>
          </p:cNvPr>
          <p:cNvSpPr txBox="1"/>
          <p:nvPr/>
        </p:nvSpPr>
        <p:spPr>
          <a:xfrm>
            <a:off x="732866" y="625672"/>
            <a:ext cx="10626739" cy="1354217"/>
          </a:xfrm>
          <a:prstGeom prst="rect">
            <a:avLst/>
          </a:prstGeom>
          <a:noFill/>
        </p:spPr>
        <p:txBody>
          <a:bodyPr wrap="square" rtlCol="0">
            <a:spAutoFit/>
          </a:bodyPr>
          <a:lstStyle/>
          <a:p>
            <a:pPr marL="0" marR="0" algn="just"/>
            <a:r>
              <a:rPr lang="en-US" sz="2800" b="1" kern="100" dirty="0">
                <a:solidFill>
                  <a:schemeClr val="accent1"/>
                </a:solidFill>
                <a:latin typeface="Aptos" panose="020B0004020202020204" pitchFamily="34" charset="0"/>
                <a:ea typeface="Aptos" panose="020B0004020202020204" pitchFamily="34" charset="0"/>
              </a:rPr>
              <a:t>Notice of Apparent Owner by Holder</a:t>
            </a:r>
            <a:r>
              <a:rPr lang="en-US" sz="2800" b="1" kern="100" dirty="0">
                <a:solidFill>
                  <a:schemeClr val="accent1"/>
                </a:solidFill>
                <a:effectLst/>
                <a:latin typeface="Aptos" panose="020B0004020202020204" pitchFamily="34" charset="0"/>
                <a:ea typeface="Aptos" panose="020B0004020202020204" pitchFamily="34" charset="0"/>
              </a:rPr>
              <a:t> (KRS 393A.2</a:t>
            </a:r>
            <a:r>
              <a:rPr lang="en-US" sz="2800" b="1" kern="100" dirty="0">
                <a:solidFill>
                  <a:schemeClr val="accent1"/>
                </a:solidFill>
                <a:latin typeface="Aptos" panose="020B0004020202020204" pitchFamily="34" charset="0"/>
                <a:ea typeface="Aptos" panose="020B0004020202020204" pitchFamily="34" charset="0"/>
              </a:rPr>
              <a:t>7</a:t>
            </a:r>
            <a:r>
              <a:rPr lang="en-US" sz="2800" b="1" kern="100" dirty="0">
                <a:solidFill>
                  <a:schemeClr val="accent1"/>
                </a:solidFill>
                <a:effectLst/>
                <a:latin typeface="Aptos" panose="020B0004020202020204" pitchFamily="34" charset="0"/>
                <a:ea typeface="Aptos" panose="020B0004020202020204" pitchFamily="34" charset="0"/>
              </a:rPr>
              <a:t>0)</a:t>
            </a:r>
            <a:endParaRPr lang="en-US" sz="2800" dirty="0">
              <a:solidFill>
                <a:schemeClr val="accent1"/>
              </a:solidFill>
              <a:effectLst/>
              <a:latin typeface="Times New Roman" panose="02020603050405020304" pitchFamily="18" charset="0"/>
              <a:ea typeface="Times New Roman" panose="02020603050405020304" pitchFamily="18" charset="0"/>
            </a:endParaRPr>
          </a:p>
          <a:p>
            <a:pPr marL="0" marR="0" algn="just"/>
            <a:r>
              <a:rPr lang="en-US" sz="1800" i="1" kern="100" dirty="0">
                <a:effectLst/>
                <a:latin typeface="Aptos" panose="020B0004020202020204" pitchFamily="34" charset="0"/>
                <a:ea typeface="Aptos" panose="020B0004020202020204" pitchFamily="34" charset="0"/>
              </a:rPr>
              <a:t> </a:t>
            </a:r>
            <a:endParaRPr lang="en-US" i="1" kern="100" dirty="0">
              <a:latin typeface="Aptos" panose="020B0004020202020204" pitchFamily="34" charset="0"/>
              <a:ea typeface="Aptos" panose="020B0004020202020204" pitchFamily="34" charset="0"/>
            </a:endParaRPr>
          </a:p>
          <a:p>
            <a:pPr marL="0" marR="0" algn="just"/>
            <a:r>
              <a:rPr lang="en-US" sz="1800" i="1" kern="100" dirty="0">
                <a:effectLst/>
                <a:latin typeface="Aptos" panose="020B0004020202020204" pitchFamily="34" charset="0"/>
                <a:ea typeface="Times New Roman" panose="02020603050405020304" pitchFamily="18" charset="0"/>
              </a:rPr>
              <a:t>The holder shall send notice to the apparent owner by first class mail between 60 and 180 days prior to the filing of the report if:  </a:t>
            </a:r>
            <a:endParaRPr lang="en-US" i="1" kern="100" dirty="0">
              <a:latin typeface="Aptos" panose="020B0004020202020204" pitchFamily="34" charset="0"/>
              <a:ea typeface="Times New Roman" panose="02020603050405020304" pitchFamily="18" charset="0"/>
            </a:endParaRPr>
          </a:p>
        </p:txBody>
      </p:sp>
      <p:sp>
        <p:nvSpPr>
          <p:cNvPr id="4" name="TextBox 3">
            <a:extLst>
              <a:ext uri="{FF2B5EF4-FFF2-40B4-BE49-F238E27FC236}">
                <a16:creationId xmlns:a16="http://schemas.microsoft.com/office/drawing/2014/main" id="{0E7335DA-AC36-19F7-25B2-16C3ACB85951}"/>
              </a:ext>
            </a:extLst>
          </p:cNvPr>
          <p:cNvSpPr txBox="1"/>
          <p:nvPr/>
        </p:nvSpPr>
        <p:spPr>
          <a:xfrm>
            <a:off x="945151" y="2029150"/>
            <a:ext cx="10626739" cy="369332"/>
          </a:xfrm>
          <a:prstGeom prst="rect">
            <a:avLst/>
          </a:prstGeom>
          <a:noFill/>
        </p:spPr>
        <p:txBody>
          <a:bodyPr wrap="square" rtlCol="0">
            <a:spAutoFit/>
          </a:bodyPr>
          <a:lstStyle/>
          <a:p>
            <a:pPr marL="0" marR="0" algn="just"/>
            <a:r>
              <a:rPr lang="en-US" sz="1800" kern="100" dirty="0">
                <a:effectLst/>
                <a:latin typeface="Aptos" panose="020B0004020202020204" pitchFamily="34" charset="0"/>
                <a:ea typeface="Times New Roman" panose="02020603050405020304" pitchFamily="18" charset="0"/>
              </a:rPr>
              <a:t>1. </a:t>
            </a:r>
            <a:r>
              <a:rPr lang="en-US" kern="100" dirty="0">
                <a:latin typeface="Aptos" panose="020B0004020202020204" pitchFamily="34" charset="0"/>
                <a:ea typeface="Times New Roman" panose="02020603050405020304" pitchFamily="18" charset="0"/>
              </a:rPr>
              <a:t>The holder has in its records an address for the apparent owner; and</a:t>
            </a:r>
          </a:p>
        </p:txBody>
      </p:sp>
      <p:sp>
        <p:nvSpPr>
          <p:cNvPr id="5" name="TextBox 4">
            <a:extLst>
              <a:ext uri="{FF2B5EF4-FFF2-40B4-BE49-F238E27FC236}">
                <a16:creationId xmlns:a16="http://schemas.microsoft.com/office/drawing/2014/main" id="{8C785161-8A2A-DCEE-F19F-5773BE7AB3BC}"/>
              </a:ext>
            </a:extLst>
          </p:cNvPr>
          <p:cNvSpPr txBox="1"/>
          <p:nvPr/>
        </p:nvSpPr>
        <p:spPr>
          <a:xfrm>
            <a:off x="945151" y="2402344"/>
            <a:ext cx="10626739" cy="369332"/>
          </a:xfrm>
          <a:prstGeom prst="rect">
            <a:avLst/>
          </a:prstGeom>
          <a:noFill/>
        </p:spPr>
        <p:txBody>
          <a:bodyPr wrap="square" rtlCol="0">
            <a:spAutoFit/>
          </a:bodyPr>
          <a:lstStyle/>
          <a:p>
            <a:pPr marL="0" marR="0" algn="just"/>
            <a:r>
              <a:rPr lang="en-US" sz="1800" kern="100" dirty="0">
                <a:effectLst/>
                <a:latin typeface="Aptos" panose="020B0004020202020204" pitchFamily="34" charset="0"/>
                <a:ea typeface="Times New Roman" panose="02020603050405020304" pitchFamily="18" charset="0"/>
              </a:rPr>
              <a:t>2. </a:t>
            </a:r>
            <a:r>
              <a:rPr lang="en-US" kern="100" dirty="0">
                <a:latin typeface="Aptos" panose="020B0004020202020204" pitchFamily="34" charset="0"/>
                <a:ea typeface="Times New Roman" panose="02020603050405020304" pitchFamily="18" charset="0"/>
              </a:rPr>
              <a:t>The value of the property is fifty dollars ($50.00) or more.</a:t>
            </a:r>
          </a:p>
        </p:txBody>
      </p:sp>
      <p:sp>
        <p:nvSpPr>
          <p:cNvPr id="6" name="TextBox 5">
            <a:extLst>
              <a:ext uri="{FF2B5EF4-FFF2-40B4-BE49-F238E27FC236}">
                <a16:creationId xmlns:a16="http://schemas.microsoft.com/office/drawing/2014/main" id="{36DD5437-6A26-A930-3456-96EFC60891B1}"/>
              </a:ext>
            </a:extLst>
          </p:cNvPr>
          <p:cNvSpPr txBox="1"/>
          <p:nvPr/>
        </p:nvSpPr>
        <p:spPr>
          <a:xfrm>
            <a:off x="945151" y="2770702"/>
            <a:ext cx="10626739" cy="646331"/>
          </a:xfrm>
          <a:prstGeom prst="rect">
            <a:avLst/>
          </a:prstGeom>
          <a:noFill/>
        </p:spPr>
        <p:txBody>
          <a:bodyPr wrap="square" rtlCol="0">
            <a:spAutoFit/>
          </a:bodyPr>
          <a:lstStyle/>
          <a:p>
            <a:pPr marL="0" marR="0" algn="just"/>
            <a:r>
              <a:rPr lang="en-US" sz="1800" kern="100" dirty="0">
                <a:effectLst/>
                <a:latin typeface="Aptos" panose="020B0004020202020204" pitchFamily="34" charset="0"/>
                <a:ea typeface="Times New Roman" panose="02020603050405020304" pitchFamily="18" charset="0"/>
              </a:rPr>
              <a:t>If the owner has previously consented to receiving e-mails, the holder will send the same notice by email as well. </a:t>
            </a:r>
            <a:endParaRPr lang="en-US" kern="100" dirty="0">
              <a:latin typeface="Aptos" panose="020B0004020202020204" pitchFamily="34" charset="0"/>
              <a:ea typeface="Times New Roman" panose="02020603050405020304" pitchFamily="18" charset="0"/>
            </a:endParaRPr>
          </a:p>
        </p:txBody>
      </p:sp>
      <p:pic>
        <p:nvPicPr>
          <p:cNvPr id="2" name="Picture 1">
            <a:extLst>
              <a:ext uri="{FF2B5EF4-FFF2-40B4-BE49-F238E27FC236}">
                <a16:creationId xmlns:a16="http://schemas.microsoft.com/office/drawing/2014/main" id="{952911C3-D00E-CBD6-956F-290160C59D0D}"/>
              </a:ext>
            </a:extLst>
          </p:cNvPr>
          <p:cNvPicPr>
            <a:picLocks noChangeAspect="1"/>
          </p:cNvPicPr>
          <p:nvPr/>
        </p:nvPicPr>
        <p:blipFill>
          <a:blip r:embed="rId3"/>
          <a:stretch>
            <a:fillRect/>
          </a:stretch>
        </p:blipFill>
        <p:spPr>
          <a:xfrm>
            <a:off x="7716788" y="6098951"/>
            <a:ext cx="3285509" cy="682849"/>
          </a:xfrm>
          <a:prstGeom prst="rect">
            <a:avLst/>
          </a:prstGeom>
        </p:spPr>
      </p:pic>
    </p:spTree>
    <p:extLst>
      <p:ext uri="{BB962C8B-B14F-4D97-AF65-F5344CB8AC3E}">
        <p14:creationId xmlns:p14="http://schemas.microsoft.com/office/powerpoint/2010/main" val="31738631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7E01DF-4489-A6FD-58D9-6E6F9E73F24A}"/>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F919F41E-F792-283F-71E2-27C924043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6B169E3D-D49E-B5A3-9096-73EDFE4EC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A19CC602-788A-DD9B-0A68-97671DFD8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964C2692-03E1-3A86-49E2-169758326B20}"/>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5" name="TextBox 4">
            <a:extLst>
              <a:ext uri="{FF2B5EF4-FFF2-40B4-BE49-F238E27FC236}">
                <a16:creationId xmlns:a16="http://schemas.microsoft.com/office/drawing/2014/main" id="{1B890FCF-7BE4-941D-9A17-25426F6AF1E4}"/>
              </a:ext>
            </a:extLst>
          </p:cNvPr>
          <p:cNvSpPr txBox="1"/>
          <p:nvPr/>
        </p:nvSpPr>
        <p:spPr>
          <a:xfrm>
            <a:off x="653814" y="579927"/>
            <a:ext cx="10626739" cy="1077218"/>
          </a:xfrm>
          <a:prstGeom prst="rect">
            <a:avLst/>
          </a:prstGeom>
          <a:noFill/>
        </p:spPr>
        <p:txBody>
          <a:bodyPr wrap="square" rtlCol="0">
            <a:spAutoFit/>
          </a:bodyPr>
          <a:lstStyle/>
          <a:p>
            <a:pPr marL="0" marR="0" algn="just"/>
            <a:r>
              <a:rPr lang="en-US" sz="2800" b="1" kern="100" dirty="0">
                <a:solidFill>
                  <a:schemeClr val="accent1"/>
                </a:solidFill>
                <a:latin typeface="Aptos" panose="020B0004020202020204" pitchFamily="34" charset="0"/>
                <a:ea typeface="Aptos" panose="020B0004020202020204" pitchFamily="34" charset="0"/>
              </a:rPr>
              <a:t>Contents of Notice by Holder </a:t>
            </a:r>
            <a:r>
              <a:rPr lang="en-US" sz="2800" b="1" kern="100" dirty="0">
                <a:solidFill>
                  <a:schemeClr val="accent1"/>
                </a:solidFill>
                <a:effectLst/>
                <a:latin typeface="Aptos" panose="020B0004020202020204" pitchFamily="34" charset="0"/>
                <a:ea typeface="Aptos" panose="020B0004020202020204" pitchFamily="34" charset="0"/>
              </a:rPr>
              <a:t> (KRS 393A.2</a:t>
            </a:r>
            <a:r>
              <a:rPr lang="en-US" sz="2800" b="1" kern="100" dirty="0">
                <a:solidFill>
                  <a:schemeClr val="accent1"/>
                </a:solidFill>
                <a:latin typeface="Aptos" panose="020B0004020202020204" pitchFamily="34" charset="0"/>
                <a:ea typeface="Aptos" panose="020B0004020202020204" pitchFamily="34" charset="0"/>
              </a:rPr>
              <a:t>8</a:t>
            </a:r>
            <a:r>
              <a:rPr lang="en-US" sz="2800" b="1" kern="100" dirty="0">
                <a:solidFill>
                  <a:schemeClr val="accent1"/>
                </a:solidFill>
                <a:effectLst/>
                <a:latin typeface="Aptos" panose="020B0004020202020204" pitchFamily="34" charset="0"/>
                <a:ea typeface="Aptos" panose="020B0004020202020204" pitchFamily="34" charset="0"/>
              </a:rPr>
              <a:t>0)</a:t>
            </a:r>
            <a:endParaRPr lang="en-US" sz="2800" dirty="0">
              <a:solidFill>
                <a:schemeClr val="accent1"/>
              </a:solidFill>
              <a:effectLst/>
              <a:latin typeface="Times New Roman" panose="02020603050405020304" pitchFamily="18" charset="0"/>
              <a:ea typeface="Times New Roman" panose="02020603050405020304" pitchFamily="18" charset="0"/>
            </a:endParaRPr>
          </a:p>
          <a:p>
            <a:pPr marL="0" marR="0" algn="just"/>
            <a:r>
              <a:rPr lang="en-US" sz="1800" kern="100" dirty="0">
                <a:effectLst/>
                <a:latin typeface="Aptos" panose="020B0004020202020204" pitchFamily="34" charset="0"/>
                <a:ea typeface="Aptos" panose="020B0004020202020204" pitchFamily="34" charset="0"/>
              </a:rPr>
              <a:t> </a:t>
            </a:r>
            <a:endParaRPr lang="en-US" kern="100" dirty="0">
              <a:latin typeface="Aptos" panose="020B0004020202020204" pitchFamily="34" charset="0"/>
              <a:ea typeface="Aptos" panose="020B0004020202020204" pitchFamily="34" charset="0"/>
            </a:endParaRPr>
          </a:p>
          <a:p>
            <a:pPr marL="0" marR="0" algn="just"/>
            <a:r>
              <a:rPr lang="en-US" i="1" kern="100" dirty="0">
                <a:latin typeface="Aptos" panose="020B0004020202020204" pitchFamily="34" charset="0"/>
                <a:ea typeface="Times New Roman" panose="02020603050405020304" pitchFamily="18" charset="0"/>
              </a:rPr>
              <a:t>The Notice shall contain a heading that reads substantially as follows:</a:t>
            </a:r>
          </a:p>
        </p:txBody>
      </p:sp>
      <p:sp>
        <p:nvSpPr>
          <p:cNvPr id="6" name="TextBox 5">
            <a:extLst>
              <a:ext uri="{FF2B5EF4-FFF2-40B4-BE49-F238E27FC236}">
                <a16:creationId xmlns:a16="http://schemas.microsoft.com/office/drawing/2014/main" id="{0D2DC9FE-2E36-2B52-CF62-4C6E472D519D}"/>
              </a:ext>
            </a:extLst>
          </p:cNvPr>
          <p:cNvSpPr txBox="1"/>
          <p:nvPr/>
        </p:nvSpPr>
        <p:spPr>
          <a:xfrm>
            <a:off x="945152" y="1752151"/>
            <a:ext cx="10387572" cy="923330"/>
          </a:xfrm>
          <a:prstGeom prst="rect">
            <a:avLst/>
          </a:prstGeom>
          <a:noFill/>
          <a:ln w="15875">
            <a:solidFill>
              <a:schemeClr val="tx1"/>
            </a:solidFill>
          </a:ln>
        </p:spPr>
        <p:txBody>
          <a:bodyPr wrap="square" rtlCol="0">
            <a:spAutoFit/>
          </a:bodyPr>
          <a:lstStyle/>
          <a:p>
            <a:pPr marL="0" marR="0" algn="just"/>
            <a:r>
              <a:rPr lang="en-US" sz="1800" i="1" kern="100" dirty="0">
                <a:effectLst/>
                <a:latin typeface="Aptos" panose="020B0004020202020204" pitchFamily="34" charset="0"/>
                <a:ea typeface="Aptos" panose="020B0004020202020204" pitchFamily="34" charset="0"/>
                <a:cs typeface="Times New Roman" panose="02020603050405020304" pitchFamily="18" charset="0"/>
              </a:rPr>
              <a:t>"Notice. The Commonwealth of Kentucky requires us to notify you that your property may be transferred to the custody of the Kentucky State Treasurer if you do not contact us before (insert date that is thirty (30) days after the date of this notice)."</a:t>
            </a:r>
            <a:endParaRPr lang="en-US" i="1" kern="100" dirty="0">
              <a:latin typeface="Aptos" panose="020B0004020202020204" pitchFamily="34" charset="0"/>
              <a:ea typeface="Times New Roman" panose="02020603050405020304" pitchFamily="18" charset="0"/>
            </a:endParaRPr>
          </a:p>
        </p:txBody>
      </p:sp>
      <p:sp>
        <p:nvSpPr>
          <p:cNvPr id="8" name="TextBox 7">
            <a:extLst>
              <a:ext uri="{FF2B5EF4-FFF2-40B4-BE49-F238E27FC236}">
                <a16:creationId xmlns:a16="http://schemas.microsoft.com/office/drawing/2014/main" id="{F2154BBF-D460-3D37-6A0C-FC261C4A39AE}"/>
              </a:ext>
            </a:extLst>
          </p:cNvPr>
          <p:cNvSpPr txBox="1"/>
          <p:nvPr/>
        </p:nvSpPr>
        <p:spPr>
          <a:xfrm>
            <a:off x="945150" y="2764926"/>
            <a:ext cx="10626739" cy="369332"/>
          </a:xfrm>
          <a:prstGeom prst="rect">
            <a:avLst/>
          </a:prstGeom>
          <a:noFill/>
        </p:spPr>
        <p:txBody>
          <a:bodyPr wrap="square" rtlCol="0">
            <a:spAutoFit/>
          </a:bodyPr>
          <a:lstStyle/>
          <a:p>
            <a:pPr marL="0" marR="0" algn="just"/>
            <a:r>
              <a:rPr lang="en-US" b="1" kern="100" dirty="0">
                <a:latin typeface="Aptos" panose="020B0004020202020204" pitchFamily="34" charset="0"/>
                <a:ea typeface="Times New Roman" panose="02020603050405020304" pitchFamily="18" charset="0"/>
              </a:rPr>
              <a:t>The Notice shall also:</a:t>
            </a:r>
          </a:p>
        </p:txBody>
      </p:sp>
      <p:sp>
        <p:nvSpPr>
          <p:cNvPr id="9" name="TextBox 8">
            <a:extLst>
              <a:ext uri="{FF2B5EF4-FFF2-40B4-BE49-F238E27FC236}">
                <a16:creationId xmlns:a16="http://schemas.microsoft.com/office/drawing/2014/main" id="{FCF83AAC-FA0A-0272-90E5-A9953C8EC3B5}"/>
              </a:ext>
            </a:extLst>
          </p:cNvPr>
          <p:cNvSpPr txBox="1"/>
          <p:nvPr/>
        </p:nvSpPr>
        <p:spPr>
          <a:xfrm>
            <a:off x="945152" y="3134258"/>
            <a:ext cx="10626739" cy="369332"/>
          </a:xfrm>
          <a:prstGeom prst="rect">
            <a:avLst/>
          </a:prstGeom>
          <a:noFill/>
        </p:spPr>
        <p:txBody>
          <a:bodyPr wrap="square" rtlCol="0">
            <a:spAutoFit/>
          </a:bodyPr>
          <a:lstStyle/>
          <a:p>
            <a:pPr marL="0" marR="0" algn="just"/>
            <a:r>
              <a:rPr lang="en-US" kern="100" dirty="0">
                <a:latin typeface="Aptos" panose="020B0004020202020204" pitchFamily="34" charset="0"/>
                <a:ea typeface="Times New Roman" panose="02020603050405020304" pitchFamily="18" charset="0"/>
              </a:rPr>
              <a:t>Identify the nature and value of the property;</a:t>
            </a:r>
          </a:p>
        </p:txBody>
      </p:sp>
      <p:sp>
        <p:nvSpPr>
          <p:cNvPr id="10" name="TextBox 9">
            <a:extLst>
              <a:ext uri="{FF2B5EF4-FFF2-40B4-BE49-F238E27FC236}">
                <a16:creationId xmlns:a16="http://schemas.microsoft.com/office/drawing/2014/main" id="{A96BC65C-086B-6668-2367-BDEE34BAB103}"/>
              </a:ext>
            </a:extLst>
          </p:cNvPr>
          <p:cNvSpPr txBox="1"/>
          <p:nvPr/>
        </p:nvSpPr>
        <p:spPr>
          <a:xfrm>
            <a:off x="945152" y="3509366"/>
            <a:ext cx="4453699" cy="369332"/>
          </a:xfrm>
          <a:prstGeom prst="rect">
            <a:avLst/>
          </a:prstGeom>
          <a:noFill/>
        </p:spPr>
        <p:txBody>
          <a:bodyPr wrap="square" rtlCol="0">
            <a:spAutoFit/>
          </a:bodyPr>
          <a:lstStyle/>
          <a:p>
            <a:pPr marL="0" marR="0" algn="just"/>
            <a:r>
              <a:rPr lang="en-US" kern="100" dirty="0">
                <a:latin typeface="Aptos" panose="020B0004020202020204" pitchFamily="34" charset="0"/>
                <a:ea typeface="Times New Roman" panose="02020603050405020304" pitchFamily="18" charset="0"/>
              </a:rPr>
              <a:t>State that the property shall be turned over;</a:t>
            </a:r>
          </a:p>
        </p:txBody>
      </p:sp>
      <p:sp>
        <p:nvSpPr>
          <p:cNvPr id="11" name="TextBox 10">
            <a:extLst>
              <a:ext uri="{FF2B5EF4-FFF2-40B4-BE49-F238E27FC236}">
                <a16:creationId xmlns:a16="http://schemas.microsoft.com/office/drawing/2014/main" id="{4AD7BF3E-B4B3-830D-1E1C-9A67811CE1AA}"/>
              </a:ext>
            </a:extLst>
          </p:cNvPr>
          <p:cNvSpPr txBox="1"/>
          <p:nvPr/>
        </p:nvSpPr>
        <p:spPr>
          <a:xfrm>
            <a:off x="945152" y="3869110"/>
            <a:ext cx="6900549" cy="646331"/>
          </a:xfrm>
          <a:prstGeom prst="rect">
            <a:avLst/>
          </a:prstGeom>
          <a:noFill/>
        </p:spPr>
        <p:txBody>
          <a:bodyPr wrap="square" rtlCol="0">
            <a:spAutoFit/>
          </a:bodyPr>
          <a:lstStyle/>
          <a:p>
            <a:pPr marL="0" marR="0" algn="just"/>
            <a:r>
              <a:rPr lang="en-US" kern="100" dirty="0">
                <a:latin typeface="Aptos" panose="020B0004020202020204" pitchFamily="34" charset="0"/>
                <a:ea typeface="Times New Roman" panose="02020603050405020304" pitchFamily="18" charset="0"/>
              </a:rPr>
              <a:t>State that after the property is turned over, an apparent owner can make a claim for its return;</a:t>
            </a:r>
          </a:p>
        </p:txBody>
      </p:sp>
      <p:sp>
        <p:nvSpPr>
          <p:cNvPr id="12" name="TextBox 11">
            <a:extLst>
              <a:ext uri="{FF2B5EF4-FFF2-40B4-BE49-F238E27FC236}">
                <a16:creationId xmlns:a16="http://schemas.microsoft.com/office/drawing/2014/main" id="{4D3CA9B5-3013-2570-48EF-5313AAD58401}"/>
              </a:ext>
            </a:extLst>
          </p:cNvPr>
          <p:cNvSpPr txBox="1"/>
          <p:nvPr/>
        </p:nvSpPr>
        <p:spPr>
          <a:xfrm>
            <a:off x="945153" y="4515441"/>
            <a:ext cx="6593783" cy="369332"/>
          </a:xfrm>
          <a:prstGeom prst="rect">
            <a:avLst/>
          </a:prstGeom>
          <a:noFill/>
        </p:spPr>
        <p:txBody>
          <a:bodyPr wrap="square" rtlCol="0">
            <a:spAutoFit/>
          </a:bodyPr>
          <a:lstStyle/>
          <a:p>
            <a:pPr marL="0" marR="0" algn="just"/>
            <a:r>
              <a:rPr lang="en-US" kern="100" dirty="0">
                <a:latin typeface="Aptos" panose="020B0004020202020204" pitchFamily="34" charset="0"/>
                <a:ea typeface="Times New Roman" panose="02020603050405020304" pitchFamily="18" charset="0"/>
              </a:rPr>
              <a:t>State that the property may be sold by the administrator; and</a:t>
            </a:r>
          </a:p>
        </p:txBody>
      </p:sp>
      <p:sp>
        <p:nvSpPr>
          <p:cNvPr id="13" name="TextBox 12">
            <a:extLst>
              <a:ext uri="{FF2B5EF4-FFF2-40B4-BE49-F238E27FC236}">
                <a16:creationId xmlns:a16="http://schemas.microsoft.com/office/drawing/2014/main" id="{8304A6BA-A468-8731-50EC-67E636DCF802}"/>
              </a:ext>
            </a:extLst>
          </p:cNvPr>
          <p:cNvSpPr txBox="1"/>
          <p:nvPr/>
        </p:nvSpPr>
        <p:spPr>
          <a:xfrm>
            <a:off x="967532" y="4891473"/>
            <a:ext cx="6900549" cy="646331"/>
          </a:xfrm>
          <a:prstGeom prst="rect">
            <a:avLst/>
          </a:prstGeom>
          <a:noFill/>
        </p:spPr>
        <p:txBody>
          <a:bodyPr wrap="square" rtlCol="0">
            <a:spAutoFit/>
          </a:bodyPr>
          <a:lstStyle/>
          <a:p>
            <a:pPr marL="0" marR="0" algn="just"/>
            <a:r>
              <a:rPr lang="en-US" kern="100" dirty="0">
                <a:latin typeface="Aptos" panose="020B0004020202020204" pitchFamily="34" charset="0"/>
                <a:ea typeface="Times New Roman" panose="02020603050405020304" pitchFamily="18" charset="0"/>
              </a:rPr>
              <a:t>Provide instructions that the owner shall follow to prevent the holder from reporting and delivering the property to the administrator.</a:t>
            </a:r>
          </a:p>
        </p:txBody>
      </p:sp>
      <p:pic>
        <p:nvPicPr>
          <p:cNvPr id="15" name="Picture 14" descr="A sign in a park&#10;&#10;AI-generated content may be incorrect.">
            <a:extLst>
              <a:ext uri="{FF2B5EF4-FFF2-40B4-BE49-F238E27FC236}">
                <a16:creationId xmlns:a16="http://schemas.microsoft.com/office/drawing/2014/main" id="{94AF9866-5B6B-706A-3ABB-99676A17CF1F}"/>
              </a:ext>
            </a:extLst>
          </p:cNvPr>
          <p:cNvPicPr>
            <a:picLocks noChangeAspect="1"/>
          </p:cNvPicPr>
          <p:nvPr/>
        </p:nvPicPr>
        <p:blipFill>
          <a:blip r:embed="rId3"/>
          <a:srcRect t="8383" b="21207"/>
          <a:stretch/>
        </p:blipFill>
        <p:spPr>
          <a:xfrm>
            <a:off x="4953000" y="2739021"/>
            <a:ext cx="3468082" cy="3139521"/>
          </a:xfrm>
          <a:prstGeom prst="rect">
            <a:avLst/>
          </a:prstGeom>
        </p:spPr>
      </p:pic>
    </p:spTree>
    <p:extLst>
      <p:ext uri="{BB962C8B-B14F-4D97-AF65-F5344CB8AC3E}">
        <p14:creationId xmlns:p14="http://schemas.microsoft.com/office/powerpoint/2010/main" val="37461030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63" presetClass="path" presetSubtype="0" accel="50000" decel="50000" fill="hold" nodeType="withEffect">
                                  <p:stCondLst>
                                    <p:cond delay="0"/>
                                  </p:stCondLst>
                                  <p:childTnLst>
                                    <p:animMotion origin="layout" path="M 0 -4.44444E-6 L 0.29388 0.00741 " pathEditMode="relative" rAng="0" ptsTypes="AA">
                                      <p:cBhvr>
                                        <p:cTn id="18" dur="2000" fill="hold"/>
                                        <p:tgtEl>
                                          <p:spTgt spid="15"/>
                                        </p:tgtEl>
                                        <p:attrNameLst>
                                          <p:attrName>ppt_x</p:attrName>
                                          <p:attrName>ppt_y</p:attrName>
                                        </p:attrNameLst>
                                      </p:cBhvr>
                                      <p:rCtr x="14687" y="370"/>
                                    </p:animMotion>
                                  </p:childTnLst>
                                </p:cTn>
                              </p:par>
                              <p:par>
                                <p:cTn id="19" presetID="53"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D99CC5-3FA8-C7F5-3D4F-BAFE08962977}"/>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F3BCDEE6-330D-7A89-B3D1-BB99B9C38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0C2CA7B1-071A-718C-9CFC-5AF888DB05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C6FFAC72-B23C-88D1-B065-3EA36787E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9E88E5A6-3636-2398-F38D-A27EDCE5678F}"/>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4" name="TextBox 3">
            <a:extLst>
              <a:ext uri="{FF2B5EF4-FFF2-40B4-BE49-F238E27FC236}">
                <a16:creationId xmlns:a16="http://schemas.microsoft.com/office/drawing/2014/main" id="{CA0277A3-EDAB-586D-B723-58BCCDECF714}"/>
              </a:ext>
            </a:extLst>
          </p:cNvPr>
          <p:cNvSpPr txBox="1"/>
          <p:nvPr/>
        </p:nvSpPr>
        <p:spPr>
          <a:xfrm>
            <a:off x="701293" y="681531"/>
            <a:ext cx="10626739" cy="2185214"/>
          </a:xfrm>
          <a:prstGeom prst="rect">
            <a:avLst/>
          </a:prstGeom>
          <a:noFill/>
        </p:spPr>
        <p:txBody>
          <a:bodyPr wrap="square" rtlCol="0">
            <a:spAutoFit/>
          </a:bodyPr>
          <a:lstStyle/>
          <a:p>
            <a:pPr marL="0" marR="0" algn="just"/>
            <a:r>
              <a:rPr lang="en-US" sz="2800" b="1" kern="100" dirty="0">
                <a:solidFill>
                  <a:schemeClr val="accent1"/>
                </a:solidFill>
                <a:latin typeface="Aptos" panose="020B0004020202020204" pitchFamily="34" charset="0"/>
                <a:ea typeface="Aptos" panose="020B0004020202020204" pitchFamily="34" charset="0"/>
              </a:rPr>
              <a:t>Verified Report of Property</a:t>
            </a:r>
            <a:r>
              <a:rPr lang="en-US" sz="2800" b="1" kern="100" dirty="0">
                <a:solidFill>
                  <a:schemeClr val="accent1"/>
                </a:solidFill>
                <a:effectLst/>
                <a:latin typeface="Aptos" panose="020B0004020202020204" pitchFamily="34" charset="0"/>
                <a:ea typeface="Aptos" panose="020B0004020202020204" pitchFamily="34" charset="0"/>
              </a:rPr>
              <a:t> (KRS 393A.550)</a:t>
            </a:r>
            <a:endParaRPr lang="en-US" sz="2800" dirty="0">
              <a:solidFill>
                <a:schemeClr val="accent1"/>
              </a:solidFill>
              <a:effectLst/>
              <a:latin typeface="Times New Roman" panose="02020603050405020304" pitchFamily="18" charset="0"/>
              <a:ea typeface="Times New Roman" panose="02020603050405020304" pitchFamily="18" charset="0"/>
            </a:endParaRPr>
          </a:p>
          <a:p>
            <a:pPr marL="0" marR="0" algn="just"/>
            <a:r>
              <a:rPr lang="en-US" sz="1800" i="1" kern="100" dirty="0">
                <a:effectLst/>
                <a:latin typeface="Aptos" panose="020B0004020202020204" pitchFamily="34" charset="0"/>
                <a:ea typeface="Aptos" panose="020B0004020202020204" pitchFamily="34" charset="0"/>
              </a:rPr>
              <a:t> </a:t>
            </a:r>
            <a:endParaRPr lang="en-US" i="1" kern="100" dirty="0">
              <a:latin typeface="Aptos" panose="020B0004020202020204" pitchFamily="34" charset="0"/>
              <a:ea typeface="Aptos" panose="020B0004020202020204" pitchFamily="34" charset="0"/>
            </a:endParaRPr>
          </a:p>
          <a:p>
            <a:pPr marL="0" marR="0"/>
            <a:r>
              <a:rPr lang="en-US" sz="1800" i="1" kern="100" dirty="0">
                <a:effectLst/>
                <a:latin typeface="Aptos" panose="020B0004020202020204" pitchFamily="34" charset="0"/>
                <a:ea typeface="Aptos" panose="020B0004020202020204" pitchFamily="34" charset="0"/>
              </a:rPr>
              <a:t>If a person does not file a report or the administrator believes that a person may have filed an inaccurate, incomplete, or false report, the administrator may require the person to file a verified report. </a:t>
            </a:r>
          </a:p>
          <a:p>
            <a:pPr marL="0" marR="0"/>
            <a:endParaRPr lang="en-US" kern="100" dirty="0">
              <a:latin typeface="Aptos" panose="020B0004020202020204" pitchFamily="34" charset="0"/>
              <a:ea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rPr>
              <a:t>The verified report shall:</a:t>
            </a:r>
            <a:endParaRPr lang="en-US" sz="1800" dirty="0">
              <a:effectLst/>
              <a:latin typeface="Times New Roman" panose="02020603050405020304" pitchFamily="18" charset="0"/>
              <a:ea typeface="Times New Roman" panose="02020603050405020304" pitchFamily="18" charset="0"/>
            </a:endParaRPr>
          </a:p>
          <a:p>
            <a:pPr marL="0" marR="0"/>
            <a:endParaRPr lang="en-US" sz="18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0717FEB5-FF21-E5C1-6A0C-535D57B9811C}"/>
              </a:ext>
            </a:extLst>
          </p:cNvPr>
          <p:cNvSpPr txBox="1"/>
          <p:nvPr/>
        </p:nvSpPr>
        <p:spPr>
          <a:xfrm>
            <a:off x="945151" y="2520527"/>
            <a:ext cx="7838926" cy="1754326"/>
          </a:xfrm>
          <a:prstGeom prst="rect">
            <a:avLst/>
          </a:prstGeom>
          <a:noFill/>
        </p:spPr>
        <p:txBody>
          <a:bodyPr wrap="square" rtlCol="0">
            <a:spAutoFit/>
          </a:bodyPr>
          <a:lstStyle/>
          <a:p>
            <a:pPr marL="0" marR="0"/>
            <a:r>
              <a:rPr lang="en-US" sz="1800" kern="100" dirty="0">
                <a:effectLst/>
                <a:latin typeface="Aptos" panose="020B0004020202020204" pitchFamily="34" charset="0"/>
                <a:ea typeface="Aptos" panose="020B0004020202020204" pitchFamily="34" charset="0"/>
              </a:rPr>
              <a:t>(1) State whether the person is holding property reportable under this chapter;</a:t>
            </a:r>
            <a:endParaRPr lang="en-US" sz="1800" dirty="0">
              <a:effectLst/>
              <a:latin typeface="Times New Roman" panose="02020603050405020304" pitchFamily="18" charset="0"/>
              <a:ea typeface="Times New Roman" panose="02020603050405020304" pitchFamily="18" charset="0"/>
            </a:endParaRPr>
          </a:p>
          <a:p>
            <a:pPr marL="0" marR="0"/>
            <a:r>
              <a:rPr lang="en-US" sz="1800" kern="100" dirty="0">
                <a:effectLst/>
                <a:latin typeface="Aptos" panose="020B0004020202020204" pitchFamily="34" charset="0"/>
                <a:ea typeface="Aptos" panose="020B0004020202020204" pitchFamily="34" charset="0"/>
              </a:rPr>
              <a:t>(2) Describe property not previously reported or about which the administrator has inquired;</a:t>
            </a:r>
            <a:endParaRPr lang="en-US" sz="1800" dirty="0">
              <a:effectLst/>
              <a:latin typeface="Times New Roman" panose="02020603050405020304" pitchFamily="18" charset="0"/>
              <a:ea typeface="Times New Roman" panose="02020603050405020304" pitchFamily="18" charset="0"/>
            </a:endParaRPr>
          </a:p>
          <a:p>
            <a:pPr marL="0" marR="0"/>
            <a:r>
              <a:rPr lang="en-US" sz="1800" kern="100" dirty="0">
                <a:effectLst/>
                <a:latin typeface="Aptos" panose="020B0004020202020204" pitchFamily="34" charset="0"/>
                <a:ea typeface="Aptos" panose="020B0004020202020204" pitchFamily="34" charset="0"/>
              </a:rPr>
              <a:t>(3) Specifically identify property about which there is a dispute whether it is reportable under this chapter; and </a:t>
            </a:r>
            <a:endParaRPr lang="en-US" sz="1800" dirty="0">
              <a:effectLst/>
              <a:latin typeface="Times New Roman" panose="02020603050405020304" pitchFamily="18" charset="0"/>
              <a:ea typeface="Times New Roman" panose="02020603050405020304" pitchFamily="18" charset="0"/>
            </a:endParaRPr>
          </a:p>
          <a:p>
            <a:pPr marL="0" marR="0"/>
            <a:r>
              <a:rPr lang="en-US" sz="1800" kern="100" dirty="0">
                <a:effectLst/>
                <a:latin typeface="Aptos" panose="020B0004020202020204" pitchFamily="34" charset="0"/>
                <a:ea typeface="Aptos" panose="020B0004020202020204" pitchFamily="34" charset="0"/>
              </a:rPr>
              <a:t>(4) State the amount or value of the property.</a:t>
            </a:r>
            <a:endParaRPr lang="en-US" sz="18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E441ECD6-7A5C-2DD8-734E-1B7DA670D60E}"/>
              </a:ext>
            </a:extLst>
          </p:cNvPr>
          <p:cNvSpPr txBox="1"/>
          <p:nvPr/>
        </p:nvSpPr>
        <p:spPr>
          <a:xfrm>
            <a:off x="966459" y="4551852"/>
            <a:ext cx="7556823" cy="1754326"/>
          </a:xfrm>
          <a:prstGeom prst="rect">
            <a:avLst/>
          </a:prstGeom>
          <a:noFill/>
        </p:spPr>
        <p:txBody>
          <a:bodyPr wrap="square" rtlCol="0">
            <a:spAutoFit/>
          </a:bodyPr>
          <a:lstStyle/>
          <a:p>
            <a:pPr marL="0" marR="0" algn="just"/>
            <a:r>
              <a:rPr lang="en-US" b="1" kern="100" dirty="0">
                <a:latin typeface="Aptos" panose="020B0004020202020204" pitchFamily="34" charset="0"/>
                <a:ea typeface="Aptos" panose="020B0004020202020204" pitchFamily="34" charset="0"/>
              </a:rPr>
              <a:t>Examination of records to determine compliance</a:t>
            </a:r>
            <a:r>
              <a:rPr lang="en-US" sz="1800" b="1" kern="100" dirty="0">
                <a:effectLst/>
                <a:latin typeface="Aptos" panose="020B0004020202020204" pitchFamily="34" charset="0"/>
                <a:ea typeface="Aptos" panose="020B0004020202020204" pitchFamily="34" charset="0"/>
              </a:rPr>
              <a:t>. (KRS 393A.560)</a:t>
            </a:r>
            <a:endParaRPr lang="en-US" sz="1800" dirty="0">
              <a:effectLst/>
              <a:latin typeface="Times New Roman" panose="02020603050405020304" pitchFamily="18" charset="0"/>
              <a:ea typeface="Times New Roman" panose="02020603050405020304" pitchFamily="18" charset="0"/>
            </a:endParaRPr>
          </a:p>
          <a:p>
            <a:pPr marL="0" marR="0" algn="just"/>
            <a:r>
              <a:rPr lang="en-US" sz="1800" kern="100" dirty="0">
                <a:effectLst/>
                <a:latin typeface="Aptos" panose="020B0004020202020204" pitchFamily="34" charset="0"/>
                <a:ea typeface="Aptos" panose="020B0004020202020204" pitchFamily="34" charset="0"/>
              </a:rPr>
              <a:t> The administrator, at reasonable times and on reasonable notice, may:</a:t>
            </a:r>
            <a:endParaRPr lang="en-US" sz="1800" dirty="0">
              <a:effectLst/>
              <a:latin typeface="Aptos" panose="020B0004020202020204" pitchFamily="34" charset="0"/>
              <a:ea typeface="Times New Roman" panose="02020603050405020304" pitchFamily="18" charset="0"/>
            </a:endParaRPr>
          </a:p>
          <a:p>
            <a:pPr marL="457200" marR="0"/>
            <a:r>
              <a:rPr lang="en-US" sz="1800" kern="100" dirty="0">
                <a:effectLst/>
                <a:latin typeface="Aptos" panose="020B0004020202020204" pitchFamily="34" charset="0"/>
                <a:ea typeface="Aptos" panose="020B0004020202020204" pitchFamily="34" charset="0"/>
              </a:rPr>
              <a:t>(1) Examine the records of a person;</a:t>
            </a:r>
            <a:endParaRPr lang="en-US" sz="1800" dirty="0">
              <a:effectLst/>
              <a:latin typeface="Aptos" panose="020B0004020202020204" pitchFamily="34" charset="0"/>
              <a:ea typeface="Times New Roman" panose="02020603050405020304" pitchFamily="18" charset="0"/>
            </a:endParaRPr>
          </a:p>
          <a:p>
            <a:pPr marL="457200" marR="0"/>
            <a:r>
              <a:rPr lang="en-US" sz="1800" kern="100" dirty="0">
                <a:effectLst/>
                <a:latin typeface="Aptos" panose="020B0004020202020204" pitchFamily="34" charset="0"/>
                <a:ea typeface="Aptos" panose="020B0004020202020204" pitchFamily="34" charset="0"/>
              </a:rPr>
              <a:t>(2) Issue an administrative subpoena; and</a:t>
            </a:r>
            <a:endParaRPr lang="en-US" sz="1800" dirty="0">
              <a:effectLst/>
              <a:latin typeface="Aptos" panose="020B0004020202020204" pitchFamily="34" charset="0"/>
              <a:ea typeface="Times New Roman" panose="02020603050405020304" pitchFamily="18" charset="0"/>
            </a:endParaRPr>
          </a:p>
          <a:p>
            <a:pPr marL="457200" marR="0"/>
            <a:r>
              <a:rPr lang="en-US" sz="1800" kern="100" dirty="0">
                <a:effectLst/>
                <a:latin typeface="Aptos" panose="020B0004020202020204" pitchFamily="34" charset="0"/>
                <a:ea typeface="Aptos" panose="020B0004020202020204" pitchFamily="34" charset="0"/>
              </a:rPr>
              <a:t>(3) Bring an action seeking judicial enforcement of the subpoena.</a:t>
            </a:r>
            <a:endParaRPr lang="en-US" sz="1800" dirty="0">
              <a:effectLst/>
              <a:latin typeface="Aptos" panose="020B0004020202020204" pitchFamily="34" charset="0"/>
              <a:ea typeface="Times New Roman" panose="02020603050405020304" pitchFamily="18" charset="0"/>
            </a:endParaRPr>
          </a:p>
          <a:p>
            <a:pPr marL="0" marR="0" algn="just"/>
            <a:endParaRPr lang="en-US" kern="100" dirty="0">
              <a:latin typeface="Aptos" panose="020B0004020202020204" pitchFamily="34" charset="0"/>
              <a:ea typeface="Aptos" panose="020B0004020202020204" pitchFamily="34" charset="0"/>
            </a:endParaRPr>
          </a:p>
        </p:txBody>
      </p:sp>
      <p:pic>
        <p:nvPicPr>
          <p:cNvPr id="11" name="Picture 10" descr="A stack of books on a desk&#10;&#10;AI-generated content may be incorrect.">
            <a:extLst>
              <a:ext uri="{FF2B5EF4-FFF2-40B4-BE49-F238E27FC236}">
                <a16:creationId xmlns:a16="http://schemas.microsoft.com/office/drawing/2014/main" id="{59D91EA1-777F-FEA7-4376-300027CE082D}"/>
              </a:ext>
            </a:extLst>
          </p:cNvPr>
          <p:cNvPicPr>
            <a:picLocks noChangeAspect="1"/>
          </p:cNvPicPr>
          <p:nvPr/>
        </p:nvPicPr>
        <p:blipFill>
          <a:blip r:embed="rId3"/>
          <a:stretch>
            <a:fillRect/>
          </a:stretch>
        </p:blipFill>
        <p:spPr>
          <a:xfrm>
            <a:off x="4780236" y="2301200"/>
            <a:ext cx="2649804" cy="3406891"/>
          </a:xfrm>
          <a:prstGeom prst="rect">
            <a:avLst/>
          </a:prstGeom>
        </p:spPr>
      </p:pic>
    </p:spTree>
    <p:extLst>
      <p:ext uri="{BB962C8B-B14F-4D97-AF65-F5344CB8AC3E}">
        <p14:creationId xmlns:p14="http://schemas.microsoft.com/office/powerpoint/2010/main" val="26815241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04167E-6 2.22222E-6 L 0.32995 0.02893 " pathEditMode="relative" rAng="0" ptsTypes="AA">
                                      <p:cBhvr>
                                        <p:cTn id="6" dur="1000" fill="hold"/>
                                        <p:tgtEl>
                                          <p:spTgt spid="11"/>
                                        </p:tgtEl>
                                        <p:attrNameLst>
                                          <p:attrName>ppt_x</p:attrName>
                                          <p:attrName>ppt_y</p:attrName>
                                        </p:attrNameLst>
                                      </p:cBhvr>
                                      <p:rCtr x="16497" y="1435"/>
                                    </p:animMotion>
                                  </p:childTnLst>
                                </p:cTn>
                              </p:par>
                              <p:par>
                                <p:cTn id="7" presetID="2" presetClass="entr" presetSubtype="4" fill="hold" grpId="0" nodeType="withEffect">
                                  <p:stCondLst>
                                    <p:cond delay="25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1000" fill="hold"/>
                                        <p:tgtEl>
                                          <p:spTgt spid="6"/>
                                        </p:tgtEl>
                                        <p:attrNameLst>
                                          <p:attrName>ppt_x</p:attrName>
                                        </p:attrNameLst>
                                      </p:cBhvr>
                                      <p:tavLst>
                                        <p:tav tm="0">
                                          <p:val>
                                            <p:strVal val="#ppt_x"/>
                                          </p:val>
                                        </p:tav>
                                        <p:tav tm="100000">
                                          <p:val>
                                            <p:strVal val="#ppt_x"/>
                                          </p:val>
                                        </p:tav>
                                      </p:tavLst>
                                    </p:anim>
                                    <p:anim calcmode="lin" valueType="num">
                                      <p:cBhvr additive="base">
                                        <p:cTn id="1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4D1846-7441-A1E8-BE59-C43207C05546}"/>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1DADC1D2-236B-FA57-210D-7C2D5CA8D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3C70C320-F378-5D2D-24DD-076EB7B3D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43CD4373-1402-CB81-F1E7-42F621681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0E2632C3-E52D-45B0-D7F3-473A0EEA84AC}"/>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3" name="TextBox 2">
            <a:extLst>
              <a:ext uri="{FF2B5EF4-FFF2-40B4-BE49-F238E27FC236}">
                <a16:creationId xmlns:a16="http://schemas.microsoft.com/office/drawing/2014/main" id="{9D7D10CC-12E1-514C-5318-A30C0D67608F}"/>
              </a:ext>
            </a:extLst>
          </p:cNvPr>
          <p:cNvSpPr txBox="1"/>
          <p:nvPr/>
        </p:nvSpPr>
        <p:spPr>
          <a:xfrm>
            <a:off x="632478" y="684820"/>
            <a:ext cx="10939412" cy="1323439"/>
          </a:xfrm>
          <a:prstGeom prst="rect">
            <a:avLst/>
          </a:prstGeom>
          <a:noFill/>
        </p:spPr>
        <p:txBody>
          <a:bodyPr wrap="square" rtlCol="0">
            <a:spAutoFit/>
          </a:bodyPr>
          <a:lstStyle/>
          <a:p>
            <a:pPr marL="0" marR="0"/>
            <a:r>
              <a:rPr lang="en-US" sz="2600" b="1" kern="100" dirty="0">
                <a:solidFill>
                  <a:schemeClr val="accent1"/>
                </a:solidFill>
                <a:effectLst/>
                <a:latin typeface="Aptos" panose="020B0004020202020204" pitchFamily="34" charset="0"/>
                <a:ea typeface="Aptos" panose="020B0004020202020204" pitchFamily="34" charset="0"/>
              </a:rPr>
              <a:t>Evidence of Unpaid </a:t>
            </a:r>
            <a:r>
              <a:rPr lang="en-US" sz="2600" b="1" kern="100" dirty="0">
                <a:solidFill>
                  <a:schemeClr val="accent1"/>
                </a:solidFill>
                <a:latin typeface="Aptos" panose="020B0004020202020204" pitchFamily="34" charset="0"/>
                <a:ea typeface="Aptos" panose="020B0004020202020204" pitchFamily="34" charset="0"/>
              </a:rPr>
              <a:t>D</a:t>
            </a:r>
            <a:r>
              <a:rPr lang="en-US" sz="2600" b="1" kern="100" dirty="0">
                <a:solidFill>
                  <a:schemeClr val="accent1"/>
                </a:solidFill>
                <a:effectLst/>
                <a:latin typeface="Aptos" panose="020B0004020202020204" pitchFamily="34" charset="0"/>
                <a:ea typeface="Aptos" panose="020B0004020202020204" pitchFamily="34" charset="0"/>
              </a:rPr>
              <a:t>ebt or Undischarged </a:t>
            </a:r>
            <a:r>
              <a:rPr lang="en-US" sz="2600" b="1" kern="100" dirty="0">
                <a:solidFill>
                  <a:schemeClr val="accent1"/>
                </a:solidFill>
                <a:latin typeface="Aptos" panose="020B0004020202020204" pitchFamily="34" charset="0"/>
                <a:ea typeface="Aptos" panose="020B0004020202020204" pitchFamily="34" charset="0"/>
              </a:rPr>
              <a:t>O</a:t>
            </a:r>
            <a:r>
              <a:rPr lang="en-US" sz="2600" b="1" kern="100" dirty="0">
                <a:solidFill>
                  <a:schemeClr val="accent1"/>
                </a:solidFill>
                <a:effectLst/>
                <a:latin typeface="Aptos" panose="020B0004020202020204" pitchFamily="34" charset="0"/>
                <a:ea typeface="Aptos" panose="020B0004020202020204" pitchFamily="34" charset="0"/>
              </a:rPr>
              <a:t>bligation (KRS 393A.590)</a:t>
            </a:r>
            <a:endParaRPr lang="en-US" sz="2600" dirty="0">
              <a:solidFill>
                <a:schemeClr val="accent1"/>
              </a:solidFill>
              <a:effectLst/>
              <a:latin typeface="Aptos" panose="020B0004020202020204" pitchFamily="34" charset="0"/>
              <a:ea typeface="Times New Roman" panose="02020603050405020304" pitchFamily="18" charset="0"/>
            </a:endParaRPr>
          </a:p>
          <a:p>
            <a:pPr marL="0" marR="0"/>
            <a:r>
              <a:rPr lang="en-US" sz="1800" kern="100" dirty="0">
                <a:effectLst/>
                <a:latin typeface="Aptos" panose="020B0004020202020204" pitchFamily="34" charset="0"/>
                <a:ea typeface="Aptos" panose="020B0004020202020204" pitchFamily="34" charset="0"/>
              </a:rPr>
              <a:t> </a:t>
            </a:r>
            <a:endParaRPr lang="en-US" sz="1800" dirty="0">
              <a:effectLst/>
              <a:latin typeface="Aptos" panose="020B0004020202020204" pitchFamily="34" charset="0"/>
              <a:ea typeface="Times New Roman" panose="02020603050405020304" pitchFamily="18" charset="0"/>
            </a:endParaRPr>
          </a:p>
          <a:p>
            <a:pPr marL="0" marR="0"/>
            <a:r>
              <a:rPr lang="en-US" sz="1800" kern="100" dirty="0">
                <a:effectLst/>
                <a:latin typeface="Aptos" panose="020B0004020202020204" pitchFamily="34" charset="0"/>
                <a:ea typeface="Aptos" panose="020B0004020202020204" pitchFamily="34" charset="0"/>
              </a:rPr>
              <a:t>A record of a putative holder showing an unpaid debt or undischarged obligation shall be </a:t>
            </a:r>
            <a:r>
              <a:rPr lang="en-US" sz="1800" i="1" kern="100" dirty="0">
                <a:effectLst/>
                <a:latin typeface="Aptos" panose="020B0004020202020204" pitchFamily="34" charset="0"/>
                <a:ea typeface="Aptos" panose="020B0004020202020204" pitchFamily="34" charset="0"/>
              </a:rPr>
              <a:t>prima facie </a:t>
            </a:r>
            <a:r>
              <a:rPr lang="en-US" sz="1800" kern="100" dirty="0">
                <a:effectLst/>
                <a:latin typeface="Aptos" panose="020B0004020202020204" pitchFamily="34" charset="0"/>
                <a:ea typeface="Aptos" panose="020B0004020202020204" pitchFamily="34" charset="0"/>
              </a:rPr>
              <a:t>evidence of the debt or obligation. </a:t>
            </a:r>
            <a:endParaRPr lang="en-US" sz="1800" dirty="0">
              <a:effectLst/>
              <a:latin typeface="Aptos" panose="020B0004020202020204" pitchFamily="34" charset="0"/>
              <a:ea typeface="Times New Roman" panose="02020603050405020304" pitchFamily="18" charset="0"/>
            </a:endParaRPr>
          </a:p>
        </p:txBody>
      </p:sp>
      <p:sp>
        <p:nvSpPr>
          <p:cNvPr id="4" name="TextBox 3">
            <a:extLst>
              <a:ext uri="{FF2B5EF4-FFF2-40B4-BE49-F238E27FC236}">
                <a16:creationId xmlns:a16="http://schemas.microsoft.com/office/drawing/2014/main" id="{8469403E-8974-D7B6-2A7B-6FB23A91A6D6}"/>
              </a:ext>
            </a:extLst>
          </p:cNvPr>
          <p:cNvSpPr txBox="1"/>
          <p:nvPr/>
        </p:nvSpPr>
        <p:spPr>
          <a:xfrm>
            <a:off x="4840340" y="2198454"/>
            <a:ext cx="6597691" cy="3970318"/>
          </a:xfrm>
          <a:prstGeom prst="rect">
            <a:avLst/>
          </a:prstGeom>
          <a:noFill/>
        </p:spPr>
        <p:txBody>
          <a:bodyPr wrap="square" rtlCol="0">
            <a:spAutoFit/>
          </a:bodyPr>
          <a:lstStyle/>
          <a:p>
            <a:pPr marL="0" marR="0"/>
            <a:r>
              <a:rPr lang="en-US" sz="1800" kern="100" dirty="0">
                <a:effectLst/>
                <a:latin typeface="Aptos" panose="020B0004020202020204" pitchFamily="34" charset="0"/>
                <a:ea typeface="Aptos" panose="020B0004020202020204" pitchFamily="34" charset="0"/>
              </a:rPr>
              <a:t>A putative holder may overcome </a:t>
            </a:r>
            <a:r>
              <a:rPr lang="en-US" sz="1800" i="1" kern="100" dirty="0">
                <a:effectLst/>
                <a:latin typeface="Aptos" panose="020B0004020202020204" pitchFamily="34" charset="0"/>
                <a:ea typeface="Aptos" panose="020B0004020202020204" pitchFamily="34" charset="0"/>
              </a:rPr>
              <a:t>prima facie </a:t>
            </a:r>
            <a:r>
              <a:rPr lang="en-US" sz="1800" kern="100" dirty="0">
                <a:effectLst/>
                <a:latin typeface="Aptos" panose="020B0004020202020204" pitchFamily="34" charset="0"/>
                <a:ea typeface="Aptos" panose="020B0004020202020204" pitchFamily="34" charset="0"/>
              </a:rPr>
              <a:t>evidence section by establishing by a preponderance of the evidence that a check, draft, or similar instrument was:</a:t>
            </a:r>
            <a:endParaRPr lang="en-US" sz="1800" dirty="0">
              <a:effectLst/>
              <a:latin typeface="Times New Roman" panose="02020603050405020304" pitchFamily="18" charset="0"/>
              <a:ea typeface="Times New Roman" panose="02020603050405020304" pitchFamily="18" charset="0"/>
            </a:endParaRPr>
          </a:p>
          <a:p>
            <a:pPr marL="457200" marR="0"/>
            <a:r>
              <a:rPr lang="en-US" sz="1800" kern="100" dirty="0">
                <a:effectLst/>
                <a:latin typeface="Aptos" panose="020B0004020202020204" pitchFamily="34" charset="0"/>
                <a:ea typeface="Aptos" panose="020B0004020202020204" pitchFamily="34" charset="0"/>
              </a:rPr>
              <a:t>(a) Issued as an unaccepted offer in settlement;</a:t>
            </a:r>
            <a:endParaRPr lang="en-US" sz="1800" dirty="0">
              <a:effectLst/>
              <a:latin typeface="Times New Roman" panose="02020603050405020304" pitchFamily="18" charset="0"/>
              <a:ea typeface="Times New Roman" panose="02020603050405020304" pitchFamily="18" charset="0"/>
            </a:endParaRPr>
          </a:p>
          <a:p>
            <a:pPr marL="457200" marR="0"/>
            <a:r>
              <a:rPr lang="en-US" sz="1800" kern="100" dirty="0">
                <a:effectLst/>
                <a:latin typeface="Aptos" panose="020B0004020202020204" pitchFamily="34" charset="0"/>
                <a:ea typeface="Aptos" panose="020B0004020202020204" pitchFamily="34" charset="0"/>
              </a:rPr>
              <a:t>(b) Issued but later was replaced with another instrument;</a:t>
            </a:r>
            <a:endParaRPr lang="en-US" sz="1800" dirty="0">
              <a:effectLst/>
              <a:latin typeface="Times New Roman" panose="02020603050405020304" pitchFamily="18" charset="0"/>
              <a:ea typeface="Times New Roman" panose="02020603050405020304" pitchFamily="18" charset="0"/>
            </a:endParaRPr>
          </a:p>
          <a:p>
            <a:pPr marL="457200" marR="0"/>
            <a:r>
              <a:rPr lang="en-US" sz="1800" kern="100" dirty="0">
                <a:effectLst/>
                <a:latin typeface="Aptos" panose="020B0004020202020204" pitchFamily="34" charset="0"/>
                <a:ea typeface="Aptos" panose="020B0004020202020204" pitchFamily="34" charset="0"/>
              </a:rPr>
              <a:t>(c) Issued to a party affiliated with the issuer;</a:t>
            </a:r>
            <a:endParaRPr lang="en-US" sz="1800" dirty="0">
              <a:effectLst/>
              <a:latin typeface="Times New Roman" panose="02020603050405020304" pitchFamily="18" charset="0"/>
              <a:ea typeface="Times New Roman" panose="02020603050405020304" pitchFamily="18" charset="0"/>
            </a:endParaRPr>
          </a:p>
          <a:p>
            <a:pPr marL="457200" marR="0"/>
            <a:r>
              <a:rPr lang="en-US" sz="1800" kern="100" dirty="0">
                <a:effectLst/>
                <a:latin typeface="Aptos" panose="020B0004020202020204" pitchFamily="34" charset="0"/>
                <a:ea typeface="Aptos" panose="020B0004020202020204" pitchFamily="34" charset="0"/>
              </a:rPr>
              <a:t>(d) Paid, satisfied, or discharged;</a:t>
            </a:r>
            <a:endParaRPr lang="en-US" sz="1800" dirty="0">
              <a:effectLst/>
              <a:latin typeface="Times New Roman" panose="02020603050405020304" pitchFamily="18" charset="0"/>
              <a:ea typeface="Times New Roman" panose="02020603050405020304" pitchFamily="18" charset="0"/>
            </a:endParaRPr>
          </a:p>
          <a:p>
            <a:pPr marL="457200" marR="0"/>
            <a:r>
              <a:rPr lang="en-US" sz="1800" kern="100" dirty="0">
                <a:effectLst/>
                <a:latin typeface="Aptos" panose="020B0004020202020204" pitchFamily="34" charset="0"/>
                <a:ea typeface="Aptos" panose="020B0004020202020204" pitchFamily="34" charset="0"/>
              </a:rPr>
              <a:t>(e) Issued in error;</a:t>
            </a:r>
            <a:endParaRPr lang="en-US" sz="1800" dirty="0">
              <a:effectLst/>
              <a:latin typeface="Times New Roman" panose="02020603050405020304" pitchFamily="18" charset="0"/>
              <a:ea typeface="Times New Roman" panose="02020603050405020304" pitchFamily="18" charset="0"/>
            </a:endParaRPr>
          </a:p>
          <a:p>
            <a:pPr marL="457200" marR="0"/>
            <a:r>
              <a:rPr lang="en-US" sz="1800" kern="100" dirty="0">
                <a:effectLst/>
                <a:latin typeface="Aptos" panose="020B0004020202020204" pitchFamily="34" charset="0"/>
                <a:ea typeface="Aptos" panose="020B0004020202020204" pitchFamily="34" charset="0"/>
              </a:rPr>
              <a:t>(f) Issued without consideration;</a:t>
            </a:r>
            <a:endParaRPr lang="en-US" sz="1800" dirty="0">
              <a:effectLst/>
              <a:latin typeface="Times New Roman" panose="02020603050405020304" pitchFamily="18" charset="0"/>
              <a:ea typeface="Times New Roman" panose="02020603050405020304" pitchFamily="18" charset="0"/>
            </a:endParaRPr>
          </a:p>
          <a:p>
            <a:pPr marL="457200" marR="0"/>
            <a:r>
              <a:rPr lang="en-US" sz="1800" kern="100" dirty="0">
                <a:effectLst/>
                <a:latin typeface="Aptos" panose="020B0004020202020204" pitchFamily="34" charset="0"/>
                <a:ea typeface="Aptos" panose="020B0004020202020204" pitchFamily="34" charset="0"/>
              </a:rPr>
              <a:t>(g) Issued but there was a failure of consideration;</a:t>
            </a:r>
            <a:endParaRPr lang="en-US" sz="1800" dirty="0">
              <a:effectLst/>
              <a:latin typeface="Times New Roman" panose="02020603050405020304" pitchFamily="18" charset="0"/>
              <a:ea typeface="Times New Roman" panose="02020603050405020304" pitchFamily="18" charset="0"/>
            </a:endParaRPr>
          </a:p>
          <a:p>
            <a:pPr marL="457200" marR="0"/>
            <a:r>
              <a:rPr lang="en-US" sz="1800" kern="100" dirty="0">
                <a:effectLst/>
                <a:latin typeface="Aptos" panose="020B0004020202020204" pitchFamily="34" charset="0"/>
                <a:ea typeface="Aptos" panose="020B0004020202020204" pitchFamily="34" charset="0"/>
              </a:rPr>
              <a:t>(h) Voided not later than ninety (90) days after issuance for a valid business reason; or</a:t>
            </a:r>
            <a:endParaRPr lang="en-US" sz="1800" dirty="0">
              <a:effectLst/>
              <a:latin typeface="Times New Roman" panose="02020603050405020304" pitchFamily="18" charset="0"/>
              <a:ea typeface="Times New Roman" panose="02020603050405020304" pitchFamily="18" charset="0"/>
            </a:endParaRPr>
          </a:p>
          <a:p>
            <a:pPr marL="457200" marR="0"/>
            <a:r>
              <a:rPr lang="en-US" sz="1800" kern="100" dirty="0">
                <a:effectLst/>
                <a:latin typeface="Aptos" panose="020B0004020202020204" pitchFamily="34" charset="0"/>
                <a:ea typeface="Aptos" panose="020B0004020202020204" pitchFamily="34" charset="0"/>
              </a:rPr>
              <a:t>(</a:t>
            </a:r>
            <a:r>
              <a:rPr lang="en-US" sz="1800" kern="100" dirty="0" err="1">
                <a:effectLst/>
                <a:latin typeface="Aptos" panose="020B0004020202020204" pitchFamily="34" charset="0"/>
                <a:ea typeface="Aptos" panose="020B0004020202020204" pitchFamily="34" charset="0"/>
              </a:rPr>
              <a:t>i</a:t>
            </a:r>
            <a:r>
              <a:rPr lang="en-US" sz="1800" kern="100" dirty="0">
                <a:effectLst/>
                <a:latin typeface="Aptos" panose="020B0004020202020204" pitchFamily="34" charset="0"/>
                <a:ea typeface="Aptos" panose="020B0004020202020204" pitchFamily="34" charset="0"/>
              </a:rPr>
              <a:t>) Issued but not delivered to the third-party payee.</a:t>
            </a:r>
            <a:endParaRPr lang="en-US" sz="1800" dirty="0">
              <a:effectLst/>
              <a:latin typeface="Times New Roman" panose="02020603050405020304" pitchFamily="18" charset="0"/>
              <a:ea typeface="Times New Roman" panose="02020603050405020304" pitchFamily="18" charset="0"/>
            </a:endParaRPr>
          </a:p>
          <a:p>
            <a:pPr marL="0" marR="0"/>
            <a:endParaRPr lang="en-US" sz="1800" dirty="0">
              <a:effectLst/>
              <a:latin typeface="Times New Roman" panose="02020603050405020304" pitchFamily="18" charset="0"/>
              <a:ea typeface="Times New Roman" panose="02020603050405020304" pitchFamily="18" charset="0"/>
            </a:endParaRPr>
          </a:p>
        </p:txBody>
      </p:sp>
      <p:pic>
        <p:nvPicPr>
          <p:cNvPr id="8" name="Picture 7" descr="A stack of papers on a desk&#10;&#10;AI-generated content may be incorrect.">
            <a:extLst>
              <a:ext uri="{FF2B5EF4-FFF2-40B4-BE49-F238E27FC236}">
                <a16:creationId xmlns:a16="http://schemas.microsoft.com/office/drawing/2014/main" id="{3F2BB86F-CF68-641D-7B2F-47B9327D4505}"/>
              </a:ext>
            </a:extLst>
          </p:cNvPr>
          <p:cNvPicPr>
            <a:picLocks noChangeAspect="1"/>
          </p:cNvPicPr>
          <p:nvPr/>
        </p:nvPicPr>
        <p:blipFill>
          <a:blip r:embed="rId3"/>
          <a:srcRect t="13518" b="9882"/>
          <a:stretch/>
        </p:blipFill>
        <p:spPr>
          <a:xfrm>
            <a:off x="7468052" y="2149814"/>
            <a:ext cx="3782979" cy="3725692"/>
          </a:xfrm>
          <a:prstGeom prst="rect">
            <a:avLst/>
          </a:prstGeom>
        </p:spPr>
      </p:pic>
    </p:spTree>
    <p:extLst>
      <p:ext uri="{BB962C8B-B14F-4D97-AF65-F5344CB8AC3E}">
        <p14:creationId xmlns:p14="http://schemas.microsoft.com/office/powerpoint/2010/main" val="2541768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3000"/>
                                        <p:tgtEl>
                                          <p:spTgt spid="4"/>
                                        </p:tgtEl>
                                      </p:cBhvr>
                                    </p:animEffect>
                                  </p:childTnLst>
                                </p:cTn>
                              </p:par>
                              <p:par>
                                <p:cTn id="8" presetID="35" presetClass="path" presetSubtype="0" accel="50000" decel="50000" fill="hold" nodeType="withEffect">
                                  <p:stCondLst>
                                    <p:cond delay="0"/>
                                  </p:stCondLst>
                                  <p:childTnLst>
                                    <p:animMotion origin="layout" path="M 1.875E-6 -3.7037E-6 L -0.54115 -0.01041 " pathEditMode="relative" rAng="0" ptsTypes="AA">
                                      <p:cBhvr>
                                        <p:cTn id="9" dur="1000" fill="hold"/>
                                        <p:tgtEl>
                                          <p:spTgt spid="8"/>
                                        </p:tgtEl>
                                        <p:attrNameLst>
                                          <p:attrName>ppt_x</p:attrName>
                                          <p:attrName>ppt_y</p:attrName>
                                        </p:attrNameLst>
                                      </p:cBhvr>
                                      <p:rCtr x="-27057"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sp>
        <p:nvSpPr>
          <p:cNvPr id="3" name="AutoShape 2">
            <a:extLst>
              <a:ext uri="{FF2B5EF4-FFF2-40B4-BE49-F238E27FC236}">
                <a16:creationId xmlns:a16="http://schemas.microsoft.com/office/drawing/2014/main" id="{05C0C0FD-BF25-11B0-A646-24956B741DA7}"/>
              </a:ext>
            </a:extLst>
          </p:cNvPr>
          <p:cNvSpPr>
            <a:spLocks noChangeAspect="1" noChangeArrowheads="1"/>
          </p:cNvSpPr>
          <p:nvPr/>
        </p:nvSpPr>
        <p:spPr bwMode="auto">
          <a:xfrm>
            <a:off x="5943600" y="3276600"/>
            <a:ext cx="1546698" cy="154669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CF55AF3A-0614-A719-3543-29E93AAB7B41}"/>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6" name="TextBox 5">
            <a:extLst>
              <a:ext uri="{FF2B5EF4-FFF2-40B4-BE49-F238E27FC236}">
                <a16:creationId xmlns:a16="http://schemas.microsoft.com/office/drawing/2014/main" id="{3420FB52-F7EF-9910-B89E-856E08539C85}"/>
              </a:ext>
            </a:extLst>
          </p:cNvPr>
          <p:cNvSpPr txBox="1"/>
          <p:nvPr/>
        </p:nvSpPr>
        <p:spPr>
          <a:xfrm>
            <a:off x="1934961" y="837534"/>
            <a:ext cx="9061240" cy="1446550"/>
          </a:xfrm>
          <a:prstGeom prst="rect">
            <a:avLst/>
          </a:prstGeom>
          <a:noFill/>
        </p:spPr>
        <p:txBody>
          <a:bodyPr wrap="square" rtlCol="0">
            <a:spAutoFit/>
          </a:bodyPr>
          <a:lstStyle/>
          <a:p>
            <a:r>
              <a:rPr lang="en-US" sz="4400" b="1" dirty="0">
                <a:latin typeface="Bookman Old Style" panose="02050604050505020204" pitchFamily="18" charset="0"/>
              </a:rPr>
              <a:t>Unclaimed Property in the Commonwealth of Kentucky</a:t>
            </a:r>
          </a:p>
        </p:txBody>
      </p:sp>
      <p:sp>
        <p:nvSpPr>
          <p:cNvPr id="2" name="TextBox 1">
            <a:extLst>
              <a:ext uri="{FF2B5EF4-FFF2-40B4-BE49-F238E27FC236}">
                <a16:creationId xmlns:a16="http://schemas.microsoft.com/office/drawing/2014/main" id="{BDD84A87-754B-13A3-4294-D4576ED7B1C2}"/>
              </a:ext>
            </a:extLst>
          </p:cNvPr>
          <p:cNvSpPr txBox="1"/>
          <p:nvPr/>
        </p:nvSpPr>
        <p:spPr>
          <a:xfrm>
            <a:off x="4886052" y="4223133"/>
            <a:ext cx="6434179" cy="923330"/>
          </a:xfrm>
          <a:prstGeom prst="rect">
            <a:avLst/>
          </a:prstGeom>
          <a:noFill/>
        </p:spPr>
        <p:txBody>
          <a:bodyPr wrap="square" rtlCol="0">
            <a:spAutoFit/>
          </a:bodyPr>
          <a:lstStyle/>
          <a:p>
            <a:r>
              <a:rPr lang="en-US" dirty="0"/>
              <a:t>Presentation by: 	Robert L. Gullette III, Deputy General Counsel 		Jim Florence, Director of UCP</a:t>
            </a:r>
          </a:p>
          <a:p>
            <a:r>
              <a:rPr lang="en-US" dirty="0"/>
              <a:t>		</a:t>
            </a:r>
          </a:p>
        </p:txBody>
      </p:sp>
      <p:pic>
        <p:nvPicPr>
          <p:cNvPr id="5" name="Picture 4" descr="A picture containing sunburst chart&#10;&#10;AI-generated content may be incorrect.">
            <a:extLst>
              <a:ext uri="{FF2B5EF4-FFF2-40B4-BE49-F238E27FC236}">
                <a16:creationId xmlns:a16="http://schemas.microsoft.com/office/drawing/2014/main" id="{6C2B6716-D707-384D-3E9E-6DC47A42F82E}"/>
              </a:ext>
            </a:extLst>
          </p:cNvPr>
          <p:cNvPicPr>
            <a:picLocks noChangeAspect="1"/>
          </p:cNvPicPr>
          <p:nvPr/>
        </p:nvPicPr>
        <p:blipFill>
          <a:blip r:embed="rId3"/>
          <a:stretch>
            <a:fillRect/>
          </a:stretch>
        </p:blipFill>
        <p:spPr>
          <a:xfrm>
            <a:off x="783625" y="3936517"/>
            <a:ext cx="3738133" cy="1967192"/>
          </a:xfrm>
          <a:prstGeom prst="rect">
            <a:avLst/>
          </a:prstGeom>
        </p:spPr>
      </p:pic>
    </p:spTree>
    <p:extLst>
      <p:ext uri="{BB962C8B-B14F-4D97-AF65-F5344CB8AC3E}">
        <p14:creationId xmlns:p14="http://schemas.microsoft.com/office/powerpoint/2010/main" val="2561246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5B902A-65CF-048D-4B3E-45E5883E83F1}"/>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051291E4-E00B-BECC-BC64-AA55D8905C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73F410FD-188F-1748-288D-D11B1535B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6DD966F3-19D0-6D05-B1C8-BCFF23638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3F9545AA-AEE2-539A-C111-6D89C4CEBA59}"/>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3" name="TextBox 2">
            <a:extLst>
              <a:ext uri="{FF2B5EF4-FFF2-40B4-BE49-F238E27FC236}">
                <a16:creationId xmlns:a16="http://schemas.microsoft.com/office/drawing/2014/main" id="{7BF6EFB7-4C98-010F-8716-C557E295417F}"/>
              </a:ext>
            </a:extLst>
          </p:cNvPr>
          <p:cNvSpPr txBox="1"/>
          <p:nvPr/>
        </p:nvSpPr>
        <p:spPr>
          <a:xfrm>
            <a:off x="6453352" y="778573"/>
            <a:ext cx="4874680" cy="707886"/>
          </a:xfrm>
          <a:prstGeom prst="rect">
            <a:avLst/>
          </a:prstGeom>
          <a:noFill/>
        </p:spPr>
        <p:txBody>
          <a:bodyPr wrap="square" rtlCol="0">
            <a:spAutoFit/>
          </a:bodyPr>
          <a:lstStyle/>
          <a:p>
            <a:pPr marL="0" marR="0" algn="just"/>
            <a:r>
              <a:rPr lang="en-US" sz="2000" b="1" kern="100" dirty="0">
                <a:solidFill>
                  <a:schemeClr val="accent1"/>
                </a:solidFill>
                <a:latin typeface="Aptos" panose="020B0004020202020204" pitchFamily="34" charset="0"/>
                <a:ea typeface="Aptos" panose="020B0004020202020204" pitchFamily="34" charset="0"/>
              </a:rPr>
              <a:t>Effect of Payment or Delivery of Property to Administrator</a:t>
            </a:r>
            <a:r>
              <a:rPr lang="en-US" sz="2000" b="1" kern="100" dirty="0">
                <a:solidFill>
                  <a:schemeClr val="accent1"/>
                </a:solidFill>
                <a:effectLst/>
                <a:latin typeface="Aptos" panose="020B0004020202020204" pitchFamily="34" charset="0"/>
                <a:ea typeface="Aptos" panose="020B0004020202020204" pitchFamily="34" charset="0"/>
              </a:rPr>
              <a:t> (KRS 393A.340)</a:t>
            </a:r>
            <a:endParaRPr lang="en-US" sz="2000" dirty="0">
              <a:solidFill>
                <a:schemeClr val="accent1"/>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107F1FE3-C633-D43E-88AD-896F049CAFE2}"/>
              </a:ext>
            </a:extLst>
          </p:cNvPr>
          <p:cNvSpPr txBox="1"/>
          <p:nvPr/>
        </p:nvSpPr>
        <p:spPr>
          <a:xfrm>
            <a:off x="6453352" y="1514165"/>
            <a:ext cx="4874680" cy="1477328"/>
          </a:xfrm>
          <a:prstGeom prst="rect">
            <a:avLst/>
          </a:prstGeom>
          <a:noFill/>
        </p:spPr>
        <p:txBody>
          <a:bodyPr wrap="square" rtlCol="0">
            <a:spAutoFit/>
          </a:bodyPr>
          <a:lstStyle/>
          <a:p>
            <a:r>
              <a:rPr lang="en-US" kern="100" dirty="0">
                <a:latin typeface="Aptos" panose="020B0004020202020204" pitchFamily="34" charset="0"/>
                <a:ea typeface="Times New Roman" panose="02020603050405020304" pitchFamily="18" charset="0"/>
              </a:rPr>
              <a:t>A holder that pays or delivers property to the administrator in </a:t>
            </a:r>
            <a:r>
              <a:rPr lang="en-US" b="1" kern="100" dirty="0">
                <a:latin typeface="Aptos" panose="020B0004020202020204" pitchFamily="34" charset="0"/>
                <a:ea typeface="Times New Roman" panose="02020603050405020304" pitchFamily="18" charset="0"/>
              </a:rPr>
              <a:t>good faith </a:t>
            </a:r>
            <a:r>
              <a:rPr lang="en-US" kern="100" dirty="0">
                <a:latin typeface="Aptos" panose="020B0004020202020204" pitchFamily="34" charset="0"/>
                <a:ea typeface="Times New Roman" panose="02020603050405020304" pitchFamily="18" charset="0"/>
              </a:rPr>
              <a:t>and substantially complies with KRS 393A.270 and 393A.280 shall be </a:t>
            </a:r>
            <a:r>
              <a:rPr lang="en-US" b="1" kern="100" dirty="0">
                <a:latin typeface="Aptos" panose="020B0004020202020204" pitchFamily="34" charset="0"/>
                <a:ea typeface="Times New Roman" panose="02020603050405020304" pitchFamily="18" charset="0"/>
              </a:rPr>
              <a:t>relieved of liability.</a:t>
            </a:r>
          </a:p>
          <a:p>
            <a:endParaRPr lang="en-US" dirty="0"/>
          </a:p>
        </p:txBody>
      </p:sp>
      <p:pic>
        <p:nvPicPr>
          <p:cNvPr id="12" name="Picture 11" descr="A picture containing text, grass, outdoor, sign&#10;&#10;AI-generated content may be incorrect.">
            <a:extLst>
              <a:ext uri="{FF2B5EF4-FFF2-40B4-BE49-F238E27FC236}">
                <a16:creationId xmlns:a16="http://schemas.microsoft.com/office/drawing/2014/main" id="{B6835C85-92F4-D7A6-1784-87FAB290D8C2}"/>
              </a:ext>
            </a:extLst>
          </p:cNvPr>
          <p:cNvPicPr>
            <a:picLocks noChangeAspect="1"/>
          </p:cNvPicPr>
          <p:nvPr/>
        </p:nvPicPr>
        <p:blipFill>
          <a:blip r:embed="rId3"/>
          <a:srcRect l="1" r="-924" b="23061"/>
          <a:stretch/>
        </p:blipFill>
        <p:spPr>
          <a:xfrm>
            <a:off x="863968" y="778573"/>
            <a:ext cx="5232032" cy="5128241"/>
          </a:xfrm>
          <a:prstGeom prst="rect">
            <a:avLst/>
          </a:prstGeom>
        </p:spPr>
      </p:pic>
      <p:sp>
        <p:nvSpPr>
          <p:cNvPr id="13" name="TextBox 12">
            <a:extLst>
              <a:ext uri="{FF2B5EF4-FFF2-40B4-BE49-F238E27FC236}">
                <a16:creationId xmlns:a16="http://schemas.microsoft.com/office/drawing/2014/main" id="{AC6333E9-624C-CA52-3F5C-69F68FC32C12}"/>
              </a:ext>
            </a:extLst>
          </p:cNvPr>
          <p:cNvSpPr txBox="1"/>
          <p:nvPr/>
        </p:nvSpPr>
        <p:spPr>
          <a:xfrm>
            <a:off x="945151" y="2856476"/>
            <a:ext cx="6253317" cy="3139321"/>
          </a:xfrm>
          <a:prstGeom prst="rect">
            <a:avLst/>
          </a:prstGeom>
          <a:noFill/>
        </p:spPr>
        <p:txBody>
          <a:bodyPr wrap="square" rtlCol="0">
            <a:spAutoFit/>
          </a:bodyPr>
          <a:lstStyle/>
          <a:p>
            <a:pPr marL="0" marR="0" algn="just"/>
            <a:r>
              <a:rPr lang="en-US" b="1" kern="100" dirty="0">
                <a:latin typeface="Aptos" panose="020B0004020202020204" pitchFamily="34" charset="0"/>
                <a:ea typeface="Aptos" panose="020B0004020202020204" pitchFamily="34" charset="0"/>
              </a:rPr>
              <a:t>Definition of “Good Faith”</a:t>
            </a:r>
            <a:r>
              <a:rPr lang="en-US" sz="1800" b="1" kern="100" dirty="0">
                <a:effectLst/>
                <a:latin typeface="Aptos" panose="020B0004020202020204" pitchFamily="34" charset="0"/>
                <a:ea typeface="Aptos" panose="020B0004020202020204" pitchFamily="34" charset="0"/>
              </a:rPr>
              <a:t>. (KRS 393A.310)</a:t>
            </a:r>
            <a:endParaRPr lang="en-US" sz="1800" dirty="0">
              <a:effectLst/>
              <a:latin typeface="Times New Roman" panose="02020603050405020304" pitchFamily="18" charset="0"/>
              <a:ea typeface="Times New Roman" panose="02020603050405020304" pitchFamily="18" charset="0"/>
            </a:endParaRPr>
          </a:p>
          <a:p>
            <a:pPr marL="0" marR="0" algn="just"/>
            <a:r>
              <a:rPr lang="en-US" sz="1800" kern="100" dirty="0">
                <a:effectLst/>
                <a:latin typeface="Aptos" panose="020B0004020202020204" pitchFamily="34" charset="0"/>
                <a:ea typeface="Aptos" panose="020B0004020202020204" pitchFamily="34" charset="0"/>
              </a:rPr>
              <a:t> </a:t>
            </a:r>
            <a:endParaRPr lang="en-US" kern="100" dirty="0">
              <a:latin typeface="Aptos" panose="020B0004020202020204" pitchFamily="34" charset="0"/>
              <a:ea typeface="Aptos" panose="020B0004020202020204" pitchFamily="34" charset="0"/>
            </a:endParaRPr>
          </a:p>
          <a:p>
            <a:pPr marL="0" marR="0"/>
            <a:r>
              <a:rPr lang="en-US" kern="100" dirty="0">
                <a:latin typeface="Aptos" panose="020B0004020202020204" pitchFamily="34" charset="0"/>
                <a:ea typeface="Aptos" panose="020B0004020202020204" pitchFamily="34" charset="0"/>
              </a:rPr>
              <a:t>P</a:t>
            </a:r>
            <a:r>
              <a:rPr lang="en-US" sz="1800" kern="100" dirty="0">
                <a:effectLst/>
                <a:latin typeface="Aptos" panose="020B0004020202020204" pitchFamily="34" charset="0"/>
                <a:ea typeface="Aptos" panose="020B0004020202020204" pitchFamily="34" charset="0"/>
              </a:rPr>
              <a:t>ayment or delivery of property shall be made in good faith if a holder:</a:t>
            </a:r>
            <a:endParaRPr lang="en-US" sz="1800" dirty="0">
              <a:effectLst/>
              <a:latin typeface="Times New Roman" panose="02020603050405020304" pitchFamily="18" charset="0"/>
              <a:ea typeface="Times New Roman" panose="02020603050405020304" pitchFamily="18" charset="0"/>
            </a:endParaRPr>
          </a:p>
          <a:p>
            <a:pPr marL="457200" marR="0"/>
            <a:r>
              <a:rPr lang="en-US" sz="1800" kern="100" dirty="0">
                <a:effectLst/>
                <a:latin typeface="Aptos" panose="020B0004020202020204" pitchFamily="34" charset="0"/>
                <a:ea typeface="Aptos" panose="020B0004020202020204" pitchFamily="34" charset="0"/>
              </a:rPr>
              <a:t>(1) Had a reasonable basis for believing, based on the facts then known, that the property was required to be paid; or</a:t>
            </a:r>
            <a:endParaRPr lang="en-US" sz="1800" dirty="0">
              <a:effectLst/>
              <a:latin typeface="Times New Roman" panose="02020603050405020304" pitchFamily="18" charset="0"/>
              <a:ea typeface="Times New Roman" panose="02020603050405020304" pitchFamily="18" charset="0"/>
            </a:endParaRPr>
          </a:p>
          <a:p>
            <a:pPr marL="457200" marR="0"/>
            <a:r>
              <a:rPr lang="en-US" sz="1800" kern="100" dirty="0">
                <a:effectLst/>
                <a:latin typeface="Aptos" panose="020B0004020202020204" pitchFamily="34" charset="0"/>
                <a:ea typeface="Aptos" panose="020B0004020202020204" pitchFamily="34" charset="0"/>
              </a:rPr>
              <a:t>(2) Made payment:</a:t>
            </a:r>
            <a:endParaRPr lang="en-US" sz="1800" dirty="0">
              <a:effectLst/>
              <a:latin typeface="Times New Roman" panose="02020603050405020304" pitchFamily="18" charset="0"/>
              <a:ea typeface="Times New Roman" panose="02020603050405020304" pitchFamily="18" charset="0"/>
            </a:endParaRPr>
          </a:p>
          <a:p>
            <a:pPr marL="914400" marR="0"/>
            <a:r>
              <a:rPr lang="en-US" sz="1800" kern="100" dirty="0">
                <a:effectLst/>
                <a:latin typeface="Aptos" panose="020B0004020202020204" pitchFamily="34" charset="0"/>
                <a:ea typeface="Aptos" panose="020B0004020202020204" pitchFamily="34" charset="0"/>
              </a:rPr>
              <a:t>(a) In response to a demand by the administrator; or</a:t>
            </a:r>
            <a:endParaRPr lang="en-US" sz="1800" dirty="0">
              <a:effectLst/>
              <a:latin typeface="Times New Roman" panose="02020603050405020304" pitchFamily="18" charset="0"/>
              <a:ea typeface="Times New Roman" panose="02020603050405020304" pitchFamily="18" charset="0"/>
            </a:endParaRPr>
          </a:p>
          <a:p>
            <a:pPr marL="914400" marR="0"/>
            <a:r>
              <a:rPr lang="en-US" sz="1800" kern="100" dirty="0">
                <a:effectLst/>
                <a:latin typeface="Aptos" panose="020B0004020202020204" pitchFamily="34" charset="0"/>
                <a:ea typeface="Aptos" panose="020B0004020202020204" pitchFamily="34" charset="0"/>
              </a:rPr>
              <a:t>(b) Under a guidance or ruling issued by the administrator.</a:t>
            </a:r>
            <a:endParaRPr lang="en-US" sz="1800" dirty="0">
              <a:effectLst/>
              <a:latin typeface="Times New Roman" panose="02020603050405020304" pitchFamily="18" charset="0"/>
              <a:ea typeface="Times New Roman" panose="02020603050405020304" pitchFamily="18" charset="0"/>
            </a:endParaRPr>
          </a:p>
        </p:txBody>
      </p:sp>
      <p:pic>
        <p:nvPicPr>
          <p:cNvPr id="14" name="Picture 13" descr="A sign on the side of a road&#10;&#10;AI-generated content may be incorrect.">
            <a:extLst>
              <a:ext uri="{FF2B5EF4-FFF2-40B4-BE49-F238E27FC236}">
                <a16:creationId xmlns:a16="http://schemas.microsoft.com/office/drawing/2014/main" id="{9A47E1B6-4764-00DF-E388-2501BE7E3065}"/>
              </a:ext>
            </a:extLst>
          </p:cNvPr>
          <p:cNvPicPr>
            <a:picLocks noChangeAspect="1"/>
          </p:cNvPicPr>
          <p:nvPr/>
        </p:nvPicPr>
        <p:blipFill>
          <a:blip r:embed="rId4"/>
          <a:srcRect l="-2824" r="4235"/>
          <a:stretch/>
        </p:blipFill>
        <p:spPr>
          <a:xfrm>
            <a:off x="7509278" y="878652"/>
            <a:ext cx="3923831" cy="5117145"/>
          </a:xfrm>
          <a:prstGeom prst="rect">
            <a:avLst/>
          </a:prstGeom>
        </p:spPr>
      </p:pic>
      <p:sp>
        <p:nvSpPr>
          <p:cNvPr id="15" name="TextBox 14">
            <a:extLst>
              <a:ext uri="{FF2B5EF4-FFF2-40B4-BE49-F238E27FC236}">
                <a16:creationId xmlns:a16="http://schemas.microsoft.com/office/drawing/2014/main" id="{A915349C-7057-AF9C-397F-41D37E08B268}"/>
              </a:ext>
            </a:extLst>
          </p:cNvPr>
          <p:cNvSpPr txBox="1"/>
          <p:nvPr/>
        </p:nvSpPr>
        <p:spPr>
          <a:xfrm>
            <a:off x="6453352" y="2856476"/>
            <a:ext cx="4874680" cy="923330"/>
          </a:xfrm>
          <a:prstGeom prst="rect">
            <a:avLst/>
          </a:prstGeom>
          <a:noFill/>
        </p:spPr>
        <p:txBody>
          <a:bodyPr wrap="square" rtlCol="0">
            <a:spAutoFit/>
          </a:bodyPr>
          <a:lstStyle/>
          <a:p>
            <a:r>
              <a:rPr lang="en-US" kern="100" dirty="0">
                <a:latin typeface="Aptos" panose="020B0004020202020204" pitchFamily="34" charset="0"/>
                <a:ea typeface="Times New Roman" panose="02020603050405020304" pitchFamily="18" charset="0"/>
              </a:rPr>
              <a:t>This state shall defend and indemnify a holder against liability…</a:t>
            </a:r>
            <a:endParaRPr lang="en-US" b="1" kern="100" dirty="0">
              <a:latin typeface="Aptos" panose="020B0004020202020204" pitchFamily="34"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141163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2"/>
                                        </p:tgtEl>
                                      </p:cBhvr>
                                    </p:animEffect>
                                    <p:anim calcmode="lin" valueType="num">
                                      <p:cBhvr>
                                        <p:cTn id="7" dur="1000"/>
                                        <p:tgtEl>
                                          <p:spTgt spid="12"/>
                                        </p:tgtEl>
                                        <p:attrNameLst>
                                          <p:attrName>ppt_x</p:attrName>
                                        </p:attrNameLst>
                                      </p:cBhvr>
                                      <p:tavLst>
                                        <p:tav tm="0">
                                          <p:val>
                                            <p:strVal val="ppt_x"/>
                                          </p:val>
                                        </p:tav>
                                        <p:tav tm="100000">
                                          <p:val>
                                            <p:strVal val="ppt_x"/>
                                          </p:val>
                                        </p:tav>
                                      </p:tavLst>
                                    </p:anim>
                                    <p:anim calcmode="lin" valueType="num">
                                      <p:cBhvr>
                                        <p:cTn id="8" dur="1000"/>
                                        <p:tgtEl>
                                          <p:spTgt spid="12"/>
                                        </p:tgtEl>
                                        <p:attrNameLst>
                                          <p:attrName>ppt_y</p:attrName>
                                        </p:attrNameLst>
                                      </p:cBhvr>
                                      <p:tavLst>
                                        <p:tav tm="0">
                                          <p:val>
                                            <p:strVal val="ppt_y"/>
                                          </p:val>
                                        </p:tav>
                                        <p:tav tm="100000">
                                          <p:val>
                                            <p:strVal val="ppt_y+.1"/>
                                          </p:val>
                                        </p:tav>
                                      </p:tavLst>
                                    </p:anim>
                                    <p:set>
                                      <p:cBhvr>
                                        <p:cTn id="9" dur="1" fill="hold">
                                          <p:stCondLst>
                                            <p:cond delay="999"/>
                                          </p:stCondLst>
                                        </p:cTn>
                                        <p:tgtEl>
                                          <p:spTgt spid="12"/>
                                        </p:tgtEl>
                                        <p:attrNameLst>
                                          <p:attrName>style.visibility</p:attrName>
                                        </p:attrNameLst>
                                      </p:cBhvr>
                                      <p:to>
                                        <p:strVal val="hidden"/>
                                      </p:to>
                                    </p:set>
                                  </p:childTnLst>
                                </p:cTn>
                              </p:par>
                              <p:par>
                                <p:cTn id="10" presetID="0" presetClass="path" presetSubtype="0" accel="50000" decel="50000" fill="hold" grpId="0" nodeType="withEffect">
                                  <p:stCondLst>
                                    <p:cond delay="0"/>
                                  </p:stCondLst>
                                  <p:childTnLst>
                                    <p:animMotion origin="layout" path="M 3.33333E-6 -2.22222E-6 L -0.44193 -2.22222E-6 " pathEditMode="relative" rAng="0" ptsTypes="AA">
                                      <p:cBhvr>
                                        <p:cTn id="11" dur="2000" fill="hold"/>
                                        <p:tgtEl>
                                          <p:spTgt spid="8"/>
                                        </p:tgtEl>
                                        <p:attrNameLst>
                                          <p:attrName>ppt_x</p:attrName>
                                          <p:attrName>ppt_y</p:attrName>
                                        </p:attrNameLst>
                                      </p:cBhvr>
                                      <p:rCtr x="-22096" y="0"/>
                                    </p:animMotion>
                                  </p:childTnLst>
                                </p:cTn>
                              </p:par>
                              <p:par>
                                <p:cTn id="12" presetID="35" presetClass="path" presetSubtype="0" accel="50000" decel="50000" fill="hold" grpId="0" nodeType="withEffect">
                                  <p:stCondLst>
                                    <p:cond delay="250"/>
                                  </p:stCondLst>
                                  <p:childTnLst>
                                    <p:animMotion origin="layout" path="M 3.33333E-6 1.85185E-6 L -0.43881 1.85185E-6 " pathEditMode="relative" rAng="0" ptsTypes="AA">
                                      <p:cBhvr>
                                        <p:cTn id="13" dur="2000" fill="hold"/>
                                        <p:tgtEl>
                                          <p:spTgt spid="3"/>
                                        </p:tgtEl>
                                        <p:attrNameLst>
                                          <p:attrName>ppt_x</p:attrName>
                                          <p:attrName>ppt_y</p:attrName>
                                        </p:attrNameLst>
                                      </p:cBhvr>
                                      <p:rCtr x="-21940" y="0"/>
                                    </p:animMotion>
                                  </p:childTnLst>
                                </p:cTn>
                              </p:par>
                              <p:par>
                                <p:cTn id="14" presetID="1" presetClass="exit"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hidden"/>
                                      </p:to>
                                    </p:set>
                                  </p:childTnLst>
                                </p:cTn>
                              </p:par>
                              <p:par>
                                <p:cTn id="16" presetID="2" presetClass="entr" presetSubtype="12" fill="hold" nodeType="withEffect">
                                  <p:stCondLst>
                                    <p:cond delay="10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500" fill="hold"/>
                                        <p:tgtEl>
                                          <p:spTgt spid="14"/>
                                        </p:tgtEl>
                                        <p:attrNameLst>
                                          <p:attrName>ppt_x</p:attrName>
                                        </p:attrNameLst>
                                      </p:cBhvr>
                                      <p:tavLst>
                                        <p:tav tm="0">
                                          <p:val>
                                            <p:strVal val="0-#ppt_w/2"/>
                                          </p:val>
                                        </p:tav>
                                        <p:tav tm="100000">
                                          <p:val>
                                            <p:strVal val="#ppt_x"/>
                                          </p:val>
                                        </p:tav>
                                      </p:tavLst>
                                    </p:anim>
                                    <p:anim calcmode="lin" valueType="num">
                                      <p:cBhvr additive="base">
                                        <p:cTn id="19"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3"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397A0E-C9E7-50E5-2EFD-1E5A7C478638}"/>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41B9E2EB-4391-3A9F-B402-ECF205727B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1C57E163-9715-5295-2ABF-BCA689D24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10A6B691-3656-4076-A814-7B21015620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86B982B4-D83F-FE9F-A692-E03DD03E3AD2}"/>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3" name="TextBox 2">
            <a:extLst>
              <a:ext uri="{FF2B5EF4-FFF2-40B4-BE49-F238E27FC236}">
                <a16:creationId xmlns:a16="http://schemas.microsoft.com/office/drawing/2014/main" id="{4919389D-6A4B-928E-BCAD-33A541F288F4}"/>
              </a:ext>
            </a:extLst>
          </p:cNvPr>
          <p:cNvSpPr txBox="1"/>
          <p:nvPr/>
        </p:nvSpPr>
        <p:spPr>
          <a:xfrm>
            <a:off x="574910" y="608918"/>
            <a:ext cx="10879508" cy="1569660"/>
          </a:xfrm>
          <a:prstGeom prst="rect">
            <a:avLst/>
          </a:prstGeom>
          <a:noFill/>
        </p:spPr>
        <p:txBody>
          <a:bodyPr wrap="square" rtlCol="0">
            <a:spAutoFit/>
          </a:bodyPr>
          <a:lstStyle/>
          <a:p>
            <a:pPr marL="0" marR="0"/>
            <a:r>
              <a:rPr lang="en-US" sz="2400" b="1" kern="100" dirty="0">
                <a:solidFill>
                  <a:schemeClr val="accent1"/>
                </a:solidFill>
                <a:effectLst/>
                <a:latin typeface="Aptos" panose="020B0004020202020204" pitchFamily="34" charset="0"/>
                <a:ea typeface="Aptos" panose="020B0004020202020204" pitchFamily="34" charset="0"/>
              </a:rPr>
              <a:t>Determination of Liability for Unreported Reportable </a:t>
            </a:r>
            <a:r>
              <a:rPr lang="en-US" sz="2400" b="1" kern="100" dirty="0">
                <a:solidFill>
                  <a:schemeClr val="accent1"/>
                </a:solidFill>
                <a:latin typeface="Aptos" panose="020B0004020202020204" pitchFamily="34" charset="0"/>
                <a:ea typeface="Aptos" panose="020B0004020202020204" pitchFamily="34" charset="0"/>
              </a:rPr>
              <a:t>P</a:t>
            </a:r>
            <a:r>
              <a:rPr lang="en-US" sz="2400" b="1" kern="100" dirty="0">
                <a:solidFill>
                  <a:schemeClr val="accent1"/>
                </a:solidFill>
                <a:effectLst/>
                <a:latin typeface="Aptos" panose="020B0004020202020204" pitchFamily="34" charset="0"/>
                <a:ea typeface="Aptos" panose="020B0004020202020204" pitchFamily="34" charset="0"/>
              </a:rPr>
              <a:t>roperty  (KRS 393A.650)</a:t>
            </a:r>
            <a:endParaRPr lang="en-US" sz="2400" b="1" dirty="0">
              <a:solidFill>
                <a:schemeClr val="accent1"/>
              </a:solidFill>
              <a:effectLst/>
              <a:latin typeface="Times New Roman" panose="02020603050405020304" pitchFamily="18" charset="0"/>
              <a:ea typeface="Times New Roman" panose="02020603050405020304" pitchFamily="18" charset="0"/>
            </a:endParaRPr>
          </a:p>
          <a:p>
            <a:pPr marL="0" marR="0"/>
            <a:r>
              <a:rPr lang="en-US" sz="1800" kern="100" dirty="0">
                <a:effectLst/>
                <a:latin typeface="Aptos" panose="020B0004020202020204" pitchFamily="34" charset="0"/>
                <a:ea typeface="Aptos" panose="020B0004020202020204" pitchFamily="34" charset="0"/>
              </a:rPr>
              <a:t> </a:t>
            </a:r>
            <a:endParaRPr lang="en-US" sz="1800" dirty="0">
              <a:effectLst/>
              <a:latin typeface="Times New Roman" panose="02020603050405020304" pitchFamily="18" charset="0"/>
              <a:ea typeface="Times New Roman" panose="02020603050405020304" pitchFamily="18" charset="0"/>
            </a:endParaRPr>
          </a:p>
          <a:p>
            <a:pPr marL="0" marR="0"/>
            <a:r>
              <a:rPr lang="en-US" sz="1800" kern="100" dirty="0">
                <a:effectLst/>
                <a:latin typeface="Aptos" panose="020B0004020202020204" pitchFamily="34" charset="0"/>
                <a:ea typeface="Aptos" panose="020B0004020202020204" pitchFamily="34" charset="0"/>
              </a:rPr>
              <a:t>If the administrator determines that a putative holder failed or refused to pay property which is reportable, the administrator shall issue a determination of the putative holder's liability and give notice to the putative holder.</a:t>
            </a:r>
            <a:endParaRPr lang="en-US" sz="1800" dirty="0">
              <a:effectLst/>
              <a:latin typeface="Times New Roman" panose="02020603050405020304" pitchFamily="18" charset="0"/>
              <a:ea typeface="Times New Roman" panose="02020603050405020304" pitchFamily="18" charset="0"/>
            </a:endParaRPr>
          </a:p>
        </p:txBody>
      </p:sp>
      <p:pic>
        <p:nvPicPr>
          <p:cNvPr id="6" name="Picture 5" descr="A sign in a field&#10;&#10;AI-generated content may be incorrect.">
            <a:extLst>
              <a:ext uri="{FF2B5EF4-FFF2-40B4-BE49-F238E27FC236}">
                <a16:creationId xmlns:a16="http://schemas.microsoft.com/office/drawing/2014/main" id="{E00C7CF6-B2AB-8384-1FC2-D3FEE48CF3CC}"/>
              </a:ext>
            </a:extLst>
          </p:cNvPr>
          <p:cNvPicPr>
            <a:picLocks noChangeAspect="1"/>
          </p:cNvPicPr>
          <p:nvPr/>
        </p:nvPicPr>
        <p:blipFill>
          <a:blip r:embed="rId3"/>
          <a:srcRect t="35169" b="27589"/>
          <a:stretch/>
        </p:blipFill>
        <p:spPr>
          <a:xfrm>
            <a:off x="2372440" y="2364423"/>
            <a:ext cx="7284448" cy="3487958"/>
          </a:xfrm>
          <a:prstGeom prst="rect">
            <a:avLst/>
          </a:prstGeom>
        </p:spPr>
      </p:pic>
    </p:spTree>
    <p:extLst>
      <p:ext uri="{BB962C8B-B14F-4D97-AF65-F5344CB8AC3E}">
        <p14:creationId xmlns:p14="http://schemas.microsoft.com/office/powerpoint/2010/main" val="33386881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D9AB1F-1F28-92E9-8CA8-1CDFA1D9AFEF}"/>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CA8080ED-E26C-D544-87B4-23378027A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1E5C87A6-A20A-893F-3E28-018855701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5B691486-F726-F95E-EAB4-7CFF572E5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61D193AF-88A4-9299-B4AC-6DAC9733D1C6}"/>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5" name="TextBox 4">
            <a:extLst>
              <a:ext uri="{FF2B5EF4-FFF2-40B4-BE49-F238E27FC236}">
                <a16:creationId xmlns:a16="http://schemas.microsoft.com/office/drawing/2014/main" id="{B65AC8AA-555A-84F5-2991-C2AB5556A937}"/>
              </a:ext>
            </a:extLst>
          </p:cNvPr>
          <p:cNvSpPr txBox="1"/>
          <p:nvPr/>
        </p:nvSpPr>
        <p:spPr>
          <a:xfrm>
            <a:off x="1035626" y="822589"/>
            <a:ext cx="6734457" cy="5186035"/>
          </a:xfrm>
          <a:prstGeom prst="rect">
            <a:avLst/>
          </a:prstGeom>
          <a:noFill/>
        </p:spPr>
        <p:txBody>
          <a:bodyPr wrap="square" rtlCol="0">
            <a:spAutoFit/>
          </a:bodyPr>
          <a:lstStyle/>
          <a:p>
            <a:pPr marL="0" marR="0"/>
            <a:r>
              <a:rPr lang="en-US" sz="2800" b="1" kern="100" dirty="0">
                <a:solidFill>
                  <a:schemeClr val="accent1"/>
                </a:solidFill>
                <a:effectLst/>
                <a:latin typeface="Aptos" panose="020B0004020202020204" pitchFamily="34" charset="0"/>
                <a:ea typeface="Aptos" panose="020B0004020202020204" pitchFamily="34" charset="0"/>
              </a:rPr>
              <a:t>Informal conference (KRS 393A.660)</a:t>
            </a:r>
            <a:endParaRPr lang="en-US" sz="2800" dirty="0">
              <a:solidFill>
                <a:schemeClr val="accent1"/>
              </a:solidFill>
              <a:effectLst/>
              <a:latin typeface="Times New Roman" panose="02020603050405020304" pitchFamily="18" charset="0"/>
              <a:ea typeface="Times New Roman" panose="02020603050405020304" pitchFamily="18" charset="0"/>
            </a:endParaRPr>
          </a:p>
          <a:p>
            <a:pPr marL="0" marR="0"/>
            <a:r>
              <a:rPr lang="en-US" sz="1800" kern="100" dirty="0">
                <a:effectLst/>
                <a:latin typeface="Aptos" panose="020B0004020202020204" pitchFamily="34" charset="0"/>
                <a:ea typeface="Aptos" panose="020B0004020202020204" pitchFamily="34" charset="0"/>
              </a:rPr>
              <a:t> </a:t>
            </a:r>
            <a:endParaRPr lang="en-US" sz="1800" dirty="0">
              <a:effectLst/>
              <a:latin typeface="Times New Roman" panose="02020603050405020304" pitchFamily="18" charset="0"/>
              <a:ea typeface="Times New Roman" panose="02020603050405020304" pitchFamily="18" charset="0"/>
            </a:endParaRPr>
          </a:p>
          <a:p>
            <a:pPr marL="0" marR="0"/>
            <a:r>
              <a:rPr lang="en-US" sz="1500" kern="100" dirty="0">
                <a:effectLst/>
                <a:latin typeface="Aptos" panose="020B0004020202020204" pitchFamily="34" charset="0"/>
                <a:ea typeface="Aptos" panose="020B0004020202020204" pitchFamily="34" charset="0"/>
              </a:rPr>
              <a:t>(1) Not later than </a:t>
            </a:r>
            <a:r>
              <a:rPr lang="en-US" sz="1500" b="1" kern="100" dirty="0">
                <a:effectLst/>
                <a:latin typeface="Aptos" panose="020B0004020202020204" pitchFamily="34" charset="0"/>
                <a:ea typeface="Aptos" panose="020B0004020202020204" pitchFamily="34" charset="0"/>
              </a:rPr>
              <a:t>thirty (30) days </a:t>
            </a:r>
            <a:r>
              <a:rPr lang="en-US" sz="1500" kern="100" dirty="0">
                <a:effectLst/>
                <a:latin typeface="Aptos" panose="020B0004020202020204" pitchFamily="34" charset="0"/>
                <a:ea typeface="Aptos" panose="020B0004020202020204" pitchFamily="34" charset="0"/>
              </a:rPr>
              <a:t>after receipt of that notice, the putative </a:t>
            </a:r>
            <a:r>
              <a:rPr lang="en-US" sz="1500" b="1" kern="100" dirty="0">
                <a:effectLst/>
                <a:latin typeface="Aptos" panose="020B0004020202020204" pitchFamily="34" charset="0"/>
                <a:ea typeface="Aptos" panose="020B0004020202020204" pitchFamily="34" charset="0"/>
              </a:rPr>
              <a:t>holder may request an informal conference </a:t>
            </a:r>
            <a:r>
              <a:rPr lang="en-US" sz="1500" kern="100" dirty="0">
                <a:effectLst/>
                <a:latin typeface="Aptos" panose="020B0004020202020204" pitchFamily="34" charset="0"/>
                <a:ea typeface="Aptos" panose="020B0004020202020204" pitchFamily="34" charset="0"/>
              </a:rPr>
              <a:t>with the administrator to review the determination. </a:t>
            </a:r>
            <a:endParaRPr lang="en-US" sz="1500" dirty="0">
              <a:effectLst/>
              <a:latin typeface="Times New Roman" panose="02020603050405020304" pitchFamily="18" charset="0"/>
              <a:ea typeface="Times New Roman" panose="02020603050405020304" pitchFamily="18" charset="0"/>
            </a:endParaRPr>
          </a:p>
          <a:p>
            <a:pPr marL="0" marR="0"/>
            <a:r>
              <a:rPr lang="en-US" sz="1500" kern="100" dirty="0">
                <a:effectLst/>
                <a:latin typeface="Aptos" panose="020B0004020202020204" pitchFamily="34" charset="0"/>
                <a:ea typeface="Aptos" panose="020B0004020202020204" pitchFamily="34" charset="0"/>
              </a:rPr>
              <a:t>(2) If a putative holder makes a timely request for an informal conference:</a:t>
            </a:r>
            <a:endParaRPr lang="en-US" sz="1500" dirty="0">
              <a:effectLst/>
              <a:latin typeface="Times New Roman" panose="02020603050405020304" pitchFamily="18" charset="0"/>
              <a:ea typeface="Times New Roman" panose="02020603050405020304" pitchFamily="18" charset="0"/>
            </a:endParaRPr>
          </a:p>
          <a:p>
            <a:pPr marL="457200" marR="0"/>
            <a:r>
              <a:rPr lang="en-US" sz="1500" kern="100" dirty="0">
                <a:effectLst/>
                <a:latin typeface="Aptos" panose="020B0004020202020204" pitchFamily="34" charset="0"/>
                <a:ea typeface="Aptos" panose="020B0004020202020204" pitchFamily="34" charset="0"/>
              </a:rPr>
              <a:t>(a) Not later than </a:t>
            </a:r>
            <a:r>
              <a:rPr lang="en-US" sz="1500" b="1" kern="100" dirty="0">
                <a:effectLst/>
                <a:latin typeface="Aptos" panose="020B0004020202020204" pitchFamily="34" charset="0"/>
                <a:ea typeface="Aptos" panose="020B0004020202020204" pitchFamily="34" charset="0"/>
              </a:rPr>
              <a:t>twenty (20) days </a:t>
            </a:r>
            <a:r>
              <a:rPr lang="en-US" sz="1500" kern="100" dirty="0">
                <a:effectLst/>
                <a:latin typeface="Aptos" panose="020B0004020202020204" pitchFamily="34" charset="0"/>
                <a:ea typeface="Aptos" panose="020B0004020202020204" pitchFamily="34" charset="0"/>
              </a:rPr>
              <a:t>after the date of the request, </a:t>
            </a:r>
            <a:r>
              <a:rPr lang="en-US" sz="1500" b="1" kern="100" dirty="0">
                <a:effectLst/>
                <a:latin typeface="Aptos" panose="020B0004020202020204" pitchFamily="34" charset="0"/>
                <a:ea typeface="Aptos" panose="020B0004020202020204" pitchFamily="34" charset="0"/>
              </a:rPr>
              <a:t>the administrator shall set the time and place of the conference</a:t>
            </a:r>
            <a:r>
              <a:rPr lang="en-US" sz="1500" kern="100" dirty="0">
                <a:effectLst/>
                <a:latin typeface="Aptos" panose="020B0004020202020204" pitchFamily="34" charset="0"/>
                <a:ea typeface="Aptos" panose="020B0004020202020204" pitchFamily="34" charset="0"/>
              </a:rPr>
              <a:t>; </a:t>
            </a:r>
            <a:endParaRPr lang="en-US" sz="1500" dirty="0">
              <a:effectLst/>
              <a:latin typeface="Times New Roman" panose="02020603050405020304" pitchFamily="18" charset="0"/>
              <a:ea typeface="Times New Roman" panose="02020603050405020304" pitchFamily="18" charset="0"/>
            </a:endParaRPr>
          </a:p>
          <a:p>
            <a:pPr marL="457200" marR="0"/>
            <a:r>
              <a:rPr lang="en-US" sz="1500" kern="100" dirty="0">
                <a:effectLst/>
                <a:latin typeface="Aptos" panose="020B0004020202020204" pitchFamily="34" charset="0"/>
                <a:ea typeface="Aptos" panose="020B0004020202020204" pitchFamily="34" charset="0"/>
              </a:rPr>
              <a:t>(b) The administrator shall give the putative holder notice of the time and place of the conference;</a:t>
            </a:r>
            <a:endParaRPr lang="en-US" sz="1500" dirty="0">
              <a:effectLst/>
              <a:latin typeface="Times New Roman" panose="02020603050405020304" pitchFamily="18" charset="0"/>
              <a:ea typeface="Times New Roman" panose="02020603050405020304" pitchFamily="18" charset="0"/>
            </a:endParaRPr>
          </a:p>
          <a:p>
            <a:pPr marL="457200" marR="0"/>
            <a:r>
              <a:rPr lang="en-US" sz="1500" kern="100" dirty="0">
                <a:effectLst/>
                <a:latin typeface="Aptos" panose="020B0004020202020204" pitchFamily="34" charset="0"/>
                <a:ea typeface="Aptos" panose="020B0004020202020204" pitchFamily="34" charset="0"/>
              </a:rPr>
              <a:t>(c) The conference may be held in person, by telephone, or by electronic means;</a:t>
            </a:r>
            <a:endParaRPr lang="en-US" sz="1500" dirty="0">
              <a:effectLst/>
              <a:latin typeface="Times New Roman" panose="02020603050405020304" pitchFamily="18" charset="0"/>
              <a:ea typeface="Times New Roman" panose="02020603050405020304" pitchFamily="18" charset="0"/>
            </a:endParaRPr>
          </a:p>
          <a:p>
            <a:pPr marL="457200" marR="0"/>
            <a:r>
              <a:rPr lang="en-US" sz="1500" kern="100" dirty="0">
                <a:effectLst/>
                <a:latin typeface="Aptos" panose="020B0004020202020204" pitchFamily="34" charset="0"/>
                <a:ea typeface="Aptos" panose="020B0004020202020204" pitchFamily="34" charset="0"/>
              </a:rPr>
              <a:t>(d) </a:t>
            </a:r>
            <a:r>
              <a:rPr lang="en-US" sz="1500" b="1" kern="100" dirty="0">
                <a:effectLst/>
                <a:latin typeface="Aptos" panose="020B0004020202020204" pitchFamily="34" charset="0"/>
                <a:ea typeface="Aptos" panose="020B0004020202020204" pitchFamily="34" charset="0"/>
              </a:rPr>
              <a:t>The request tolls the ninety (90) day period for Administrative and Judicial review</a:t>
            </a:r>
            <a:r>
              <a:rPr lang="en-US" sz="1500" kern="100" dirty="0">
                <a:effectLst/>
                <a:latin typeface="Aptos" panose="020B0004020202020204" pitchFamily="34" charset="0"/>
                <a:ea typeface="Aptos" panose="020B0004020202020204" pitchFamily="34" charset="0"/>
              </a:rPr>
              <a:t>;</a:t>
            </a:r>
            <a:endParaRPr lang="en-US" sz="1500" dirty="0">
              <a:effectLst/>
              <a:latin typeface="Times New Roman" panose="02020603050405020304" pitchFamily="18" charset="0"/>
              <a:ea typeface="Times New Roman" panose="02020603050405020304" pitchFamily="18" charset="0"/>
            </a:endParaRPr>
          </a:p>
          <a:p>
            <a:pPr marL="457200" marR="0"/>
            <a:r>
              <a:rPr lang="en-US" sz="1500" kern="100" dirty="0">
                <a:effectLst/>
                <a:latin typeface="Aptos" panose="020B0004020202020204" pitchFamily="34" charset="0"/>
                <a:ea typeface="Aptos" panose="020B0004020202020204" pitchFamily="34" charset="0"/>
              </a:rPr>
              <a:t>(e) The conference may be postponed, adjourned, and reconvened as the administrator determines appropriate;</a:t>
            </a:r>
            <a:endParaRPr lang="en-US" sz="1500" dirty="0">
              <a:effectLst/>
              <a:latin typeface="Times New Roman" panose="02020603050405020304" pitchFamily="18" charset="0"/>
              <a:ea typeface="Times New Roman" panose="02020603050405020304" pitchFamily="18" charset="0"/>
            </a:endParaRPr>
          </a:p>
          <a:p>
            <a:pPr marL="457200" marR="0"/>
            <a:r>
              <a:rPr lang="en-US" sz="1500" kern="100" dirty="0">
                <a:effectLst/>
                <a:latin typeface="Aptos" panose="020B0004020202020204" pitchFamily="34" charset="0"/>
                <a:ea typeface="Aptos" panose="020B0004020202020204" pitchFamily="34" charset="0"/>
              </a:rPr>
              <a:t>(f) The administrator may modify a determination made under KRS 393A.650 or withdraw it; and</a:t>
            </a:r>
            <a:endParaRPr lang="en-US" sz="1500" dirty="0">
              <a:effectLst/>
              <a:latin typeface="Times New Roman" panose="02020603050405020304" pitchFamily="18" charset="0"/>
              <a:ea typeface="Times New Roman" panose="02020603050405020304" pitchFamily="18" charset="0"/>
            </a:endParaRPr>
          </a:p>
          <a:p>
            <a:pPr marL="457200" marR="0"/>
            <a:r>
              <a:rPr lang="en-US" sz="1500" kern="100" dirty="0">
                <a:effectLst/>
                <a:latin typeface="Aptos" panose="020B0004020202020204" pitchFamily="34" charset="0"/>
                <a:ea typeface="Aptos" panose="020B0004020202020204" pitchFamily="34" charset="0"/>
              </a:rPr>
              <a:t>(g) </a:t>
            </a:r>
            <a:r>
              <a:rPr lang="en-US" sz="1500" b="1" kern="100" dirty="0">
                <a:effectLst/>
                <a:latin typeface="Aptos" panose="020B0004020202020204" pitchFamily="34" charset="0"/>
                <a:ea typeface="Aptos" panose="020B0004020202020204" pitchFamily="34" charset="0"/>
              </a:rPr>
              <a:t>The administrator shall issue a decision </a:t>
            </a:r>
            <a:r>
              <a:rPr lang="en-US" sz="1500" kern="100" dirty="0">
                <a:effectLst/>
                <a:latin typeface="Aptos" panose="020B0004020202020204" pitchFamily="34" charset="0"/>
                <a:ea typeface="Aptos" panose="020B0004020202020204" pitchFamily="34" charset="0"/>
              </a:rPr>
              <a:t>and provide a copy of the record to the putative holder not later than </a:t>
            </a:r>
            <a:r>
              <a:rPr lang="en-US" sz="1500" b="1" kern="100" dirty="0">
                <a:effectLst/>
                <a:latin typeface="Aptos" panose="020B0004020202020204" pitchFamily="34" charset="0"/>
                <a:ea typeface="Aptos" panose="020B0004020202020204" pitchFamily="34" charset="0"/>
              </a:rPr>
              <a:t>twenty (20) days </a:t>
            </a:r>
            <a:r>
              <a:rPr lang="en-US" sz="1500" kern="100" dirty="0">
                <a:effectLst/>
                <a:latin typeface="Aptos" panose="020B0004020202020204" pitchFamily="34" charset="0"/>
                <a:ea typeface="Aptos" panose="020B0004020202020204" pitchFamily="34" charset="0"/>
              </a:rPr>
              <a:t>after the conference ends.</a:t>
            </a:r>
            <a:endParaRPr lang="en-US" sz="15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C8DE6077-0C87-C1A9-AA97-77CAD4D6B703}"/>
              </a:ext>
            </a:extLst>
          </p:cNvPr>
          <p:cNvPicPr>
            <a:picLocks noChangeAspect="1"/>
          </p:cNvPicPr>
          <p:nvPr/>
        </p:nvPicPr>
        <p:blipFill>
          <a:blip r:embed="rId3"/>
          <a:srcRect l="13050" r="14503"/>
          <a:stretch/>
        </p:blipFill>
        <p:spPr>
          <a:xfrm>
            <a:off x="7980238" y="729963"/>
            <a:ext cx="3347793" cy="5137437"/>
          </a:xfrm>
          <a:prstGeom prst="rect">
            <a:avLst/>
          </a:prstGeom>
        </p:spPr>
      </p:pic>
    </p:spTree>
    <p:extLst>
      <p:ext uri="{BB962C8B-B14F-4D97-AF65-F5344CB8AC3E}">
        <p14:creationId xmlns:p14="http://schemas.microsoft.com/office/powerpoint/2010/main" val="10954021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additive="base">
                                        <p:cTn id="1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additive="base">
                                        <p:cTn id="1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 calcmode="lin" valueType="num">
                                      <p:cBhvr additive="base">
                                        <p:cTn id="2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additive="base">
                                        <p:cTn id="2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 calcmode="lin" valueType="num">
                                      <p:cBhvr additive="base">
                                        <p:cTn id="32"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 calcmode="lin" valueType="num">
                                      <p:cBhvr additive="base">
                                        <p:cTn id="3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 calcmode="lin" valueType="num">
                                      <p:cBhvr additive="base">
                                        <p:cTn id="42"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 calcmode="lin" valueType="num">
                                      <p:cBhvr additive="base">
                                        <p:cTn id="4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5">
                                            <p:txEl>
                                              <p:pRg st="10" end="10"/>
                                            </p:txEl>
                                          </p:spTgt>
                                        </p:tgtEl>
                                        <p:attrNameLst>
                                          <p:attrName>style.visibility</p:attrName>
                                        </p:attrNameLst>
                                      </p:cBhvr>
                                      <p:to>
                                        <p:strVal val="visible"/>
                                      </p:to>
                                    </p:set>
                                    <p:anim calcmode="lin" valueType="num">
                                      <p:cBhvr additive="base">
                                        <p:cTn id="52"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872454-3F8D-196F-9097-CDE4C0B7A6DB}"/>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DB4CAFAF-14C8-BF25-6A3F-1527B7E99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0B87E4A5-7E76-5993-4C7D-28B243BBA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20947E12-3AC2-CC93-A0B1-BE3DCFA58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9B519995-DA22-EB9E-766A-6B5E332A8CAF}"/>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6" name="TextBox 5">
            <a:extLst>
              <a:ext uri="{FF2B5EF4-FFF2-40B4-BE49-F238E27FC236}">
                <a16:creationId xmlns:a16="http://schemas.microsoft.com/office/drawing/2014/main" id="{044CD109-BC0C-E32B-3297-2DE3271895F7}"/>
              </a:ext>
            </a:extLst>
          </p:cNvPr>
          <p:cNvSpPr txBox="1"/>
          <p:nvPr/>
        </p:nvSpPr>
        <p:spPr>
          <a:xfrm>
            <a:off x="838201" y="822589"/>
            <a:ext cx="5105399" cy="4539704"/>
          </a:xfrm>
          <a:prstGeom prst="rect">
            <a:avLst/>
          </a:prstGeom>
          <a:noFill/>
        </p:spPr>
        <p:txBody>
          <a:bodyPr wrap="square">
            <a:spAutoFit/>
          </a:bodyPr>
          <a:lstStyle/>
          <a:p>
            <a:pPr marL="0" marR="0"/>
            <a:r>
              <a:rPr lang="en-US" sz="1700" b="1" kern="100" dirty="0">
                <a:effectLst/>
                <a:latin typeface="Aptos" panose="020B0004020202020204" pitchFamily="34" charset="0"/>
                <a:ea typeface="Aptos" panose="020B0004020202020204" pitchFamily="34" charset="0"/>
              </a:rPr>
              <a:t>Review of administrator's determination (KRS 393A.670)</a:t>
            </a:r>
            <a:endParaRPr lang="en-US" sz="1700" b="1" dirty="0">
              <a:effectLst/>
              <a:latin typeface="Aptos" panose="020B0004020202020204" pitchFamily="34" charset="0"/>
              <a:ea typeface="Times New Roman" panose="02020603050405020304" pitchFamily="18" charset="0"/>
            </a:endParaRPr>
          </a:p>
          <a:p>
            <a:pPr marL="0" marR="0"/>
            <a:r>
              <a:rPr lang="en-US" sz="1700" kern="100" dirty="0">
                <a:effectLst/>
                <a:latin typeface="Aptos" panose="020B0004020202020204" pitchFamily="34" charset="0"/>
                <a:ea typeface="Aptos" panose="020B0004020202020204" pitchFamily="34" charset="0"/>
              </a:rPr>
              <a:t> </a:t>
            </a:r>
            <a:endParaRPr lang="en-US" sz="1700" dirty="0">
              <a:effectLst/>
              <a:latin typeface="Aptos" panose="020B0004020202020204" pitchFamily="34" charset="0"/>
              <a:ea typeface="Times New Roman" panose="02020603050405020304" pitchFamily="18" charset="0"/>
            </a:endParaRPr>
          </a:p>
          <a:p>
            <a:pPr marL="0" marR="0"/>
            <a:r>
              <a:rPr lang="en-US" sz="1700" kern="100" dirty="0">
                <a:effectLst/>
                <a:latin typeface="Aptos" panose="020B0004020202020204" pitchFamily="34" charset="0"/>
                <a:ea typeface="Aptos" panose="020B0004020202020204" pitchFamily="34" charset="0"/>
              </a:rPr>
              <a:t>A putative holder may seek relief from a determination under KRS 393A.650 by:</a:t>
            </a:r>
            <a:endParaRPr lang="en-US" sz="1700" dirty="0">
              <a:latin typeface="Aptos" panose="020B0004020202020204" pitchFamily="34" charset="0"/>
              <a:ea typeface="Aptos" panose="020B0004020202020204" pitchFamily="34" charset="0"/>
            </a:endParaRPr>
          </a:p>
          <a:p>
            <a:pPr marL="0" marR="0"/>
            <a:r>
              <a:rPr lang="en-US" sz="1700" kern="100" dirty="0">
                <a:effectLst/>
                <a:latin typeface="Aptos" panose="020B0004020202020204" pitchFamily="34" charset="0"/>
                <a:ea typeface="Aptos" panose="020B0004020202020204" pitchFamily="34" charset="0"/>
              </a:rPr>
              <a:t> (1) Administrative review under KRS 393A.680; </a:t>
            </a:r>
            <a:r>
              <a:rPr lang="en-US" sz="1700" kern="100" dirty="0">
                <a:latin typeface="Aptos" panose="020B0004020202020204" pitchFamily="34" charset="0"/>
                <a:ea typeface="Aptos" panose="020B0004020202020204" pitchFamily="34" charset="0"/>
              </a:rPr>
              <a:t>…</a:t>
            </a:r>
            <a:endParaRPr lang="en-US" sz="1700" kern="100" dirty="0">
              <a:effectLst/>
              <a:latin typeface="Aptos" panose="020B0004020202020204" pitchFamily="34" charset="0"/>
              <a:ea typeface="Aptos" panose="020B0004020202020204" pitchFamily="34" charset="0"/>
            </a:endParaRPr>
          </a:p>
          <a:p>
            <a:pPr marL="0" marR="0"/>
            <a:r>
              <a:rPr lang="en-US" sz="1700" kern="100" dirty="0">
                <a:effectLst/>
                <a:latin typeface="Aptos" panose="020B0004020202020204" pitchFamily="34" charset="0"/>
                <a:ea typeface="Aptos" panose="020B0004020202020204" pitchFamily="34" charset="0"/>
              </a:rPr>
              <a:t> </a:t>
            </a:r>
            <a:endParaRPr lang="en-US" sz="1700" dirty="0">
              <a:effectLst/>
              <a:latin typeface="Aptos" panose="020B0004020202020204" pitchFamily="34" charset="0"/>
              <a:ea typeface="Times New Roman" panose="02020603050405020304" pitchFamily="18" charset="0"/>
            </a:endParaRPr>
          </a:p>
          <a:p>
            <a:pPr marL="0" marR="0"/>
            <a:r>
              <a:rPr lang="en-US" sz="1700" kern="100" dirty="0">
                <a:effectLst/>
                <a:latin typeface="Aptos" panose="020B0004020202020204" pitchFamily="34" charset="0"/>
                <a:ea typeface="Aptos" panose="020B0004020202020204" pitchFamily="34" charset="0"/>
              </a:rPr>
              <a:t> </a:t>
            </a:r>
            <a:r>
              <a:rPr lang="en-US" sz="1700" b="1" kern="100" dirty="0">
                <a:effectLst/>
                <a:latin typeface="Aptos" panose="020B0004020202020204" pitchFamily="34" charset="0"/>
                <a:ea typeface="Aptos" panose="020B0004020202020204" pitchFamily="34" charset="0"/>
              </a:rPr>
              <a:t>Administrative review (KRS 393A.680)</a:t>
            </a:r>
            <a:endParaRPr lang="en-US" sz="1700" b="1" dirty="0">
              <a:effectLst/>
              <a:latin typeface="Aptos" panose="020B0004020202020204" pitchFamily="34" charset="0"/>
              <a:ea typeface="Times New Roman" panose="02020603050405020304" pitchFamily="18" charset="0"/>
            </a:endParaRPr>
          </a:p>
          <a:p>
            <a:pPr marL="0" marR="0"/>
            <a:r>
              <a:rPr lang="en-US" sz="1700" kern="100" dirty="0">
                <a:effectLst/>
                <a:latin typeface="Aptos" panose="020B0004020202020204" pitchFamily="34" charset="0"/>
                <a:ea typeface="Aptos" panose="020B0004020202020204" pitchFamily="34" charset="0"/>
              </a:rPr>
              <a:t> </a:t>
            </a:r>
            <a:endParaRPr lang="en-US" sz="1700" dirty="0">
              <a:effectLst/>
              <a:latin typeface="Aptos" panose="020B0004020202020204" pitchFamily="34" charset="0"/>
              <a:ea typeface="Times New Roman" panose="02020603050405020304" pitchFamily="18" charset="0"/>
            </a:endParaRPr>
          </a:p>
          <a:p>
            <a:pPr marL="0" marR="0"/>
            <a:r>
              <a:rPr lang="en-US" sz="1700" kern="100" dirty="0">
                <a:effectLst/>
                <a:latin typeface="Aptos" panose="020B0004020202020204" pitchFamily="34" charset="0"/>
                <a:ea typeface="Aptos" panose="020B0004020202020204" pitchFamily="34" charset="0"/>
              </a:rPr>
              <a:t>(1) Not later than ninety (90) days after receiving notice of the administrator's determination under KRS 393A.650, a putative holder may initiate a proceeding under KRS Chapter 13B for review of the administrator's determination.</a:t>
            </a:r>
            <a:endParaRPr lang="en-US" sz="1700" dirty="0">
              <a:effectLst/>
              <a:latin typeface="Aptos" panose="020B0004020202020204" pitchFamily="34" charset="0"/>
              <a:ea typeface="Times New Roman" panose="02020603050405020304" pitchFamily="18" charset="0"/>
            </a:endParaRPr>
          </a:p>
          <a:p>
            <a:pPr marL="0" marR="0"/>
            <a:r>
              <a:rPr lang="en-US" sz="1700" kern="100" dirty="0">
                <a:effectLst/>
                <a:latin typeface="Aptos" panose="020B0004020202020204" pitchFamily="34" charset="0"/>
                <a:ea typeface="Aptos" panose="020B0004020202020204" pitchFamily="34" charset="0"/>
              </a:rPr>
              <a:t>(2) A final decision in an administrative proceeding initiated under subsection (1) of this section shall be subject to judicial review under KRS Chapter 13B.</a:t>
            </a:r>
            <a:endParaRPr lang="en-US" sz="1700" dirty="0">
              <a:effectLst/>
              <a:latin typeface="Aptos" panose="020B0004020202020204" pitchFamily="34" charset="0"/>
              <a:ea typeface="Times New Roman" panose="02020603050405020304" pitchFamily="18" charset="0"/>
            </a:endParaRPr>
          </a:p>
        </p:txBody>
      </p:sp>
      <p:pic>
        <p:nvPicPr>
          <p:cNvPr id="11" name="Picture 10" descr="A picture containing sky, building, tower, tall&#10;&#10;AI-generated content may be incorrect.">
            <a:extLst>
              <a:ext uri="{FF2B5EF4-FFF2-40B4-BE49-F238E27FC236}">
                <a16:creationId xmlns:a16="http://schemas.microsoft.com/office/drawing/2014/main" id="{26D6DD10-1860-D0CD-0294-D15EB6B6D4E2}"/>
              </a:ext>
            </a:extLst>
          </p:cNvPr>
          <p:cNvPicPr>
            <a:picLocks noChangeAspect="1"/>
          </p:cNvPicPr>
          <p:nvPr/>
        </p:nvPicPr>
        <p:blipFill>
          <a:blip r:embed="rId3"/>
          <a:stretch>
            <a:fillRect/>
          </a:stretch>
        </p:blipFill>
        <p:spPr>
          <a:xfrm>
            <a:off x="838200" y="786739"/>
            <a:ext cx="5105399" cy="5105399"/>
          </a:xfrm>
          <a:prstGeom prst="rect">
            <a:avLst/>
          </a:prstGeom>
        </p:spPr>
      </p:pic>
    </p:spTree>
    <p:extLst>
      <p:ext uri="{BB962C8B-B14F-4D97-AF65-F5344CB8AC3E}">
        <p14:creationId xmlns:p14="http://schemas.microsoft.com/office/powerpoint/2010/main" val="389881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63" presetClass="path" presetSubtype="0" accel="50000" decel="50000" fill="hold" nodeType="withEffect">
                                  <p:stCondLst>
                                    <p:cond delay="1000"/>
                                  </p:stCondLst>
                                  <p:childTnLst>
                                    <p:animMotion origin="layout" path="M 5E-6 2.96296E-6 L 0.44063 2.96296E-6 " pathEditMode="relative" rAng="0" ptsTypes="AA">
                                      <p:cBhvr>
                                        <p:cTn id="10" dur="2000" fill="hold"/>
                                        <p:tgtEl>
                                          <p:spTgt spid="11"/>
                                        </p:tgtEl>
                                        <p:attrNameLst>
                                          <p:attrName>ppt_x</p:attrName>
                                          <p:attrName>ppt_y</p:attrName>
                                        </p:attrNameLst>
                                      </p:cBhvr>
                                      <p:rCtr x="2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98B23B-1ADC-B504-C6AD-D66A35787335}"/>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D9C1BAED-9C73-F011-70C4-22929BECC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DD25A4D8-4654-9748-2CC0-85FC2C09A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9A41FFA7-68E2-8020-4369-128D5D22E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B6D325C2-6A55-CBF5-BD71-67873D529DC0}"/>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6" name="TextBox 5">
            <a:extLst>
              <a:ext uri="{FF2B5EF4-FFF2-40B4-BE49-F238E27FC236}">
                <a16:creationId xmlns:a16="http://schemas.microsoft.com/office/drawing/2014/main" id="{EA328607-FE04-7068-3C80-BB7FDA472F30}"/>
              </a:ext>
            </a:extLst>
          </p:cNvPr>
          <p:cNvSpPr txBox="1"/>
          <p:nvPr/>
        </p:nvSpPr>
        <p:spPr>
          <a:xfrm>
            <a:off x="6096000" y="822589"/>
            <a:ext cx="5375596" cy="5170646"/>
          </a:xfrm>
          <a:prstGeom prst="rect">
            <a:avLst/>
          </a:prstGeom>
          <a:noFill/>
        </p:spPr>
        <p:txBody>
          <a:bodyPr wrap="square">
            <a:spAutoFit/>
          </a:bodyPr>
          <a:lstStyle/>
          <a:p>
            <a:pPr marL="0" marR="0"/>
            <a:r>
              <a:rPr lang="en-US" sz="1550" b="1" kern="100" dirty="0">
                <a:solidFill>
                  <a:schemeClr val="accent1"/>
                </a:solidFill>
                <a:effectLst/>
                <a:latin typeface="Aptos" panose="020B0004020202020204" pitchFamily="34" charset="0"/>
                <a:ea typeface="Aptos" panose="020B0004020202020204" pitchFamily="34" charset="0"/>
              </a:rPr>
              <a:t>Review of Administrator’s </a:t>
            </a:r>
            <a:r>
              <a:rPr lang="en-US" sz="1550" b="1" kern="100" dirty="0">
                <a:solidFill>
                  <a:schemeClr val="accent1"/>
                </a:solidFill>
                <a:latin typeface="Aptos" panose="020B0004020202020204" pitchFamily="34" charset="0"/>
                <a:ea typeface="Aptos" panose="020B0004020202020204" pitchFamily="34" charset="0"/>
              </a:rPr>
              <a:t>D</a:t>
            </a:r>
            <a:r>
              <a:rPr lang="en-US" sz="1550" b="1" kern="100" dirty="0">
                <a:solidFill>
                  <a:schemeClr val="accent1"/>
                </a:solidFill>
                <a:effectLst/>
                <a:latin typeface="Aptos" panose="020B0004020202020204" pitchFamily="34" charset="0"/>
                <a:ea typeface="Aptos" panose="020B0004020202020204" pitchFamily="34" charset="0"/>
              </a:rPr>
              <a:t>etermination (KRS 393A.670)</a:t>
            </a:r>
            <a:endParaRPr lang="en-US" sz="1550" b="1" dirty="0">
              <a:solidFill>
                <a:schemeClr val="accent1"/>
              </a:solidFill>
              <a:effectLst/>
              <a:latin typeface="Aptos" panose="020B0004020202020204" pitchFamily="34" charset="0"/>
              <a:ea typeface="Times New Roman" panose="02020603050405020304" pitchFamily="18" charset="0"/>
            </a:endParaRPr>
          </a:p>
          <a:p>
            <a:pPr marL="0" marR="0"/>
            <a:r>
              <a:rPr lang="en-US" sz="1550" kern="100" dirty="0">
                <a:effectLst/>
                <a:latin typeface="Aptos" panose="020B0004020202020204" pitchFamily="34" charset="0"/>
                <a:ea typeface="Aptos" panose="020B0004020202020204" pitchFamily="34" charset="0"/>
              </a:rPr>
              <a:t> </a:t>
            </a:r>
            <a:endParaRPr lang="en-US" sz="1550" dirty="0">
              <a:effectLst/>
              <a:latin typeface="Aptos" panose="020B0004020202020204" pitchFamily="34" charset="0"/>
              <a:ea typeface="Times New Roman" panose="02020603050405020304" pitchFamily="18" charset="0"/>
            </a:endParaRPr>
          </a:p>
          <a:p>
            <a:pPr marL="0" marR="0"/>
            <a:r>
              <a:rPr lang="en-US" sz="1550" kern="100" dirty="0">
                <a:effectLst/>
                <a:latin typeface="Aptos" panose="020B0004020202020204" pitchFamily="34" charset="0"/>
                <a:ea typeface="Aptos" panose="020B0004020202020204" pitchFamily="34" charset="0"/>
              </a:rPr>
              <a:t>A putative holder may seek relief from a determination under KRS 393A.650 by:</a:t>
            </a:r>
            <a:r>
              <a:rPr lang="en-US" sz="1550" kern="100" dirty="0">
                <a:latin typeface="Aptos" panose="020B0004020202020204" pitchFamily="34" charset="0"/>
                <a:ea typeface="Aptos" panose="020B0004020202020204" pitchFamily="34" charset="0"/>
              </a:rPr>
              <a:t> …</a:t>
            </a:r>
            <a:endParaRPr lang="en-US" sz="1550" dirty="0">
              <a:latin typeface="Aptos" panose="020B0004020202020204" pitchFamily="34" charset="0"/>
              <a:ea typeface="Aptos" panose="020B0004020202020204" pitchFamily="34" charset="0"/>
            </a:endParaRPr>
          </a:p>
          <a:p>
            <a:r>
              <a:rPr lang="en-US" sz="1550" kern="100" dirty="0">
                <a:effectLst/>
                <a:latin typeface="Aptos" panose="020B0004020202020204" pitchFamily="34" charset="0"/>
                <a:ea typeface="Aptos" panose="020B0004020202020204" pitchFamily="34" charset="0"/>
              </a:rPr>
              <a:t> (2) </a:t>
            </a:r>
            <a:r>
              <a:rPr lang="en-US" sz="1550" dirty="0">
                <a:latin typeface="Aptos" panose="020B0004020202020204" pitchFamily="34" charset="0"/>
              </a:rPr>
              <a:t>Judicial review under KRS 393A.690.</a:t>
            </a:r>
          </a:p>
          <a:p>
            <a:pPr marL="0" marR="0"/>
            <a:r>
              <a:rPr lang="en-US" sz="1700" kern="100" dirty="0">
                <a:effectLst/>
                <a:latin typeface="Aptos" panose="020B0004020202020204" pitchFamily="34" charset="0"/>
                <a:ea typeface="Aptos" panose="020B0004020202020204" pitchFamily="34" charset="0"/>
              </a:rPr>
              <a:t> </a:t>
            </a:r>
          </a:p>
          <a:p>
            <a:r>
              <a:rPr lang="en-US" sz="1550" b="1" dirty="0">
                <a:latin typeface="Aptos" panose="020B0004020202020204" pitchFamily="34" charset="0"/>
                <a:ea typeface="Times New Roman" panose="02020603050405020304" pitchFamily="18" charset="0"/>
              </a:rPr>
              <a:t>Judicial Remedy (KRS 393A.690)</a:t>
            </a:r>
          </a:p>
          <a:p>
            <a:pPr marL="0" marR="0"/>
            <a:endParaRPr lang="en-US" sz="1550" dirty="0">
              <a:effectLst/>
              <a:latin typeface="Aptos" panose="020B0004020202020204" pitchFamily="34" charset="0"/>
              <a:ea typeface="Times New Roman" panose="02020603050405020304" pitchFamily="18" charset="0"/>
            </a:endParaRPr>
          </a:p>
          <a:p>
            <a:r>
              <a:rPr lang="en-US" sz="1550" dirty="0"/>
              <a:t>(1) Not later than ninety (90) days after receiving notice of the administrator's determination under KRS 393A.650, the putative holder may:</a:t>
            </a:r>
          </a:p>
          <a:p>
            <a:r>
              <a:rPr lang="en-US" sz="1550" dirty="0"/>
              <a:t>(a) File an action against the administrator in the appropriate court challenging the administrator's determination of liability and seeking a declaration that the determination is unenforceable, in whole or in part; or</a:t>
            </a:r>
          </a:p>
          <a:p>
            <a:r>
              <a:rPr lang="en-US" sz="1550" dirty="0"/>
              <a:t>(b) Pay the amount or deliver the property determined by the administrator to be paid or delivered to the administrator and, not later than six (6) months after payment or delivery, file an action against the administrator in the appropriate court for a refund of all or part of the amount paid or return of all or part of the property delivered.</a:t>
            </a:r>
          </a:p>
        </p:txBody>
      </p:sp>
      <p:pic>
        <p:nvPicPr>
          <p:cNvPr id="4" name="Picture 3" descr="A picture containing column, stack&#10;&#10;AI-generated content may be incorrect.">
            <a:extLst>
              <a:ext uri="{FF2B5EF4-FFF2-40B4-BE49-F238E27FC236}">
                <a16:creationId xmlns:a16="http://schemas.microsoft.com/office/drawing/2014/main" id="{99174440-D6D2-F5C1-423F-23C93EA01938}"/>
              </a:ext>
            </a:extLst>
          </p:cNvPr>
          <p:cNvPicPr>
            <a:picLocks noChangeAspect="1"/>
          </p:cNvPicPr>
          <p:nvPr/>
        </p:nvPicPr>
        <p:blipFill>
          <a:blip r:embed="rId3"/>
          <a:srcRect l="2359" r="2488" b="6287"/>
          <a:stretch/>
        </p:blipFill>
        <p:spPr>
          <a:xfrm>
            <a:off x="6189570" y="842375"/>
            <a:ext cx="5171990" cy="5093703"/>
          </a:xfrm>
          <a:prstGeom prst="rect">
            <a:avLst/>
          </a:prstGeom>
        </p:spPr>
      </p:pic>
    </p:spTree>
    <p:extLst>
      <p:ext uri="{BB962C8B-B14F-4D97-AF65-F5344CB8AC3E}">
        <p14:creationId xmlns:p14="http://schemas.microsoft.com/office/powerpoint/2010/main" val="207736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35" presetClass="path" presetSubtype="0" accel="50000" decel="50000" fill="hold" nodeType="withEffect">
                                  <p:stCondLst>
                                    <p:cond delay="1000"/>
                                  </p:stCondLst>
                                  <p:childTnLst>
                                    <p:animMotion origin="layout" path="M -2.70833E-6 1.11111E-6 L -0.43919 1.11111E-6 " pathEditMode="relative" rAng="0" ptsTypes="AA">
                                      <p:cBhvr>
                                        <p:cTn id="10" dur="1500" fill="hold"/>
                                        <p:tgtEl>
                                          <p:spTgt spid="4"/>
                                        </p:tgtEl>
                                        <p:attrNameLst>
                                          <p:attrName>ppt_x</p:attrName>
                                          <p:attrName>ppt_y</p:attrName>
                                        </p:attrNameLst>
                                      </p:cBhvr>
                                      <p:rCtr x="-2196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906B8B-850A-5473-9189-A7C6AF8DB6C9}"/>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323529B1-3ED3-EA48-7CAF-299D4C94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8B717B11-27F2-6AA7-52C2-6FBFD857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D24C52C4-6F3B-8DBB-8BB2-4E7E5C11C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FB5BBEC9-6F1D-D47E-3ED1-7224F60AF077}"/>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4" name="Flowchart: Terminator 3">
            <a:extLst>
              <a:ext uri="{FF2B5EF4-FFF2-40B4-BE49-F238E27FC236}">
                <a16:creationId xmlns:a16="http://schemas.microsoft.com/office/drawing/2014/main" id="{3728DF70-B975-4FB6-632C-8DD31894BA40}"/>
              </a:ext>
            </a:extLst>
          </p:cNvPr>
          <p:cNvSpPr/>
          <p:nvPr/>
        </p:nvSpPr>
        <p:spPr>
          <a:xfrm>
            <a:off x="1139019" y="773609"/>
            <a:ext cx="3886200" cy="544904"/>
          </a:xfrm>
          <a:prstGeom prst="flowChartTermina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a:t>Examination under KRS 393A.560</a:t>
            </a:r>
          </a:p>
        </p:txBody>
      </p:sp>
      <p:sp>
        <p:nvSpPr>
          <p:cNvPr id="5" name="Flowchart: Process 4">
            <a:extLst>
              <a:ext uri="{FF2B5EF4-FFF2-40B4-BE49-F238E27FC236}">
                <a16:creationId xmlns:a16="http://schemas.microsoft.com/office/drawing/2014/main" id="{A0B30796-9C7A-7697-8FAF-BB9DD34121CB}"/>
              </a:ext>
            </a:extLst>
          </p:cNvPr>
          <p:cNvSpPr/>
          <p:nvPr/>
        </p:nvSpPr>
        <p:spPr>
          <a:xfrm>
            <a:off x="1031872" y="1716988"/>
            <a:ext cx="1773656" cy="2344887"/>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a:t>Administrator provides Examination Report pursuant to KRS 393A.610</a:t>
            </a:r>
          </a:p>
          <a:p>
            <a:pPr algn="ctr"/>
            <a:r>
              <a:rPr lang="en-US" sz="1600" b="1" dirty="0"/>
              <a:t>And determines holder liability pursuant to KRS 393A.650</a:t>
            </a:r>
          </a:p>
        </p:txBody>
      </p:sp>
      <p:sp>
        <p:nvSpPr>
          <p:cNvPr id="7" name="Flowchart: Process 6">
            <a:extLst>
              <a:ext uri="{FF2B5EF4-FFF2-40B4-BE49-F238E27FC236}">
                <a16:creationId xmlns:a16="http://schemas.microsoft.com/office/drawing/2014/main" id="{94F57B56-E37F-556F-8D4F-824559A3355F}"/>
              </a:ext>
            </a:extLst>
          </p:cNvPr>
          <p:cNvSpPr/>
          <p:nvPr/>
        </p:nvSpPr>
        <p:spPr>
          <a:xfrm>
            <a:off x="8410191" y="4889859"/>
            <a:ext cx="2590800" cy="813649"/>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a:t>Holder requests informal conference pursuant to KRS 393A.660</a:t>
            </a:r>
          </a:p>
        </p:txBody>
      </p:sp>
      <p:sp>
        <p:nvSpPr>
          <p:cNvPr id="8" name="Flowchart: Process 7">
            <a:extLst>
              <a:ext uri="{FF2B5EF4-FFF2-40B4-BE49-F238E27FC236}">
                <a16:creationId xmlns:a16="http://schemas.microsoft.com/office/drawing/2014/main" id="{B5555AB7-206B-65E6-EF2E-6171C541DA8E}"/>
              </a:ext>
            </a:extLst>
          </p:cNvPr>
          <p:cNvSpPr/>
          <p:nvPr/>
        </p:nvSpPr>
        <p:spPr>
          <a:xfrm>
            <a:off x="8407474" y="3462070"/>
            <a:ext cx="2590800" cy="1008463"/>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a:t>Administrator sets the time and place of the conference pursuant to KRS 393A.660(2)(a)</a:t>
            </a:r>
          </a:p>
        </p:txBody>
      </p:sp>
      <p:sp>
        <p:nvSpPr>
          <p:cNvPr id="9" name="Flowchart: Process 8">
            <a:extLst>
              <a:ext uri="{FF2B5EF4-FFF2-40B4-BE49-F238E27FC236}">
                <a16:creationId xmlns:a16="http://schemas.microsoft.com/office/drawing/2014/main" id="{7ABE39A8-978B-CFE9-4A63-E006475A8163}"/>
              </a:ext>
            </a:extLst>
          </p:cNvPr>
          <p:cNvSpPr/>
          <p:nvPr/>
        </p:nvSpPr>
        <p:spPr>
          <a:xfrm>
            <a:off x="8403102" y="1132038"/>
            <a:ext cx="2590798" cy="802799"/>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a:t>Administrator issues a decision pursuant to KRS 393A.660(2)(g)</a:t>
            </a:r>
          </a:p>
        </p:txBody>
      </p:sp>
      <p:sp>
        <p:nvSpPr>
          <p:cNvPr id="10" name="TextBox 9">
            <a:extLst>
              <a:ext uri="{FF2B5EF4-FFF2-40B4-BE49-F238E27FC236}">
                <a16:creationId xmlns:a16="http://schemas.microsoft.com/office/drawing/2014/main" id="{6D8B83F2-2C90-796A-9014-52FD1FF258C6}"/>
              </a:ext>
            </a:extLst>
          </p:cNvPr>
          <p:cNvSpPr txBox="1"/>
          <p:nvPr/>
        </p:nvSpPr>
        <p:spPr>
          <a:xfrm>
            <a:off x="7463019" y="5590015"/>
            <a:ext cx="656462" cy="27699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1200" dirty="0"/>
              <a:t>30 days</a:t>
            </a:r>
          </a:p>
        </p:txBody>
      </p:sp>
      <p:sp>
        <p:nvSpPr>
          <p:cNvPr id="11" name="TextBox 10">
            <a:extLst>
              <a:ext uri="{FF2B5EF4-FFF2-40B4-BE49-F238E27FC236}">
                <a16:creationId xmlns:a16="http://schemas.microsoft.com/office/drawing/2014/main" id="{00D12E12-16FF-3557-06B7-CF1409AE2BBD}"/>
              </a:ext>
            </a:extLst>
          </p:cNvPr>
          <p:cNvSpPr txBox="1"/>
          <p:nvPr/>
        </p:nvSpPr>
        <p:spPr>
          <a:xfrm>
            <a:off x="9763535" y="4540841"/>
            <a:ext cx="656462" cy="27699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1200" dirty="0"/>
              <a:t>20 days</a:t>
            </a:r>
          </a:p>
        </p:txBody>
      </p:sp>
      <p:sp>
        <p:nvSpPr>
          <p:cNvPr id="12" name="Flowchart: Process 11">
            <a:extLst>
              <a:ext uri="{FF2B5EF4-FFF2-40B4-BE49-F238E27FC236}">
                <a16:creationId xmlns:a16="http://schemas.microsoft.com/office/drawing/2014/main" id="{09D211E3-1196-9BA6-39E6-45FDC9C97038}"/>
              </a:ext>
            </a:extLst>
          </p:cNvPr>
          <p:cNvSpPr/>
          <p:nvPr/>
        </p:nvSpPr>
        <p:spPr>
          <a:xfrm>
            <a:off x="8403102" y="2384645"/>
            <a:ext cx="2590800" cy="802798"/>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a:t>Informal Conference takes place pursuant to KRS 393A.660</a:t>
            </a:r>
          </a:p>
        </p:txBody>
      </p:sp>
      <p:sp>
        <p:nvSpPr>
          <p:cNvPr id="13" name="TextBox 12">
            <a:extLst>
              <a:ext uri="{FF2B5EF4-FFF2-40B4-BE49-F238E27FC236}">
                <a16:creationId xmlns:a16="http://schemas.microsoft.com/office/drawing/2014/main" id="{ADB0E24A-4881-ED88-E256-67A6E56AE0C5}"/>
              </a:ext>
            </a:extLst>
          </p:cNvPr>
          <p:cNvSpPr txBox="1"/>
          <p:nvPr/>
        </p:nvSpPr>
        <p:spPr>
          <a:xfrm>
            <a:off x="9753915" y="2023901"/>
            <a:ext cx="656462" cy="27699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1200" dirty="0"/>
              <a:t>20 days</a:t>
            </a:r>
          </a:p>
        </p:txBody>
      </p:sp>
      <p:sp>
        <p:nvSpPr>
          <p:cNvPr id="14" name="Flowchart: Decision 13">
            <a:extLst>
              <a:ext uri="{FF2B5EF4-FFF2-40B4-BE49-F238E27FC236}">
                <a16:creationId xmlns:a16="http://schemas.microsoft.com/office/drawing/2014/main" id="{EB6C846E-F86E-681B-27E9-5E864B9FC2C0}"/>
              </a:ext>
            </a:extLst>
          </p:cNvPr>
          <p:cNvSpPr/>
          <p:nvPr/>
        </p:nvSpPr>
        <p:spPr>
          <a:xfrm>
            <a:off x="1187975" y="4356325"/>
            <a:ext cx="1819460" cy="901705"/>
          </a:xfrm>
          <a:prstGeom prst="flowChartDecisi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a:t>Holder’s Decision</a:t>
            </a:r>
          </a:p>
        </p:txBody>
      </p:sp>
      <p:sp>
        <p:nvSpPr>
          <p:cNvPr id="15" name="Flowchart: Terminator 14">
            <a:extLst>
              <a:ext uri="{FF2B5EF4-FFF2-40B4-BE49-F238E27FC236}">
                <a16:creationId xmlns:a16="http://schemas.microsoft.com/office/drawing/2014/main" id="{12C1D9D6-FC08-BA18-5962-E081B1E4984F}"/>
              </a:ext>
            </a:extLst>
          </p:cNvPr>
          <p:cNvSpPr/>
          <p:nvPr/>
        </p:nvSpPr>
        <p:spPr>
          <a:xfrm>
            <a:off x="5652926" y="773609"/>
            <a:ext cx="1643251" cy="544904"/>
          </a:xfrm>
          <a:prstGeom prst="flowChartTermina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a:t>Finality</a:t>
            </a:r>
          </a:p>
        </p:txBody>
      </p:sp>
      <p:sp>
        <p:nvSpPr>
          <p:cNvPr id="16" name="Flowchart: Process 15">
            <a:extLst>
              <a:ext uri="{FF2B5EF4-FFF2-40B4-BE49-F238E27FC236}">
                <a16:creationId xmlns:a16="http://schemas.microsoft.com/office/drawing/2014/main" id="{2AE9A46F-1C66-3956-EB3E-8A3F8E4CD0E7}"/>
              </a:ext>
            </a:extLst>
          </p:cNvPr>
          <p:cNvSpPr/>
          <p:nvPr/>
        </p:nvSpPr>
        <p:spPr>
          <a:xfrm>
            <a:off x="3656459" y="4016291"/>
            <a:ext cx="1516777" cy="1471104"/>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a:t>Holder initiates Administrative proceeding pursuant to KRS 393A.680</a:t>
            </a:r>
          </a:p>
        </p:txBody>
      </p:sp>
      <p:sp>
        <p:nvSpPr>
          <p:cNvPr id="17" name="Flowchart: Process 16">
            <a:extLst>
              <a:ext uri="{FF2B5EF4-FFF2-40B4-BE49-F238E27FC236}">
                <a16:creationId xmlns:a16="http://schemas.microsoft.com/office/drawing/2014/main" id="{1374DDF2-1081-9AB0-2194-40F2E04C4517}"/>
              </a:ext>
            </a:extLst>
          </p:cNvPr>
          <p:cNvSpPr/>
          <p:nvPr/>
        </p:nvSpPr>
        <p:spPr>
          <a:xfrm>
            <a:off x="3414701" y="1762621"/>
            <a:ext cx="1516777" cy="1485178"/>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a:t>Holder initiates Judicial proceeding under KRS 393A.690</a:t>
            </a:r>
          </a:p>
        </p:txBody>
      </p:sp>
      <p:sp>
        <p:nvSpPr>
          <p:cNvPr id="19" name="Flowchart: Or 18">
            <a:extLst>
              <a:ext uri="{FF2B5EF4-FFF2-40B4-BE49-F238E27FC236}">
                <a16:creationId xmlns:a16="http://schemas.microsoft.com/office/drawing/2014/main" id="{C2F2A758-684E-F929-EA96-5EA66828D9FA}"/>
              </a:ext>
            </a:extLst>
          </p:cNvPr>
          <p:cNvSpPr/>
          <p:nvPr/>
        </p:nvSpPr>
        <p:spPr>
          <a:xfrm>
            <a:off x="5760398" y="4228035"/>
            <a:ext cx="1428309" cy="1233674"/>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a:t>W/in 90 days of 393A.610 Report</a:t>
            </a:r>
          </a:p>
        </p:txBody>
      </p:sp>
      <p:cxnSp>
        <p:nvCxnSpPr>
          <p:cNvPr id="24" name="Straight Arrow Connector 23">
            <a:extLst>
              <a:ext uri="{FF2B5EF4-FFF2-40B4-BE49-F238E27FC236}">
                <a16:creationId xmlns:a16="http://schemas.microsoft.com/office/drawing/2014/main" id="{39AC2630-0FF5-D122-E571-7E9B9E3811B3}"/>
              </a:ext>
            </a:extLst>
          </p:cNvPr>
          <p:cNvCxnSpPr>
            <a:cxnSpLocks/>
            <a:stCxn id="4" idx="2"/>
            <a:endCxn id="5" idx="0"/>
          </p:cNvCxnSpPr>
          <p:nvPr/>
        </p:nvCxnSpPr>
        <p:spPr>
          <a:xfrm flipH="1">
            <a:off x="1918700" y="1318513"/>
            <a:ext cx="1163419" cy="398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BED3AAD-D65B-06DD-8560-E514BAB3367D}"/>
              </a:ext>
            </a:extLst>
          </p:cNvPr>
          <p:cNvCxnSpPr>
            <a:cxnSpLocks/>
            <a:stCxn id="5" idx="2"/>
            <a:endCxn id="14" idx="0"/>
          </p:cNvCxnSpPr>
          <p:nvPr/>
        </p:nvCxnSpPr>
        <p:spPr>
          <a:xfrm>
            <a:off x="1918700" y="4061875"/>
            <a:ext cx="179005" cy="294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1" name="Connector: Elbow 230">
            <a:extLst>
              <a:ext uri="{FF2B5EF4-FFF2-40B4-BE49-F238E27FC236}">
                <a16:creationId xmlns:a16="http://schemas.microsoft.com/office/drawing/2014/main" id="{BCEB1231-032C-CF3B-5469-514DC8AE897B}"/>
              </a:ext>
            </a:extLst>
          </p:cNvPr>
          <p:cNvCxnSpPr>
            <a:stCxn id="14" idx="1"/>
            <a:endCxn id="7" idx="2"/>
          </p:cNvCxnSpPr>
          <p:nvPr/>
        </p:nvCxnSpPr>
        <p:spPr>
          <a:xfrm rot="10800000" flipH="1" flipV="1">
            <a:off x="1187975" y="4807178"/>
            <a:ext cx="8517616" cy="896330"/>
          </a:xfrm>
          <a:prstGeom prst="bentConnector4">
            <a:avLst>
              <a:gd name="adj1" fmla="val -2684"/>
              <a:gd name="adj2" fmla="val 12550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9" name="Connector: Elbow 238">
            <a:extLst>
              <a:ext uri="{FF2B5EF4-FFF2-40B4-BE49-F238E27FC236}">
                <a16:creationId xmlns:a16="http://schemas.microsoft.com/office/drawing/2014/main" id="{093D08C0-5DD5-7499-84FE-A01B8F38561E}"/>
              </a:ext>
            </a:extLst>
          </p:cNvPr>
          <p:cNvCxnSpPr>
            <a:stCxn id="9" idx="1"/>
            <a:endCxn id="19" idx="6"/>
          </p:cNvCxnSpPr>
          <p:nvPr/>
        </p:nvCxnSpPr>
        <p:spPr>
          <a:xfrm rot="10800000" flipV="1">
            <a:off x="7188708" y="1533438"/>
            <a:ext cx="1214395" cy="331143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9" name="Connector: Elbow 248">
            <a:extLst>
              <a:ext uri="{FF2B5EF4-FFF2-40B4-BE49-F238E27FC236}">
                <a16:creationId xmlns:a16="http://schemas.microsoft.com/office/drawing/2014/main" id="{489FD565-553B-4708-A5B1-9F70AF687382}"/>
              </a:ext>
            </a:extLst>
          </p:cNvPr>
          <p:cNvCxnSpPr>
            <a:stCxn id="19" idx="0"/>
            <a:endCxn id="15" idx="2"/>
          </p:cNvCxnSpPr>
          <p:nvPr/>
        </p:nvCxnSpPr>
        <p:spPr>
          <a:xfrm rot="16200000" flipV="1">
            <a:off x="5019792" y="2773273"/>
            <a:ext cx="2909522"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1" name="Connector: Elbow 260">
            <a:extLst>
              <a:ext uri="{FF2B5EF4-FFF2-40B4-BE49-F238E27FC236}">
                <a16:creationId xmlns:a16="http://schemas.microsoft.com/office/drawing/2014/main" id="{251A05E4-49DF-7366-EE3D-8873D3C42C04}"/>
              </a:ext>
            </a:extLst>
          </p:cNvPr>
          <p:cNvCxnSpPr>
            <a:stCxn id="9" idx="0"/>
            <a:endCxn id="15" idx="3"/>
          </p:cNvCxnSpPr>
          <p:nvPr/>
        </p:nvCxnSpPr>
        <p:spPr>
          <a:xfrm rot="16200000" flipV="1">
            <a:off x="8454351" y="-112112"/>
            <a:ext cx="85977" cy="240232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1" name="Connector: Elbow 270">
            <a:extLst>
              <a:ext uri="{FF2B5EF4-FFF2-40B4-BE49-F238E27FC236}">
                <a16:creationId xmlns:a16="http://schemas.microsoft.com/office/drawing/2014/main" id="{BCA2241B-00EF-7C29-08EB-24A0A2714DF7}"/>
              </a:ext>
            </a:extLst>
          </p:cNvPr>
          <p:cNvCxnSpPr>
            <a:cxnSpLocks/>
            <a:stCxn id="19" idx="3"/>
            <a:endCxn id="16" idx="3"/>
          </p:cNvCxnSpPr>
          <p:nvPr/>
        </p:nvCxnSpPr>
        <p:spPr>
          <a:xfrm rot="5400000" flipH="1">
            <a:off x="5306803" y="4618277"/>
            <a:ext cx="529199" cy="796333"/>
          </a:xfrm>
          <a:prstGeom prst="bentConnector4">
            <a:avLst>
              <a:gd name="adj1" fmla="val -43197"/>
              <a:gd name="adj2" fmla="val 6313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3" name="Connector: Elbow 272">
            <a:extLst>
              <a:ext uri="{FF2B5EF4-FFF2-40B4-BE49-F238E27FC236}">
                <a16:creationId xmlns:a16="http://schemas.microsoft.com/office/drawing/2014/main" id="{859DB829-D404-728C-240E-16FC5D344D8A}"/>
              </a:ext>
            </a:extLst>
          </p:cNvPr>
          <p:cNvCxnSpPr>
            <a:stCxn id="19" idx="1"/>
            <a:endCxn id="17" idx="3"/>
          </p:cNvCxnSpPr>
          <p:nvPr/>
        </p:nvCxnSpPr>
        <p:spPr>
          <a:xfrm rot="16200000" flipV="1">
            <a:off x="4498778" y="2937910"/>
            <a:ext cx="1903492" cy="103809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7" name="Connector: Elbow 276">
            <a:extLst>
              <a:ext uri="{FF2B5EF4-FFF2-40B4-BE49-F238E27FC236}">
                <a16:creationId xmlns:a16="http://schemas.microsoft.com/office/drawing/2014/main" id="{9CA44E18-5D51-B1CC-A0B4-45453EA9E6B4}"/>
              </a:ext>
            </a:extLst>
          </p:cNvPr>
          <p:cNvCxnSpPr>
            <a:cxnSpLocks/>
            <a:stCxn id="14" idx="2"/>
            <a:endCxn id="16" idx="2"/>
          </p:cNvCxnSpPr>
          <p:nvPr/>
        </p:nvCxnSpPr>
        <p:spPr>
          <a:xfrm rot="16200000" flipH="1">
            <a:off x="3141594" y="4214140"/>
            <a:ext cx="229365" cy="2317143"/>
          </a:xfrm>
          <a:prstGeom prst="bentConnector3">
            <a:avLst>
              <a:gd name="adj1" fmla="val 19966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2" name="Connector: Elbow 281">
            <a:extLst>
              <a:ext uri="{FF2B5EF4-FFF2-40B4-BE49-F238E27FC236}">
                <a16:creationId xmlns:a16="http://schemas.microsoft.com/office/drawing/2014/main" id="{C835B99F-5125-F820-56B4-FD0D30658DAA}"/>
              </a:ext>
            </a:extLst>
          </p:cNvPr>
          <p:cNvCxnSpPr>
            <a:stCxn id="14" idx="3"/>
            <a:endCxn id="17" idx="1"/>
          </p:cNvCxnSpPr>
          <p:nvPr/>
        </p:nvCxnSpPr>
        <p:spPr>
          <a:xfrm flipV="1">
            <a:off x="3007435" y="2505210"/>
            <a:ext cx="407266" cy="230196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7" name="Connector: Elbow 306">
            <a:extLst>
              <a:ext uri="{FF2B5EF4-FFF2-40B4-BE49-F238E27FC236}">
                <a16:creationId xmlns:a16="http://schemas.microsoft.com/office/drawing/2014/main" id="{05F60117-C149-42C2-6137-DB98077508B9}"/>
              </a:ext>
            </a:extLst>
          </p:cNvPr>
          <p:cNvCxnSpPr>
            <a:stCxn id="17" idx="0"/>
            <a:endCxn id="15" idx="2"/>
          </p:cNvCxnSpPr>
          <p:nvPr/>
        </p:nvCxnSpPr>
        <p:spPr>
          <a:xfrm rot="5400000" flipH="1" flipV="1">
            <a:off x="5101767" y="389836"/>
            <a:ext cx="444108" cy="230146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57" name="TextBox 356">
            <a:extLst>
              <a:ext uri="{FF2B5EF4-FFF2-40B4-BE49-F238E27FC236}">
                <a16:creationId xmlns:a16="http://schemas.microsoft.com/office/drawing/2014/main" id="{157E6DA7-EF3C-CB02-C30A-B6D4F15C4FCF}"/>
              </a:ext>
            </a:extLst>
          </p:cNvPr>
          <p:cNvSpPr txBox="1"/>
          <p:nvPr/>
        </p:nvSpPr>
        <p:spPr>
          <a:xfrm>
            <a:off x="2758239" y="5380501"/>
            <a:ext cx="656462" cy="27699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1200" dirty="0"/>
              <a:t>90 days</a:t>
            </a:r>
          </a:p>
        </p:txBody>
      </p:sp>
      <p:sp>
        <p:nvSpPr>
          <p:cNvPr id="358" name="TextBox 357">
            <a:extLst>
              <a:ext uri="{FF2B5EF4-FFF2-40B4-BE49-F238E27FC236}">
                <a16:creationId xmlns:a16="http://schemas.microsoft.com/office/drawing/2014/main" id="{3AC41482-FE68-7893-48C1-E0C34F99BA89}"/>
              </a:ext>
            </a:extLst>
          </p:cNvPr>
          <p:cNvSpPr txBox="1"/>
          <p:nvPr/>
        </p:nvSpPr>
        <p:spPr>
          <a:xfrm>
            <a:off x="2864714" y="3275250"/>
            <a:ext cx="656462" cy="27699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1200" dirty="0"/>
              <a:t>90 days</a:t>
            </a:r>
          </a:p>
        </p:txBody>
      </p:sp>
      <p:cxnSp>
        <p:nvCxnSpPr>
          <p:cNvPr id="375" name="Straight Arrow Connector 374">
            <a:extLst>
              <a:ext uri="{FF2B5EF4-FFF2-40B4-BE49-F238E27FC236}">
                <a16:creationId xmlns:a16="http://schemas.microsoft.com/office/drawing/2014/main" id="{696183E2-17D2-0776-F068-8398E285EFF3}"/>
              </a:ext>
            </a:extLst>
          </p:cNvPr>
          <p:cNvCxnSpPr>
            <a:stCxn id="7" idx="0"/>
            <a:endCxn id="8" idx="2"/>
          </p:cNvCxnSpPr>
          <p:nvPr/>
        </p:nvCxnSpPr>
        <p:spPr>
          <a:xfrm flipH="1" flipV="1">
            <a:off x="9702874" y="4470533"/>
            <a:ext cx="2717" cy="419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7" name="Straight Arrow Connector 376">
            <a:extLst>
              <a:ext uri="{FF2B5EF4-FFF2-40B4-BE49-F238E27FC236}">
                <a16:creationId xmlns:a16="http://schemas.microsoft.com/office/drawing/2014/main" id="{1230651B-AF89-608D-F01F-8AD03B9C3451}"/>
              </a:ext>
            </a:extLst>
          </p:cNvPr>
          <p:cNvCxnSpPr>
            <a:stCxn id="8" idx="0"/>
            <a:endCxn id="12" idx="2"/>
          </p:cNvCxnSpPr>
          <p:nvPr/>
        </p:nvCxnSpPr>
        <p:spPr>
          <a:xfrm flipH="1" flipV="1">
            <a:off x="9698502" y="3187443"/>
            <a:ext cx="4372" cy="2746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9" name="Straight Arrow Connector 378">
            <a:extLst>
              <a:ext uri="{FF2B5EF4-FFF2-40B4-BE49-F238E27FC236}">
                <a16:creationId xmlns:a16="http://schemas.microsoft.com/office/drawing/2014/main" id="{2A84B60B-E171-3426-F17A-E7585308C090}"/>
              </a:ext>
            </a:extLst>
          </p:cNvPr>
          <p:cNvCxnSpPr>
            <a:endCxn id="9" idx="2"/>
          </p:cNvCxnSpPr>
          <p:nvPr/>
        </p:nvCxnSpPr>
        <p:spPr>
          <a:xfrm flipH="1" flipV="1">
            <a:off x="9698501" y="1934837"/>
            <a:ext cx="1" cy="449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3" name="Connector: Elbow 382">
            <a:extLst>
              <a:ext uri="{FF2B5EF4-FFF2-40B4-BE49-F238E27FC236}">
                <a16:creationId xmlns:a16="http://schemas.microsoft.com/office/drawing/2014/main" id="{5C94601B-EB8C-E11E-0524-7BB42031EBD6}"/>
              </a:ext>
            </a:extLst>
          </p:cNvPr>
          <p:cNvCxnSpPr>
            <a:stCxn id="16" idx="1"/>
            <a:endCxn id="17" idx="2"/>
          </p:cNvCxnSpPr>
          <p:nvPr/>
        </p:nvCxnSpPr>
        <p:spPr>
          <a:xfrm rot="10800000" flipH="1">
            <a:off x="3656458" y="3247799"/>
            <a:ext cx="516631" cy="1504044"/>
          </a:xfrm>
          <a:prstGeom prst="bentConnector4">
            <a:avLst>
              <a:gd name="adj1" fmla="val -44248"/>
              <a:gd name="adj2" fmla="val 7445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5" name="Connector: Elbow 384">
            <a:extLst>
              <a:ext uri="{FF2B5EF4-FFF2-40B4-BE49-F238E27FC236}">
                <a16:creationId xmlns:a16="http://schemas.microsoft.com/office/drawing/2014/main" id="{32DC5BAA-D3B1-BCC6-53CC-C00C6BCCBF1C}"/>
              </a:ext>
            </a:extLst>
          </p:cNvPr>
          <p:cNvCxnSpPr>
            <a:stCxn id="16" idx="0"/>
            <a:endCxn id="15" idx="2"/>
          </p:cNvCxnSpPr>
          <p:nvPr/>
        </p:nvCxnSpPr>
        <p:spPr>
          <a:xfrm rot="5400000" flipH="1" flipV="1">
            <a:off x="4095811" y="1637550"/>
            <a:ext cx="2697778" cy="2059704"/>
          </a:xfrm>
          <a:prstGeom prst="bentConnector3">
            <a:avLst>
              <a:gd name="adj1" fmla="val 18629"/>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134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65AC46-5373-BD95-0EAC-B853FD40E9B1}"/>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E02608DD-F856-7664-E46E-CE063C92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89417A12-1777-9F70-A7D0-5AB68093E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0D6F87E3-B574-1DD4-0C3B-B0B481D37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0140A5AF-E58E-5708-75BD-0D329898E215}"/>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6" name="TextBox 5">
            <a:extLst>
              <a:ext uri="{FF2B5EF4-FFF2-40B4-BE49-F238E27FC236}">
                <a16:creationId xmlns:a16="http://schemas.microsoft.com/office/drawing/2014/main" id="{DEDDBC06-7573-A195-A0AF-7CA10068AECA}"/>
              </a:ext>
            </a:extLst>
          </p:cNvPr>
          <p:cNvSpPr txBox="1"/>
          <p:nvPr/>
        </p:nvSpPr>
        <p:spPr>
          <a:xfrm>
            <a:off x="758724" y="822589"/>
            <a:ext cx="5887404" cy="4832092"/>
          </a:xfrm>
          <a:prstGeom prst="rect">
            <a:avLst/>
          </a:prstGeom>
          <a:noFill/>
        </p:spPr>
        <p:txBody>
          <a:bodyPr wrap="square">
            <a:spAutoFit/>
          </a:bodyPr>
          <a:lstStyle/>
          <a:p>
            <a:r>
              <a:rPr lang="en-US" sz="2800" b="1" dirty="0">
                <a:solidFill>
                  <a:schemeClr val="accent1"/>
                </a:solidFill>
              </a:rPr>
              <a:t>Interest and Penalty for Failure to Act in Timely Manner (KRS 393A.730)</a:t>
            </a:r>
            <a:endParaRPr lang="en-US" sz="2800" dirty="0">
              <a:solidFill>
                <a:schemeClr val="accent1"/>
              </a:solidFill>
            </a:endParaRPr>
          </a:p>
          <a:p>
            <a:r>
              <a:rPr lang="en-US" dirty="0"/>
              <a:t> </a:t>
            </a:r>
          </a:p>
          <a:p>
            <a:r>
              <a:rPr lang="en-US" b="1" dirty="0"/>
              <a:t>A holder that fails to report, pay, or deliver </a:t>
            </a:r>
            <a:r>
              <a:rPr lang="en-US" dirty="0"/>
              <a:t>property within the time prescribed </a:t>
            </a:r>
            <a:r>
              <a:rPr lang="en-US" b="1" dirty="0"/>
              <a:t>shall pay to the administrator interest</a:t>
            </a:r>
            <a:r>
              <a:rPr lang="en-US" dirty="0"/>
              <a:t> at the tax interest rate determined under KRS 131.183 </a:t>
            </a:r>
            <a:r>
              <a:rPr lang="en-US" b="1" dirty="0"/>
              <a:t>from the date the property should have been reported</a:t>
            </a:r>
            <a:r>
              <a:rPr lang="en-US" dirty="0"/>
              <a:t>, paid, or delivered to the administrator </a:t>
            </a:r>
            <a:r>
              <a:rPr lang="en-US" b="1" dirty="0"/>
              <a:t>until the date reported, paid, or delivered</a:t>
            </a:r>
            <a:r>
              <a:rPr lang="en-US" dirty="0"/>
              <a:t>.</a:t>
            </a:r>
          </a:p>
          <a:p>
            <a:endParaRPr lang="en-US" dirty="0"/>
          </a:p>
          <a:p>
            <a:r>
              <a:rPr lang="en-US" b="1" dirty="0"/>
              <a:t>The administrator may require </a:t>
            </a:r>
            <a:r>
              <a:rPr lang="en-US" dirty="0"/>
              <a:t>a holder that fails to report, pay, or deliver property within the time prescribed to pay to the administrator, </a:t>
            </a:r>
            <a:r>
              <a:rPr lang="en-US" b="1" dirty="0"/>
              <a:t>a civil penalty of two hundred dollars ($200) for each day the duty is not performed, up to a cumulative maximum amount of five thousand dollars ($5,000).</a:t>
            </a:r>
          </a:p>
        </p:txBody>
      </p:sp>
      <p:pic>
        <p:nvPicPr>
          <p:cNvPr id="7" name="Picture 6" descr="A pair of glasses on a table&#10;&#10;AI-generated content may be incorrect.">
            <a:extLst>
              <a:ext uri="{FF2B5EF4-FFF2-40B4-BE49-F238E27FC236}">
                <a16:creationId xmlns:a16="http://schemas.microsoft.com/office/drawing/2014/main" id="{2DB1169D-BA55-C178-7EF5-ED54796C41EA}"/>
              </a:ext>
            </a:extLst>
          </p:cNvPr>
          <p:cNvPicPr>
            <a:picLocks noChangeAspect="1"/>
          </p:cNvPicPr>
          <p:nvPr/>
        </p:nvPicPr>
        <p:blipFill>
          <a:blip r:embed="rId3"/>
          <a:stretch>
            <a:fillRect/>
          </a:stretch>
        </p:blipFill>
        <p:spPr>
          <a:xfrm>
            <a:off x="6679832" y="918266"/>
            <a:ext cx="4648200" cy="4648200"/>
          </a:xfrm>
          <a:prstGeom prst="rect">
            <a:avLst/>
          </a:prstGeom>
        </p:spPr>
      </p:pic>
    </p:spTree>
    <p:extLst>
      <p:ext uri="{BB962C8B-B14F-4D97-AF65-F5344CB8AC3E}">
        <p14:creationId xmlns:p14="http://schemas.microsoft.com/office/powerpoint/2010/main" val="14752538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210C77-7FA4-8498-28EE-1B516B6BD0DE}"/>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91AF2080-8D3B-7F41-8EA9-BBC16E72D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1A073ADA-74E9-5A8D-B970-B70A2672DF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5352F409-C40B-55F5-EB96-16B7E799D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DBE97787-B611-DA73-43E8-C348CA75CFCB}"/>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6" name="TextBox 5">
            <a:extLst>
              <a:ext uri="{FF2B5EF4-FFF2-40B4-BE49-F238E27FC236}">
                <a16:creationId xmlns:a16="http://schemas.microsoft.com/office/drawing/2014/main" id="{A10A7984-C31A-71E6-C2B9-AC0D2E4D494A}"/>
              </a:ext>
            </a:extLst>
          </p:cNvPr>
          <p:cNvSpPr txBox="1"/>
          <p:nvPr/>
        </p:nvSpPr>
        <p:spPr>
          <a:xfrm>
            <a:off x="5290684" y="739454"/>
            <a:ext cx="6141396" cy="5332229"/>
          </a:xfrm>
          <a:prstGeom prst="rect">
            <a:avLst/>
          </a:prstGeom>
          <a:noFill/>
        </p:spPr>
        <p:txBody>
          <a:bodyPr wrap="square">
            <a:spAutoFit/>
          </a:bodyPr>
          <a:lstStyle/>
          <a:p>
            <a:r>
              <a:rPr lang="en-US" sz="2800" b="1" dirty="0">
                <a:solidFill>
                  <a:schemeClr val="accent1"/>
                </a:solidFill>
              </a:rPr>
              <a:t>Other Civil Penalties (KRS 393A.740)</a:t>
            </a:r>
          </a:p>
          <a:p>
            <a:r>
              <a:rPr lang="en-US" dirty="0"/>
              <a:t> </a:t>
            </a:r>
          </a:p>
          <a:p>
            <a:r>
              <a:rPr lang="en-US" sz="1550" b="1" dirty="0"/>
              <a:t>If a holder enters into a contract </a:t>
            </a:r>
            <a:r>
              <a:rPr lang="en-US" sz="1550" dirty="0"/>
              <a:t>or other arrangement </a:t>
            </a:r>
            <a:r>
              <a:rPr lang="en-US" sz="1550" b="1" dirty="0"/>
              <a:t>for the purpose of evading an obligation </a:t>
            </a:r>
            <a:r>
              <a:rPr lang="en-US" sz="1550" dirty="0"/>
              <a:t>under this chapter </a:t>
            </a:r>
            <a:r>
              <a:rPr lang="en-US" sz="1550" b="1" dirty="0"/>
              <a:t>or</a:t>
            </a:r>
            <a:r>
              <a:rPr lang="en-US" sz="1550" dirty="0"/>
              <a:t> </a:t>
            </a:r>
            <a:r>
              <a:rPr lang="en-US" sz="1550" b="1" dirty="0"/>
              <a:t>otherwise willfully fails to perform a duty imposed on the holder </a:t>
            </a:r>
            <a:r>
              <a:rPr lang="en-US" sz="1550" dirty="0"/>
              <a:t>under this chapter, </a:t>
            </a:r>
            <a:r>
              <a:rPr lang="en-US" sz="1550" b="1" dirty="0"/>
              <a:t>the administrator may require the holder to pay</a:t>
            </a:r>
            <a:r>
              <a:rPr lang="en-US" sz="1550" dirty="0"/>
              <a:t> the administrator, in addition to interest as provided in KRS 393A.730, </a:t>
            </a:r>
            <a:r>
              <a:rPr lang="en-US" sz="1550" b="1" dirty="0"/>
              <a:t>a civil penalty of one thousand dollars ($1,000) for each day the obligation is evaded </a:t>
            </a:r>
            <a:r>
              <a:rPr lang="en-US" sz="1550" dirty="0"/>
              <a:t>or the duty is not performed, </a:t>
            </a:r>
            <a:r>
              <a:rPr lang="en-US" sz="1550" b="1" dirty="0"/>
              <a:t>up to a cumulative maximum amount of twenty-five thousand dollars ($25,000), plus twenty-five percent (25%) of the amount or value of property </a:t>
            </a:r>
            <a:r>
              <a:rPr lang="en-US" sz="1550" dirty="0"/>
              <a:t>that should have been but was not reported, paid, or delivered as a result of the evasion or failure to perform.</a:t>
            </a:r>
          </a:p>
          <a:p>
            <a:endParaRPr lang="en-US" sz="1550" dirty="0"/>
          </a:p>
          <a:p>
            <a:r>
              <a:rPr lang="en-US" sz="1550" b="1" dirty="0"/>
              <a:t>If a holder makes a fraudulent report </a:t>
            </a:r>
            <a:r>
              <a:rPr lang="en-US" sz="1550" dirty="0"/>
              <a:t>under this chapter, </a:t>
            </a:r>
            <a:r>
              <a:rPr lang="en-US" sz="1550" b="1" dirty="0"/>
              <a:t>the administrator may require the holder to pay </a:t>
            </a:r>
            <a:r>
              <a:rPr lang="en-US" sz="1550" dirty="0"/>
              <a:t>to the administrator, in addition to interest under KRS 393A.730, </a:t>
            </a:r>
            <a:r>
              <a:rPr lang="en-US" sz="1550" b="1" dirty="0"/>
              <a:t>a civil penalty of one thousand dollars ($1,000) for each day</a:t>
            </a:r>
            <a:r>
              <a:rPr lang="en-US" sz="1550" dirty="0"/>
              <a:t> from the date the report was made until corrected, </a:t>
            </a:r>
            <a:r>
              <a:rPr lang="en-US" sz="1550" b="1" dirty="0"/>
              <a:t>up to a cumulative maximum of twenty five thousand dollars ($25,000), plus twenty-five percent (25%) of the amount or value of any property </a:t>
            </a:r>
            <a:r>
              <a:rPr lang="en-US" sz="1550" dirty="0"/>
              <a:t>that should have been reported but was not included in the report or was underreported.</a:t>
            </a:r>
          </a:p>
        </p:txBody>
      </p:sp>
      <p:pic>
        <p:nvPicPr>
          <p:cNvPr id="4" name="Picture 3" descr="A picture containing indoor&#10;&#10;AI-generated content may be incorrect.">
            <a:extLst>
              <a:ext uri="{FF2B5EF4-FFF2-40B4-BE49-F238E27FC236}">
                <a16:creationId xmlns:a16="http://schemas.microsoft.com/office/drawing/2014/main" id="{B09852D7-650E-5608-C4E0-98D57EEEDBFA}"/>
              </a:ext>
            </a:extLst>
          </p:cNvPr>
          <p:cNvPicPr>
            <a:picLocks noChangeAspect="1"/>
          </p:cNvPicPr>
          <p:nvPr/>
        </p:nvPicPr>
        <p:blipFill>
          <a:blip r:embed="rId3"/>
          <a:srcRect l="4215" r="3597"/>
          <a:stretch/>
        </p:blipFill>
        <p:spPr>
          <a:xfrm>
            <a:off x="762000" y="928979"/>
            <a:ext cx="4495800" cy="4876800"/>
          </a:xfrm>
          <a:prstGeom prst="rect">
            <a:avLst/>
          </a:prstGeom>
        </p:spPr>
      </p:pic>
    </p:spTree>
    <p:extLst>
      <p:ext uri="{BB962C8B-B14F-4D97-AF65-F5344CB8AC3E}">
        <p14:creationId xmlns:p14="http://schemas.microsoft.com/office/powerpoint/2010/main" val="30822199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0AE567-47E3-936D-7568-0262255F2B8F}"/>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25ACBD1E-868D-A8D3-0423-F642FB9F7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B3E5D95F-8EDD-9ACE-6684-864723655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9A303744-CD43-4678-0C31-668494AA7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3307B2A1-37CB-BE65-CCA7-7BF9A25B016E}"/>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3" name="TextBox 2">
            <a:extLst>
              <a:ext uri="{FF2B5EF4-FFF2-40B4-BE49-F238E27FC236}">
                <a16:creationId xmlns:a16="http://schemas.microsoft.com/office/drawing/2014/main" id="{77C03D71-0C62-79AD-6A55-7183F1FC1B81}"/>
              </a:ext>
            </a:extLst>
          </p:cNvPr>
          <p:cNvSpPr txBox="1"/>
          <p:nvPr/>
        </p:nvSpPr>
        <p:spPr>
          <a:xfrm>
            <a:off x="762000" y="822589"/>
            <a:ext cx="9296400" cy="1138773"/>
          </a:xfrm>
          <a:prstGeom prst="rect">
            <a:avLst/>
          </a:prstGeom>
          <a:noFill/>
        </p:spPr>
        <p:txBody>
          <a:bodyPr wrap="square">
            <a:spAutoFit/>
          </a:bodyPr>
          <a:lstStyle/>
          <a:p>
            <a:r>
              <a:rPr lang="en-US" sz="3200" b="1" dirty="0">
                <a:solidFill>
                  <a:schemeClr val="accent1"/>
                </a:solidFill>
              </a:rPr>
              <a:t>Available Resources:</a:t>
            </a:r>
            <a:endParaRPr lang="en-US" sz="3200" dirty="0">
              <a:solidFill>
                <a:schemeClr val="accent1"/>
              </a:solidFill>
            </a:endParaRPr>
          </a:p>
          <a:p>
            <a:r>
              <a:rPr lang="en-US" dirty="0"/>
              <a:t> </a:t>
            </a:r>
          </a:p>
          <a:p>
            <a:r>
              <a:rPr lang="en-US" dirty="0"/>
              <a:t>If you or your clients have questions about filling holder reports, feel free to call or email.  </a:t>
            </a:r>
          </a:p>
        </p:txBody>
      </p:sp>
      <p:sp>
        <p:nvSpPr>
          <p:cNvPr id="4" name="TextBox 3">
            <a:extLst>
              <a:ext uri="{FF2B5EF4-FFF2-40B4-BE49-F238E27FC236}">
                <a16:creationId xmlns:a16="http://schemas.microsoft.com/office/drawing/2014/main" id="{84F0B5C9-FF3F-5838-B6F3-48578A92A3E5}"/>
              </a:ext>
            </a:extLst>
          </p:cNvPr>
          <p:cNvSpPr txBox="1"/>
          <p:nvPr/>
        </p:nvSpPr>
        <p:spPr>
          <a:xfrm>
            <a:off x="1069700" y="4474701"/>
            <a:ext cx="3810000" cy="1200329"/>
          </a:xfrm>
          <a:prstGeom prst="rect">
            <a:avLst/>
          </a:prstGeom>
          <a:noFill/>
        </p:spPr>
        <p:txBody>
          <a:bodyPr wrap="square">
            <a:spAutoFit/>
          </a:bodyPr>
          <a:lstStyle/>
          <a:p>
            <a:r>
              <a:rPr lang="en-US" dirty="0"/>
              <a:t>Jim Florence</a:t>
            </a:r>
          </a:p>
          <a:p>
            <a:r>
              <a:rPr lang="en-US" dirty="0"/>
              <a:t>Director, Unclaimed Property Division  </a:t>
            </a:r>
          </a:p>
          <a:p>
            <a:r>
              <a:rPr lang="en-US" dirty="0"/>
              <a:t>(502) 564-8860</a:t>
            </a:r>
          </a:p>
          <a:p>
            <a:r>
              <a:rPr lang="en-US" dirty="0"/>
              <a:t>Jim.Florence@ky.gov</a:t>
            </a:r>
          </a:p>
        </p:txBody>
      </p:sp>
      <p:sp>
        <p:nvSpPr>
          <p:cNvPr id="5" name="TextBox 4">
            <a:extLst>
              <a:ext uri="{FF2B5EF4-FFF2-40B4-BE49-F238E27FC236}">
                <a16:creationId xmlns:a16="http://schemas.microsoft.com/office/drawing/2014/main" id="{6A0C1FD6-EAD6-92CF-92E5-1ACF332189DF}"/>
              </a:ext>
            </a:extLst>
          </p:cNvPr>
          <p:cNvSpPr txBox="1"/>
          <p:nvPr/>
        </p:nvSpPr>
        <p:spPr>
          <a:xfrm>
            <a:off x="8387125" y="4499878"/>
            <a:ext cx="2784319" cy="1200329"/>
          </a:xfrm>
          <a:prstGeom prst="rect">
            <a:avLst/>
          </a:prstGeom>
          <a:noFill/>
        </p:spPr>
        <p:txBody>
          <a:bodyPr wrap="square">
            <a:spAutoFit/>
          </a:bodyPr>
          <a:lstStyle/>
          <a:p>
            <a:r>
              <a:rPr lang="en-US" dirty="0"/>
              <a:t>Robert Gullette III</a:t>
            </a:r>
          </a:p>
          <a:p>
            <a:r>
              <a:rPr lang="en-US" dirty="0"/>
              <a:t>Deputy General Counsel</a:t>
            </a:r>
          </a:p>
          <a:p>
            <a:r>
              <a:rPr lang="en-US" dirty="0"/>
              <a:t>(502) 564-8840</a:t>
            </a:r>
          </a:p>
          <a:p>
            <a:r>
              <a:rPr lang="en-US" dirty="0"/>
              <a:t>Robert.Gullette@ky.gov</a:t>
            </a:r>
          </a:p>
        </p:txBody>
      </p:sp>
      <p:sp>
        <p:nvSpPr>
          <p:cNvPr id="6" name="TextBox 5">
            <a:extLst>
              <a:ext uri="{FF2B5EF4-FFF2-40B4-BE49-F238E27FC236}">
                <a16:creationId xmlns:a16="http://schemas.microsoft.com/office/drawing/2014/main" id="{114227C3-0C0F-9F1E-BD10-1090E2D93A00}"/>
              </a:ext>
            </a:extLst>
          </p:cNvPr>
          <p:cNvSpPr txBox="1"/>
          <p:nvPr/>
        </p:nvSpPr>
        <p:spPr>
          <a:xfrm>
            <a:off x="4962856" y="4472054"/>
            <a:ext cx="3810000" cy="1200329"/>
          </a:xfrm>
          <a:prstGeom prst="rect">
            <a:avLst/>
          </a:prstGeom>
          <a:noFill/>
        </p:spPr>
        <p:txBody>
          <a:bodyPr wrap="square">
            <a:spAutoFit/>
          </a:bodyPr>
          <a:lstStyle/>
          <a:p>
            <a:r>
              <a:rPr lang="en-US" dirty="0"/>
              <a:t>Sam Burchett</a:t>
            </a:r>
          </a:p>
          <a:p>
            <a:r>
              <a:rPr lang="en-US" dirty="0"/>
              <a:t>General Counsel</a:t>
            </a:r>
          </a:p>
          <a:p>
            <a:r>
              <a:rPr lang="en-US" dirty="0"/>
              <a:t>(502) 564-8820</a:t>
            </a:r>
          </a:p>
          <a:p>
            <a:r>
              <a:rPr lang="en-US" dirty="0"/>
              <a:t>Sam.Burchett@ky.gov</a:t>
            </a:r>
          </a:p>
        </p:txBody>
      </p:sp>
      <p:pic>
        <p:nvPicPr>
          <p:cNvPr id="8" name="Picture 7" descr="A person smiling for the camera&#10;&#10;AI-generated content may be incorrect.">
            <a:extLst>
              <a:ext uri="{FF2B5EF4-FFF2-40B4-BE49-F238E27FC236}">
                <a16:creationId xmlns:a16="http://schemas.microsoft.com/office/drawing/2014/main" id="{F77892DF-AC61-EEF0-660C-1BF742C4F6E2}"/>
              </a:ext>
            </a:extLst>
          </p:cNvPr>
          <p:cNvPicPr>
            <a:picLocks noChangeAspect="1"/>
          </p:cNvPicPr>
          <p:nvPr/>
        </p:nvPicPr>
        <p:blipFill>
          <a:blip r:embed="rId3"/>
          <a:stretch>
            <a:fillRect/>
          </a:stretch>
        </p:blipFill>
        <p:spPr>
          <a:xfrm>
            <a:off x="4962856" y="2242540"/>
            <a:ext cx="1717012" cy="2193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in a suit and tie&#10;&#10;AI-generated content may be incorrect.">
            <a:extLst>
              <a:ext uri="{FF2B5EF4-FFF2-40B4-BE49-F238E27FC236}">
                <a16:creationId xmlns:a16="http://schemas.microsoft.com/office/drawing/2014/main" id="{77EDFD62-5C94-B5DD-81CF-27FF9C92D945}"/>
              </a:ext>
            </a:extLst>
          </p:cNvPr>
          <p:cNvPicPr>
            <a:picLocks noChangeAspect="1"/>
          </p:cNvPicPr>
          <p:nvPr/>
        </p:nvPicPr>
        <p:blipFill>
          <a:blip r:embed="rId4"/>
          <a:srcRect l="14622" t="5361" r="16787" b="27774"/>
          <a:stretch/>
        </p:blipFill>
        <p:spPr>
          <a:xfrm>
            <a:off x="8465717" y="2242540"/>
            <a:ext cx="1840399" cy="2193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erson in a suit smiling&#10;&#10;AI-generated content may be incorrect.">
            <a:extLst>
              <a:ext uri="{FF2B5EF4-FFF2-40B4-BE49-F238E27FC236}">
                <a16:creationId xmlns:a16="http://schemas.microsoft.com/office/drawing/2014/main" id="{627A340D-9ADA-DD62-CC0A-5BAA2973760E}"/>
              </a:ext>
            </a:extLst>
          </p:cNvPr>
          <p:cNvPicPr>
            <a:picLocks noChangeAspect="1"/>
          </p:cNvPicPr>
          <p:nvPr/>
        </p:nvPicPr>
        <p:blipFill>
          <a:blip r:embed="rId5"/>
          <a:stretch>
            <a:fillRect/>
          </a:stretch>
        </p:blipFill>
        <p:spPr>
          <a:xfrm>
            <a:off x="1568298" y="2242540"/>
            <a:ext cx="1630526" cy="2193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8978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10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2" fill="hold" nodeType="withEffect">
                                  <p:stCondLst>
                                    <p:cond delay="10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1+#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100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334A2A-E2CD-73DE-0E08-EBCE07C16D07}"/>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290E37C4-0EC4-57E5-AF87-900A58DDA6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17386384-6C2F-4A5A-479A-54A149A9BC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52B67D5A-9A23-1479-361B-368CDD4E2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92B411D0-D156-50B0-8406-9377B2FD2414}"/>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5" name="TextBox 4">
            <a:extLst>
              <a:ext uri="{FF2B5EF4-FFF2-40B4-BE49-F238E27FC236}">
                <a16:creationId xmlns:a16="http://schemas.microsoft.com/office/drawing/2014/main" id="{458C5D18-FF1F-BA8C-BDDD-121C5A377965}"/>
              </a:ext>
            </a:extLst>
          </p:cNvPr>
          <p:cNvSpPr txBox="1"/>
          <p:nvPr/>
        </p:nvSpPr>
        <p:spPr>
          <a:xfrm>
            <a:off x="749030" y="729574"/>
            <a:ext cx="6214721" cy="1200329"/>
          </a:xfrm>
          <a:prstGeom prst="rect">
            <a:avLst/>
          </a:prstGeom>
          <a:noFill/>
        </p:spPr>
        <p:txBody>
          <a:bodyPr wrap="square" rtlCol="0">
            <a:spAutoFit/>
          </a:bodyPr>
          <a:lstStyle/>
          <a:p>
            <a:r>
              <a:rPr lang="en-US" sz="3600" b="1" dirty="0">
                <a:solidFill>
                  <a:schemeClr val="accent1"/>
                </a:solidFill>
              </a:rPr>
              <a:t>How can Unclaimed Property benefit you and your clients?</a:t>
            </a:r>
          </a:p>
        </p:txBody>
      </p:sp>
      <p:pic>
        <p:nvPicPr>
          <p:cNvPr id="8" name="Picture 7">
            <a:extLst>
              <a:ext uri="{FF2B5EF4-FFF2-40B4-BE49-F238E27FC236}">
                <a16:creationId xmlns:a16="http://schemas.microsoft.com/office/drawing/2014/main" id="{65032807-7993-B422-DCB7-DB3BD7898EBA}"/>
              </a:ext>
            </a:extLst>
          </p:cNvPr>
          <p:cNvPicPr>
            <a:picLocks noChangeAspect="1"/>
          </p:cNvPicPr>
          <p:nvPr/>
        </p:nvPicPr>
        <p:blipFill>
          <a:blip r:embed="rId3"/>
          <a:srcRect b="17612"/>
          <a:stretch/>
        </p:blipFill>
        <p:spPr>
          <a:xfrm>
            <a:off x="7086600" y="822589"/>
            <a:ext cx="4328737" cy="5196136"/>
          </a:xfrm>
          <a:prstGeom prst="rect">
            <a:avLst/>
          </a:prstGeom>
        </p:spPr>
      </p:pic>
      <p:sp>
        <p:nvSpPr>
          <p:cNvPr id="9" name="TextBox 8">
            <a:extLst>
              <a:ext uri="{FF2B5EF4-FFF2-40B4-BE49-F238E27FC236}">
                <a16:creationId xmlns:a16="http://schemas.microsoft.com/office/drawing/2014/main" id="{527C3BCB-FCCB-BB3A-6B49-223676AB78CE}"/>
              </a:ext>
            </a:extLst>
          </p:cNvPr>
          <p:cNvSpPr txBox="1"/>
          <p:nvPr/>
        </p:nvSpPr>
        <p:spPr>
          <a:xfrm>
            <a:off x="749030" y="2070439"/>
            <a:ext cx="5804170" cy="1477328"/>
          </a:xfrm>
          <a:prstGeom prst="rect">
            <a:avLst/>
          </a:prstGeom>
          <a:noFill/>
        </p:spPr>
        <p:txBody>
          <a:bodyPr wrap="square" rtlCol="0">
            <a:spAutoFit/>
          </a:bodyPr>
          <a:lstStyle/>
          <a:p>
            <a:r>
              <a:rPr lang="en-US" dirty="0"/>
              <a:t>The Unclaimed Property Fund has more than $1 Billion dollar in assets.  Some of that money may belong to you and your clients.  Searching your name and your client’s names can help to reunite them with lost dollars that would be better served in their pockets.  </a:t>
            </a:r>
          </a:p>
        </p:txBody>
      </p:sp>
      <p:sp>
        <p:nvSpPr>
          <p:cNvPr id="10" name="TextBox 9">
            <a:extLst>
              <a:ext uri="{FF2B5EF4-FFF2-40B4-BE49-F238E27FC236}">
                <a16:creationId xmlns:a16="http://schemas.microsoft.com/office/drawing/2014/main" id="{6352DEC7-4F8A-110A-CB4C-BF4C4737B5CA}"/>
              </a:ext>
            </a:extLst>
          </p:cNvPr>
          <p:cNvSpPr txBox="1"/>
          <p:nvPr/>
        </p:nvSpPr>
        <p:spPr>
          <a:xfrm>
            <a:off x="749030" y="4267200"/>
            <a:ext cx="6337570" cy="923330"/>
          </a:xfrm>
          <a:prstGeom prst="rect">
            <a:avLst/>
          </a:prstGeom>
          <a:noFill/>
        </p:spPr>
        <p:txBody>
          <a:bodyPr wrap="square" rtlCol="0">
            <a:spAutoFit/>
          </a:bodyPr>
          <a:lstStyle/>
          <a:p>
            <a:r>
              <a:rPr lang="en-US" dirty="0"/>
              <a:t>Simply use this web address:</a:t>
            </a:r>
          </a:p>
          <a:p>
            <a:r>
              <a:rPr lang="en-US" sz="3600" dirty="0"/>
              <a:t>kyclaims.unclaimedproperty.com</a:t>
            </a:r>
          </a:p>
        </p:txBody>
      </p:sp>
    </p:spTree>
    <p:extLst>
      <p:ext uri="{BB962C8B-B14F-4D97-AF65-F5344CB8AC3E}">
        <p14:creationId xmlns:p14="http://schemas.microsoft.com/office/powerpoint/2010/main" val="25620702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sp>
        <p:nvSpPr>
          <p:cNvPr id="10" name="TextBox 9">
            <a:extLst>
              <a:ext uri="{FF2B5EF4-FFF2-40B4-BE49-F238E27FC236}">
                <a16:creationId xmlns:a16="http://schemas.microsoft.com/office/drawing/2014/main" id="{8C3242A9-B194-335C-FE7C-1233ED722945}"/>
              </a:ext>
            </a:extLst>
          </p:cNvPr>
          <p:cNvSpPr txBox="1"/>
          <p:nvPr/>
        </p:nvSpPr>
        <p:spPr>
          <a:xfrm>
            <a:off x="3048828" y="3244334"/>
            <a:ext cx="6097656" cy="369332"/>
          </a:xfrm>
          <a:prstGeom prst="rect">
            <a:avLst/>
          </a:prstGeom>
          <a:noFill/>
        </p:spPr>
        <p:txBody>
          <a:bodyPr wrap="square">
            <a:spAutoFit/>
          </a:bodyPr>
          <a:lstStyle/>
          <a:p>
            <a:r>
              <a:rPr lang="en-US" b="0" dirty="0">
                <a:effectLst/>
              </a:rPr>
              <a:t>  </a:t>
            </a:r>
            <a:endParaRPr lang="en-US" dirty="0"/>
          </a:p>
        </p:txBody>
      </p:sp>
      <p:pic>
        <p:nvPicPr>
          <p:cNvPr id="2" name="Picture 1">
            <a:extLst>
              <a:ext uri="{FF2B5EF4-FFF2-40B4-BE49-F238E27FC236}">
                <a16:creationId xmlns:a16="http://schemas.microsoft.com/office/drawing/2014/main" id="{D85CE3EC-8530-5D72-C45A-B57F9FEC02BF}"/>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3" name="TextBox 2">
            <a:extLst>
              <a:ext uri="{FF2B5EF4-FFF2-40B4-BE49-F238E27FC236}">
                <a16:creationId xmlns:a16="http://schemas.microsoft.com/office/drawing/2014/main" id="{46A7995F-6635-ADE5-35A4-7ECD6E605C6D}"/>
              </a:ext>
            </a:extLst>
          </p:cNvPr>
          <p:cNvSpPr txBox="1"/>
          <p:nvPr/>
        </p:nvSpPr>
        <p:spPr>
          <a:xfrm>
            <a:off x="749031" y="729574"/>
            <a:ext cx="7119000" cy="646331"/>
          </a:xfrm>
          <a:prstGeom prst="rect">
            <a:avLst/>
          </a:prstGeom>
          <a:noFill/>
        </p:spPr>
        <p:txBody>
          <a:bodyPr wrap="square" rtlCol="0">
            <a:spAutoFit/>
          </a:bodyPr>
          <a:lstStyle/>
          <a:p>
            <a:r>
              <a:rPr lang="en-US" sz="3600" b="1" dirty="0">
                <a:solidFill>
                  <a:schemeClr val="accent1"/>
                </a:solidFill>
              </a:rPr>
              <a:t>What is Unclaimed Property?</a:t>
            </a:r>
          </a:p>
        </p:txBody>
      </p:sp>
      <p:sp>
        <p:nvSpPr>
          <p:cNvPr id="4" name="TextBox 3">
            <a:extLst>
              <a:ext uri="{FF2B5EF4-FFF2-40B4-BE49-F238E27FC236}">
                <a16:creationId xmlns:a16="http://schemas.microsoft.com/office/drawing/2014/main" id="{2D708E41-0F8B-5351-F141-257A5EA132DA}"/>
              </a:ext>
            </a:extLst>
          </p:cNvPr>
          <p:cNvSpPr txBox="1"/>
          <p:nvPr/>
        </p:nvSpPr>
        <p:spPr>
          <a:xfrm>
            <a:off x="749031" y="1284151"/>
            <a:ext cx="7485805" cy="923330"/>
          </a:xfrm>
          <a:prstGeom prst="rect">
            <a:avLst/>
          </a:prstGeom>
          <a:noFill/>
        </p:spPr>
        <p:txBody>
          <a:bodyPr wrap="square" rtlCol="0">
            <a:spAutoFit/>
          </a:bodyPr>
          <a:lstStyle/>
          <a:p>
            <a:r>
              <a:rPr lang="en-US" dirty="0"/>
              <a:t>Unclaimed Property (also referred to as abandoned property) includes various assets, like money, securities and even physical property often held by financial institutions, companies and governmental units.</a:t>
            </a:r>
          </a:p>
        </p:txBody>
      </p:sp>
      <p:sp>
        <p:nvSpPr>
          <p:cNvPr id="7" name="TextBox 6">
            <a:extLst>
              <a:ext uri="{FF2B5EF4-FFF2-40B4-BE49-F238E27FC236}">
                <a16:creationId xmlns:a16="http://schemas.microsoft.com/office/drawing/2014/main" id="{DA71DCA5-3413-0770-BD11-309AD3236D32}"/>
              </a:ext>
            </a:extLst>
          </p:cNvPr>
          <p:cNvSpPr txBox="1"/>
          <p:nvPr/>
        </p:nvSpPr>
        <p:spPr>
          <a:xfrm>
            <a:off x="2995866" y="2346441"/>
            <a:ext cx="8542320" cy="1200329"/>
          </a:xfrm>
          <a:prstGeom prst="rect">
            <a:avLst/>
          </a:prstGeom>
          <a:noFill/>
        </p:spPr>
        <p:txBody>
          <a:bodyPr wrap="square" rtlCol="0">
            <a:spAutoFit/>
          </a:bodyPr>
          <a:lstStyle/>
          <a:p>
            <a:r>
              <a:rPr lang="en-US" sz="3600" b="1" dirty="0">
                <a:solidFill>
                  <a:schemeClr val="accent1"/>
                </a:solidFill>
              </a:rPr>
              <a:t>What are the statutes that govern Unclaimed Property in the Commonwealth?</a:t>
            </a:r>
          </a:p>
        </p:txBody>
      </p:sp>
      <p:sp>
        <p:nvSpPr>
          <p:cNvPr id="11" name="TextBox 10">
            <a:extLst>
              <a:ext uri="{FF2B5EF4-FFF2-40B4-BE49-F238E27FC236}">
                <a16:creationId xmlns:a16="http://schemas.microsoft.com/office/drawing/2014/main" id="{20993356-0407-27CD-BF89-8E96B76D66E2}"/>
              </a:ext>
            </a:extLst>
          </p:cNvPr>
          <p:cNvSpPr txBox="1"/>
          <p:nvPr/>
        </p:nvSpPr>
        <p:spPr>
          <a:xfrm>
            <a:off x="2995866" y="3515906"/>
            <a:ext cx="8557902" cy="646331"/>
          </a:xfrm>
          <a:prstGeom prst="rect">
            <a:avLst/>
          </a:prstGeom>
          <a:noFill/>
        </p:spPr>
        <p:txBody>
          <a:bodyPr wrap="square" rtlCol="0">
            <a:spAutoFit/>
          </a:bodyPr>
          <a:lstStyle/>
          <a:p>
            <a:r>
              <a:rPr lang="en-US" dirty="0"/>
              <a:t>KRS Chapter 393A governs the administration and reporting of Unclaimed Property in Kentucky.</a:t>
            </a:r>
          </a:p>
        </p:txBody>
      </p:sp>
      <p:sp>
        <p:nvSpPr>
          <p:cNvPr id="14" name="TextBox 13">
            <a:extLst>
              <a:ext uri="{FF2B5EF4-FFF2-40B4-BE49-F238E27FC236}">
                <a16:creationId xmlns:a16="http://schemas.microsoft.com/office/drawing/2014/main" id="{94047DA5-0A49-776D-EBAC-146B5A1E8C42}"/>
              </a:ext>
            </a:extLst>
          </p:cNvPr>
          <p:cNvSpPr txBox="1"/>
          <p:nvPr/>
        </p:nvSpPr>
        <p:spPr>
          <a:xfrm>
            <a:off x="690479" y="4212099"/>
            <a:ext cx="8761622" cy="1200329"/>
          </a:xfrm>
          <a:prstGeom prst="rect">
            <a:avLst/>
          </a:prstGeom>
          <a:noFill/>
        </p:spPr>
        <p:txBody>
          <a:bodyPr wrap="square" rtlCol="0">
            <a:spAutoFit/>
          </a:bodyPr>
          <a:lstStyle/>
          <a:p>
            <a:r>
              <a:rPr lang="en-US" sz="3600" b="1" dirty="0">
                <a:solidFill>
                  <a:schemeClr val="accent1"/>
                </a:solidFill>
              </a:rPr>
              <a:t>Who is obligated to report and comply with KRS 393A?</a:t>
            </a:r>
          </a:p>
        </p:txBody>
      </p:sp>
      <p:sp>
        <p:nvSpPr>
          <p:cNvPr id="15" name="TextBox 14">
            <a:extLst>
              <a:ext uri="{FF2B5EF4-FFF2-40B4-BE49-F238E27FC236}">
                <a16:creationId xmlns:a16="http://schemas.microsoft.com/office/drawing/2014/main" id="{D7A2B577-1DED-9951-40D6-352FAEDFE86E}"/>
              </a:ext>
            </a:extLst>
          </p:cNvPr>
          <p:cNvSpPr txBox="1"/>
          <p:nvPr/>
        </p:nvSpPr>
        <p:spPr>
          <a:xfrm>
            <a:off x="690479" y="5250683"/>
            <a:ext cx="9912670" cy="646331"/>
          </a:xfrm>
          <a:prstGeom prst="rect">
            <a:avLst/>
          </a:prstGeom>
          <a:noFill/>
        </p:spPr>
        <p:txBody>
          <a:bodyPr wrap="square" rtlCol="0">
            <a:spAutoFit/>
          </a:bodyPr>
          <a:lstStyle/>
          <a:p>
            <a:pPr marL="0" marR="0" algn="just"/>
            <a:r>
              <a:rPr lang="en-US" dirty="0"/>
              <a:t>Any person holding property of another, including money for which there is a corresponding obligation to pay or deliver said property to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owner.</a:t>
            </a:r>
            <a:endParaRPr lang="en-US" dirty="0"/>
          </a:p>
        </p:txBody>
      </p:sp>
    </p:spTree>
    <p:extLst>
      <p:ext uri="{BB962C8B-B14F-4D97-AF65-F5344CB8AC3E}">
        <p14:creationId xmlns:p14="http://schemas.microsoft.com/office/powerpoint/2010/main" val="4615208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3B3BD1-ED93-B5B9-96F5-31F3D0D408CE}"/>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ABBF4DB4-0F1B-D13D-A75A-1B70D454B3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62924AA7-A0D0-F419-183E-05CAEBA2B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22F425A0-5AA5-665E-CCE6-A5AD7D3E0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19EC6C96-2535-F598-2F15-6E1500FED652}"/>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6" name="TextBox 5">
            <a:extLst>
              <a:ext uri="{FF2B5EF4-FFF2-40B4-BE49-F238E27FC236}">
                <a16:creationId xmlns:a16="http://schemas.microsoft.com/office/drawing/2014/main" id="{A9304241-3504-8D31-6331-8E62950EF8A5}"/>
              </a:ext>
            </a:extLst>
          </p:cNvPr>
          <p:cNvSpPr txBox="1"/>
          <p:nvPr/>
        </p:nvSpPr>
        <p:spPr>
          <a:xfrm>
            <a:off x="5136204" y="918418"/>
            <a:ext cx="6141396" cy="3970318"/>
          </a:xfrm>
          <a:prstGeom prst="rect">
            <a:avLst/>
          </a:prstGeom>
          <a:noFill/>
        </p:spPr>
        <p:txBody>
          <a:bodyPr wrap="square">
            <a:spAutoFit/>
          </a:bodyPr>
          <a:lstStyle/>
          <a:p>
            <a:r>
              <a:rPr lang="en-US" b="1" dirty="0">
                <a:solidFill>
                  <a:schemeClr val="accent1"/>
                </a:solidFill>
              </a:rPr>
              <a:t>Creditor’s Attorneys, Prosecutors, Family Court Practitioners, Bankruptcy attorneys and any attorney involved in assessing or collecting resources on behalf of a client:</a:t>
            </a:r>
            <a:endParaRPr lang="en-US" dirty="0">
              <a:solidFill>
                <a:schemeClr val="accent1"/>
              </a:solidFill>
            </a:endParaRPr>
          </a:p>
          <a:p>
            <a:r>
              <a:rPr lang="en-US" dirty="0"/>
              <a:t> </a:t>
            </a:r>
          </a:p>
          <a:p>
            <a:r>
              <a:rPr lang="en-US" dirty="0"/>
              <a:t>The Unclaimed Property funds are a resource for you and your clients to attach.  If you have obtained a Judgment, these funds can be garnished like any other valuable property.    </a:t>
            </a:r>
          </a:p>
          <a:p>
            <a:endParaRPr lang="en-US" dirty="0"/>
          </a:p>
          <a:p>
            <a:r>
              <a:rPr lang="en-US" dirty="0"/>
              <a:t>There is more than $1 Billion held by the Treasury and some of it may belong to your county government.  </a:t>
            </a:r>
          </a:p>
          <a:p>
            <a:endParaRPr lang="en-US" dirty="0"/>
          </a:p>
          <a:p>
            <a:endParaRPr lang="en-US" dirty="0"/>
          </a:p>
          <a:p>
            <a:endParaRPr lang="en-US" dirty="0"/>
          </a:p>
          <a:p>
            <a:r>
              <a:rPr lang="en-US" dirty="0"/>
              <a:t>Search for debtors at:</a:t>
            </a:r>
          </a:p>
        </p:txBody>
      </p:sp>
      <p:pic>
        <p:nvPicPr>
          <p:cNvPr id="5" name="Picture 4" descr="Graphical user interface, text, application, email&#10;&#10;AI-generated content may be incorrect.">
            <a:extLst>
              <a:ext uri="{FF2B5EF4-FFF2-40B4-BE49-F238E27FC236}">
                <a16:creationId xmlns:a16="http://schemas.microsoft.com/office/drawing/2014/main" id="{1652CE54-06E2-77DD-DCB7-071B3E5CE1CA}"/>
              </a:ext>
            </a:extLst>
          </p:cNvPr>
          <p:cNvPicPr>
            <a:picLocks noChangeAspect="1"/>
          </p:cNvPicPr>
          <p:nvPr/>
        </p:nvPicPr>
        <p:blipFill>
          <a:blip r:embed="rId3"/>
          <a:stretch>
            <a:fillRect/>
          </a:stretch>
        </p:blipFill>
        <p:spPr>
          <a:xfrm>
            <a:off x="914400" y="918266"/>
            <a:ext cx="3748832" cy="4839130"/>
          </a:xfrm>
          <a:prstGeom prst="rect">
            <a:avLst/>
          </a:prstGeom>
          <a:ln>
            <a:solidFill>
              <a:schemeClr val="tx1"/>
            </a:solidFill>
          </a:ln>
        </p:spPr>
      </p:pic>
      <p:sp>
        <p:nvSpPr>
          <p:cNvPr id="7" name="TextBox 6">
            <a:extLst>
              <a:ext uri="{FF2B5EF4-FFF2-40B4-BE49-F238E27FC236}">
                <a16:creationId xmlns:a16="http://schemas.microsoft.com/office/drawing/2014/main" id="{C6505452-F7DB-7948-AA71-BA5CCE2DE4B0}"/>
              </a:ext>
            </a:extLst>
          </p:cNvPr>
          <p:cNvSpPr txBox="1"/>
          <p:nvPr/>
        </p:nvSpPr>
        <p:spPr>
          <a:xfrm>
            <a:off x="5022921" y="4876800"/>
            <a:ext cx="6367962" cy="646331"/>
          </a:xfrm>
          <a:prstGeom prst="rect">
            <a:avLst/>
          </a:prstGeom>
          <a:noFill/>
        </p:spPr>
        <p:txBody>
          <a:bodyPr wrap="none" rtlCol="0">
            <a:spAutoFit/>
          </a:bodyPr>
          <a:lstStyle/>
          <a:p>
            <a:r>
              <a:rPr lang="en-US" sz="3600" dirty="0"/>
              <a:t>kyclaims.unclaimedproperty.com</a:t>
            </a:r>
          </a:p>
        </p:txBody>
      </p:sp>
    </p:spTree>
    <p:extLst>
      <p:ext uri="{BB962C8B-B14F-4D97-AF65-F5344CB8AC3E}">
        <p14:creationId xmlns:p14="http://schemas.microsoft.com/office/powerpoint/2010/main" val="8048240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B60B59-EF1B-3295-EC71-325AF14F083D}"/>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47F17429-061A-8C93-D855-94E6D1E7F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274FBF4A-8A60-EC86-A900-D6FB0EF1B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6CD10611-8781-068D-B736-D1569A8AC8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ABA667AC-E4D0-E225-79BD-CFDE9390BBD6}"/>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3" name="TextBox 2">
            <a:extLst>
              <a:ext uri="{FF2B5EF4-FFF2-40B4-BE49-F238E27FC236}">
                <a16:creationId xmlns:a16="http://schemas.microsoft.com/office/drawing/2014/main" id="{162C6DEE-C618-D877-8865-78D91038480D}"/>
              </a:ext>
            </a:extLst>
          </p:cNvPr>
          <p:cNvSpPr txBox="1"/>
          <p:nvPr/>
        </p:nvSpPr>
        <p:spPr>
          <a:xfrm>
            <a:off x="1600200" y="1219200"/>
            <a:ext cx="8763000" cy="1200329"/>
          </a:xfrm>
          <a:prstGeom prst="rect">
            <a:avLst/>
          </a:prstGeom>
          <a:noFill/>
        </p:spPr>
        <p:txBody>
          <a:bodyPr wrap="square" rtlCol="0">
            <a:spAutoFit/>
          </a:bodyPr>
          <a:lstStyle/>
          <a:p>
            <a:r>
              <a:rPr lang="en-US" sz="3600" dirty="0"/>
              <a:t>Everyone take 2 minutes to search your name, your client’s name or your law firm’s name.  </a:t>
            </a:r>
          </a:p>
        </p:txBody>
      </p:sp>
      <p:sp>
        <p:nvSpPr>
          <p:cNvPr id="4" name="TextBox 3">
            <a:extLst>
              <a:ext uri="{FF2B5EF4-FFF2-40B4-BE49-F238E27FC236}">
                <a16:creationId xmlns:a16="http://schemas.microsoft.com/office/drawing/2014/main" id="{38DEA3F0-6C40-B619-D776-3C8E606DF48B}"/>
              </a:ext>
            </a:extLst>
          </p:cNvPr>
          <p:cNvSpPr txBox="1"/>
          <p:nvPr/>
        </p:nvSpPr>
        <p:spPr>
          <a:xfrm>
            <a:off x="859503" y="3053064"/>
            <a:ext cx="10771603" cy="1015663"/>
          </a:xfrm>
          <a:prstGeom prst="rect">
            <a:avLst/>
          </a:prstGeom>
          <a:noFill/>
        </p:spPr>
        <p:txBody>
          <a:bodyPr wrap="none" rtlCol="0">
            <a:spAutoFit/>
          </a:bodyPr>
          <a:lstStyle/>
          <a:p>
            <a:r>
              <a:rPr lang="en-US" sz="6000" b="1" dirty="0">
                <a:solidFill>
                  <a:schemeClr val="accent1"/>
                </a:solidFill>
              </a:rPr>
              <a:t>kyclaims.unclaimedproperty.com</a:t>
            </a:r>
          </a:p>
        </p:txBody>
      </p:sp>
      <p:sp>
        <p:nvSpPr>
          <p:cNvPr id="5" name="Rectangle 4">
            <a:extLst>
              <a:ext uri="{FF2B5EF4-FFF2-40B4-BE49-F238E27FC236}">
                <a16:creationId xmlns:a16="http://schemas.microsoft.com/office/drawing/2014/main" id="{7645D146-76C0-546C-59FF-55195F770C64}"/>
              </a:ext>
            </a:extLst>
          </p:cNvPr>
          <p:cNvSpPr/>
          <p:nvPr/>
        </p:nvSpPr>
        <p:spPr>
          <a:xfrm>
            <a:off x="5174113" y="4373405"/>
            <a:ext cx="1843774" cy="1200329"/>
          </a:xfrm>
          <a:prstGeom prst="rect">
            <a:avLst/>
          </a:prstGeom>
          <a:noFill/>
        </p:spPr>
        <p:txBody>
          <a:bodyPr wrap="none" lIns="91440" tIns="45720" rIns="91440" bIns="45720">
            <a:spAutoFit/>
          </a:bodyPr>
          <a:lstStyle/>
          <a:p>
            <a:pPr algn="ct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2:00</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Rectangle 5">
            <a:extLst>
              <a:ext uri="{FF2B5EF4-FFF2-40B4-BE49-F238E27FC236}">
                <a16:creationId xmlns:a16="http://schemas.microsoft.com/office/drawing/2014/main" id="{BEEA4110-BB5E-3516-F271-001DE3C8BA0F}"/>
              </a:ext>
            </a:extLst>
          </p:cNvPr>
          <p:cNvSpPr/>
          <p:nvPr/>
        </p:nvSpPr>
        <p:spPr>
          <a:xfrm>
            <a:off x="5174113" y="4363760"/>
            <a:ext cx="1843774" cy="1200329"/>
          </a:xfrm>
          <a:prstGeom prst="rect">
            <a:avLst/>
          </a:prstGeom>
          <a:noFill/>
        </p:spPr>
        <p:txBody>
          <a:bodyPr wrap="none" lIns="91440" tIns="45720" rIns="91440" bIns="45720">
            <a:spAutoFit/>
          </a:bodyPr>
          <a:lstStyle/>
          <a:p>
            <a:pPr algn="ct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1:30</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Rectangle 6">
            <a:extLst>
              <a:ext uri="{FF2B5EF4-FFF2-40B4-BE49-F238E27FC236}">
                <a16:creationId xmlns:a16="http://schemas.microsoft.com/office/drawing/2014/main" id="{E5E0CC82-B7F1-137C-9795-F0E853C1722B}"/>
              </a:ext>
            </a:extLst>
          </p:cNvPr>
          <p:cNvSpPr/>
          <p:nvPr/>
        </p:nvSpPr>
        <p:spPr>
          <a:xfrm>
            <a:off x="5174113" y="4363759"/>
            <a:ext cx="1843774" cy="1200329"/>
          </a:xfrm>
          <a:prstGeom prst="rect">
            <a:avLst/>
          </a:prstGeom>
          <a:noFill/>
        </p:spPr>
        <p:txBody>
          <a:bodyPr wrap="none" lIns="91440" tIns="45720" rIns="91440" bIns="45720">
            <a:spAutoFit/>
          </a:bodyPr>
          <a:lstStyle/>
          <a:p>
            <a:pPr algn="ct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1:00</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Rectangle 7">
            <a:extLst>
              <a:ext uri="{FF2B5EF4-FFF2-40B4-BE49-F238E27FC236}">
                <a16:creationId xmlns:a16="http://schemas.microsoft.com/office/drawing/2014/main" id="{FD2C9E52-5E9B-8000-E8F3-0555AA32E7E1}"/>
              </a:ext>
            </a:extLst>
          </p:cNvPr>
          <p:cNvSpPr/>
          <p:nvPr/>
        </p:nvSpPr>
        <p:spPr>
          <a:xfrm>
            <a:off x="5190965" y="4354114"/>
            <a:ext cx="1843774" cy="1200329"/>
          </a:xfrm>
          <a:prstGeom prst="rect">
            <a:avLst/>
          </a:prstGeom>
          <a:noFill/>
        </p:spPr>
        <p:txBody>
          <a:bodyPr wrap="none" lIns="91440" tIns="45720" rIns="91440" bIns="45720">
            <a:spAutoFit/>
          </a:bodyPr>
          <a:lstStyle/>
          <a:p>
            <a:pPr algn="ct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0:30</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9" name="Rectangle 8">
            <a:extLst>
              <a:ext uri="{FF2B5EF4-FFF2-40B4-BE49-F238E27FC236}">
                <a16:creationId xmlns:a16="http://schemas.microsoft.com/office/drawing/2014/main" id="{0BBCA9F5-EE44-C7B8-26BD-4080EC8DCD09}"/>
              </a:ext>
            </a:extLst>
          </p:cNvPr>
          <p:cNvSpPr/>
          <p:nvPr/>
        </p:nvSpPr>
        <p:spPr>
          <a:xfrm>
            <a:off x="759861" y="4034585"/>
            <a:ext cx="10690554" cy="1938992"/>
          </a:xfrm>
          <a:prstGeom prst="rect">
            <a:avLst/>
          </a:prstGeom>
          <a:noFill/>
        </p:spPr>
        <p:txBody>
          <a:bodyPr wrap="none" lIns="91440" tIns="45720" rIns="91440" bIns="45720">
            <a:spAutoFit/>
          </a:bodyPr>
          <a:lstStyle/>
          <a:p>
            <a:pPr algn="ctr"/>
            <a:r>
              <a:rPr lang="en-US"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Time is up.  </a:t>
            </a:r>
          </a:p>
          <a:p>
            <a:pPr algn="ctr"/>
            <a:r>
              <a:rPr lang="en-US"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Who found Unclaimed Property?</a:t>
            </a:r>
            <a:endParaRPr 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1560123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3000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par>
                          <p:cTn id="9" fill="hold">
                            <p:stCondLst>
                              <p:cond delay="30500"/>
                            </p:stCondLst>
                            <p:childTnLst>
                              <p:par>
                                <p:cTn id="10" presetID="2" presetClass="entr" presetSubtype="4" fill="hold" grpId="1"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31000"/>
                            </p:stCondLst>
                            <p:childTnLst>
                              <p:par>
                                <p:cTn id="15" presetID="2" presetClass="exit" presetSubtype="4" fill="hold" grpId="0" nodeType="afterEffect">
                                  <p:stCondLst>
                                    <p:cond delay="30000"/>
                                  </p:stCondLst>
                                  <p:childTnLst>
                                    <p:anim calcmode="lin" valueType="num">
                                      <p:cBhvr additive="base">
                                        <p:cTn id="16" dur="500"/>
                                        <p:tgtEl>
                                          <p:spTgt spid="6"/>
                                        </p:tgtEl>
                                        <p:attrNameLst>
                                          <p:attrName>ppt_x</p:attrName>
                                        </p:attrNameLst>
                                      </p:cBhvr>
                                      <p:tavLst>
                                        <p:tav tm="0">
                                          <p:val>
                                            <p:strVal val="ppt_x"/>
                                          </p:val>
                                        </p:tav>
                                        <p:tav tm="100000">
                                          <p:val>
                                            <p:strVal val="ppt_x"/>
                                          </p:val>
                                        </p:tav>
                                      </p:tavLst>
                                    </p:anim>
                                    <p:anim calcmode="lin" valueType="num">
                                      <p:cBhvr additive="base">
                                        <p:cTn id="17" dur="500"/>
                                        <p:tgtEl>
                                          <p:spTgt spid="6"/>
                                        </p:tgtEl>
                                        <p:attrNameLst>
                                          <p:attrName>ppt_y</p:attrName>
                                        </p:attrNameLst>
                                      </p:cBhvr>
                                      <p:tavLst>
                                        <p:tav tm="0">
                                          <p:val>
                                            <p:strVal val="ppt_y"/>
                                          </p:val>
                                        </p:tav>
                                        <p:tav tm="100000">
                                          <p:val>
                                            <p:strVal val="1+ppt_h/2"/>
                                          </p:val>
                                        </p:tav>
                                      </p:tavLst>
                                    </p:anim>
                                    <p:set>
                                      <p:cBhvr>
                                        <p:cTn id="18" dur="1" fill="hold">
                                          <p:stCondLst>
                                            <p:cond delay="499"/>
                                          </p:stCondLst>
                                        </p:cTn>
                                        <p:tgtEl>
                                          <p:spTgt spid="6"/>
                                        </p:tgtEl>
                                        <p:attrNameLst>
                                          <p:attrName>style.visibility</p:attrName>
                                        </p:attrNameLst>
                                      </p:cBhvr>
                                      <p:to>
                                        <p:strVal val="hidden"/>
                                      </p:to>
                                    </p:set>
                                  </p:childTnLst>
                                </p:cTn>
                              </p:par>
                            </p:childTnLst>
                          </p:cTn>
                        </p:par>
                        <p:par>
                          <p:cTn id="19" fill="hold">
                            <p:stCondLst>
                              <p:cond delay="61500"/>
                            </p:stCondLst>
                            <p:childTnLst>
                              <p:par>
                                <p:cTn id="20" presetID="2" presetClass="entr" presetSubtype="4" fill="hold" grpId="1"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62000"/>
                            </p:stCondLst>
                            <p:childTnLst>
                              <p:par>
                                <p:cTn id="25" presetID="2" presetClass="exit" presetSubtype="4" fill="hold" grpId="0" nodeType="afterEffect">
                                  <p:stCondLst>
                                    <p:cond delay="30000"/>
                                  </p:stCondLst>
                                  <p:childTnLst>
                                    <p:anim calcmode="lin" valueType="num">
                                      <p:cBhvr additive="base">
                                        <p:cTn id="26" dur="500"/>
                                        <p:tgtEl>
                                          <p:spTgt spid="7"/>
                                        </p:tgtEl>
                                        <p:attrNameLst>
                                          <p:attrName>ppt_x</p:attrName>
                                        </p:attrNameLst>
                                      </p:cBhvr>
                                      <p:tavLst>
                                        <p:tav tm="0">
                                          <p:val>
                                            <p:strVal val="ppt_x"/>
                                          </p:val>
                                        </p:tav>
                                        <p:tav tm="100000">
                                          <p:val>
                                            <p:strVal val="ppt_x"/>
                                          </p:val>
                                        </p:tav>
                                      </p:tavLst>
                                    </p:anim>
                                    <p:anim calcmode="lin" valueType="num">
                                      <p:cBhvr additive="base">
                                        <p:cTn id="27" dur="500"/>
                                        <p:tgtEl>
                                          <p:spTgt spid="7"/>
                                        </p:tgtEl>
                                        <p:attrNameLst>
                                          <p:attrName>ppt_y</p:attrName>
                                        </p:attrNameLst>
                                      </p:cBhvr>
                                      <p:tavLst>
                                        <p:tav tm="0">
                                          <p:val>
                                            <p:strVal val="ppt_y"/>
                                          </p:val>
                                        </p:tav>
                                        <p:tav tm="100000">
                                          <p:val>
                                            <p:strVal val="1+ppt_h/2"/>
                                          </p:val>
                                        </p:tav>
                                      </p:tavLst>
                                    </p:anim>
                                    <p:set>
                                      <p:cBhvr>
                                        <p:cTn id="28" dur="1" fill="hold">
                                          <p:stCondLst>
                                            <p:cond delay="499"/>
                                          </p:stCondLst>
                                        </p:cTn>
                                        <p:tgtEl>
                                          <p:spTgt spid="7"/>
                                        </p:tgtEl>
                                        <p:attrNameLst>
                                          <p:attrName>style.visibility</p:attrName>
                                        </p:attrNameLst>
                                      </p:cBhvr>
                                      <p:to>
                                        <p:strVal val="hidden"/>
                                      </p:to>
                                    </p:set>
                                  </p:childTnLst>
                                </p:cTn>
                              </p:par>
                            </p:childTnLst>
                          </p:cTn>
                        </p:par>
                        <p:par>
                          <p:cTn id="29" fill="hold">
                            <p:stCondLst>
                              <p:cond delay="92500"/>
                            </p:stCondLst>
                            <p:childTnLst>
                              <p:par>
                                <p:cTn id="30" presetID="2" presetClass="entr" presetSubtype="4"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par>
                          <p:cTn id="34" fill="hold">
                            <p:stCondLst>
                              <p:cond delay="93000"/>
                            </p:stCondLst>
                            <p:childTnLst>
                              <p:par>
                                <p:cTn id="35" presetID="2" presetClass="exit" presetSubtype="4" fill="hold" grpId="1" nodeType="afterEffect">
                                  <p:stCondLst>
                                    <p:cond delay="30000"/>
                                  </p:stCondLst>
                                  <p:childTnLst>
                                    <p:anim calcmode="lin" valueType="num">
                                      <p:cBhvr additive="base">
                                        <p:cTn id="36" dur="500"/>
                                        <p:tgtEl>
                                          <p:spTgt spid="8"/>
                                        </p:tgtEl>
                                        <p:attrNameLst>
                                          <p:attrName>ppt_x</p:attrName>
                                        </p:attrNameLst>
                                      </p:cBhvr>
                                      <p:tavLst>
                                        <p:tav tm="0">
                                          <p:val>
                                            <p:strVal val="ppt_x"/>
                                          </p:val>
                                        </p:tav>
                                        <p:tav tm="100000">
                                          <p:val>
                                            <p:strVal val="ppt_x"/>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childTnLst>
                          </p:cTn>
                        </p:par>
                        <p:par>
                          <p:cTn id="39" fill="hold">
                            <p:stCondLst>
                              <p:cond delay="123500"/>
                            </p:stCondLst>
                            <p:childTnLst>
                              <p:par>
                                <p:cTn id="40" presetID="2" presetClass="entr" presetSubtype="4"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7" grpId="0"/>
      <p:bldP spid="7" grpId="1"/>
      <p:bldP spid="8" grpId="0"/>
      <p:bldP spid="8" grpId="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9C8F41-4F82-D48E-64EB-CE7D73DAD605}"/>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BA9159A6-BF8D-6D0F-056D-17CD7E173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1255B8B2-F753-8FCC-DFB5-9ADD585E06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572909CA-EE20-A32E-F8CB-9DB34EB07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99FA3653-9D75-A1C1-AC4A-778D87B578D1}"/>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11" name="TextBox 10">
            <a:extLst>
              <a:ext uri="{FF2B5EF4-FFF2-40B4-BE49-F238E27FC236}">
                <a16:creationId xmlns:a16="http://schemas.microsoft.com/office/drawing/2014/main" id="{0B58084B-AD44-2996-F382-5835DBB74032}"/>
              </a:ext>
            </a:extLst>
          </p:cNvPr>
          <p:cNvSpPr txBox="1"/>
          <p:nvPr/>
        </p:nvSpPr>
        <p:spPr>
          <a:xfrm>
            <a:off x="1295400" y="2247013"/>
            <a:ext cx="3911518" cy="1815882"/>
          </a:xfrm>
          <a:prstGeom prst="rect">
            <a:avLst/>
          </a:prstGeom>
          <a:noFill/>
        </p:spPr>
        <p:txBody>
          <a:bodyPr wrap="square">
            <a:spAutoFit/>
          </a:bodyPr>
          <a:lstStyle/>
          <a:p>
            <a:r>
              <a:rPr lang="en-US" sz="2800" dirty="0">
                <a:latin typeface="Aptos" panose="020B0004020202020204" pitchFamily="34" charset="0"/>
              </a:rPr>
              <a:t>Making a claim is as easy as ordering on Amazon.  Just add to cart…</a:t>
            </a:r>
          </a:p>
        </p:txBody>
      </p:sp>
      <p:sp>
        <p:nvSpPr>
          <p:cNvPr id="12" name="Arrow: Right 11">
            <a:extLst>
              <a:ext uri="{FF2B5EF4-FFF2-40B4-BE49-F238E27FC236}">
                <a16:creationId xmlns:a16="http://schemas.microsoft.com/office/drawing/2014/main" id="{D1233036-4256-F718-177D-A3DD749F7BFE}"/>
              </a:ext>
            </a:extLst>
          </p:cNvPr>
          <p:cNvSpPr/>
          <p:nvPr/>
        </p:nvSpPr>
        <p:spPr>
          <a:xfrm>
            <a:off x="2059536" y="4126435"/>
            <a:ext cx="3525936" cy="1623471"/>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4" name="Picture 3" descr="Graphical user interface, text, application, email&#10;&#10;AI-generated content may be incorrect.">
            <a:extLst>
              <a:ext uri="{FF2B5EF4-FFF2-40B4-BE49-F238E27FC236}">
                <a16:creationId xmlns:a16="http://schemas.microsoft.com/office/drawing/2014/main" id="{8A9E9BC5-FEA8-999A-4D91-3285F767BD9A}"/>
              </a:ext>
            </a:extLst>
          </p:cNvPr>
          <p:cNvPicPr>
            <a:picLocks noChangeAspect="1"/>
          </p:cNvPicPr>
          <p:nvPr/>
        </p:nvPicPr>
        <p:blipFill>
          <a:blip r:embed="rId3"/>
          <a:srcRect b="34278"/>
          <a:stretch>
            <a:fillRect/>
          </a:stretch>
        </p:blipFill>
        <p:spPr>
          <a:xfrm>
            <a:off x="5583336" y="685800"/>
            <a:ext cx="5951522" cy="5253934"/>
          </a:xfrm>
          <a:prstGeom prst="rect">
            <a:avLst/>
          </a:prstGeom>
        </p:spPr>
      </p:pic>
    </p:spTree>
    <p:extLst>
      <p:ext uri="{BB962C8B-B14F-4D97-AF65-F5344CB8AC3E}">
        <p14:creationId xmlns:p14="http://schemas.microsoft.com/office/powerpoint/2010/main" val="4057671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94E2AE-6BA7-E82E-1BB5-1686DFCDDC8B}"/>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7A349B1B-D6B0-6D58-5DD4-940244016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6EA3C230-F837-D293-2D7B-72626D821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E9C49429-C96F-8187-3ADA-693735ECB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7E73918D-9A58-CB40-1D1A-9D27399F0C1F}"/>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4" name="TextBox 3">
            <a:extLst>
              <a:ext uri="{FF2B5EF4-FFF2-40B4-BE49-F238E27FC236}">
                <a16:creationId xmlns:a16="http://schemas.microsoft.com/office/drawing/2014/main" id="{EDD686FF-31F6-EB27-FFF5-EEE95DDC094D}"/>
              </a:ext>
            </a:extLst>
          </p:cNvPr>
          <p:cNvSpPr txBox="1"/>
          <p:nvPr/>
        </p:nvSpPr>
        <p:spPr>
          <a:xfrm>
            <a:off x="829656" y="838894"/>
            <a:ext cx="5501967" cy="1015663"/>
          </a:xfrm>
          <a:prstGeom prst="rect">
            <a:avLst/>
          </a:prstGeom>
          <a:noFill/>
        </p:spPr>
        <p:txBody>
          <a:bodyPr wrap="square">
            <a:spAutoFit/>
          </a:bodyPr>
          <a:lstStyle/>
          <a:p>
            <a:r>
              <a:rPr lang="en-US" sz="2000" dirty="0">
                <a:latin typeface="Aptos" panose="020B0004020202020204" pitchFamily="34" charset="0"/>
              </a:rPr>
              <a:t>During the first two years of the Metcalf administration, Treasury processed how many Unclaimed Property return requests?</a:t>
            </a:r>
          </a:p>
        </p:txBody>
      </p:sp>
      <p:sp>
        <p:nvSpPr>
          <p:cNvPr id="5" name="Rectangle 4">
            <a:extLst>
              <a:ext uri="{FF2B5EF4-FFF2-40B4-BE49-F238E27FC236}">
                <a16:creationId xmlns:a16="http://schemas.microsoft.com/office/drawing/2014/main" id="{EF5DC9A8-77C0-CAF5-8E04-032E719F11E7}"/>
              </a:ext>
            </a:extLst>
          </p:cNvPr>
          <p:cNvSpPr/>
          <p:nvPr/>
        </p:nvSpPr>
        <p:spPr>
          <a:xfrm>
            <a:off x="1295400" y="1524000"/>
            <a:ext cx="3954545" cy="1569660"/>
          </a:xfrm>
          <a:prstGeom prst="rect">
            <a:avLst/>
          </a:prstGeom>
          <a:noFill/>
        </p:spPr>
        <p:txBody>
          <a:bodyPr wrap="square" lIns="91440" tIns="45720" rIns="91440" bIns="45720">
            <a:spAutoFit/>
          </a:bodyPr>
          <a:lstStyle/>
          <a:p>
            <a:pPr algn="ctr"/>
            <a:r>
              <a:rPr lang="en-US" sz="9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96,779</a:t>
            </a:r>
          </a:p>
        </p:txBody>
      </p:sp>
      <p:pic>
        <p:nvPicPr>
          <p:cNvPr id="11" name="Picture 10" descr="A picture containing person, indoor, person, bowed instrument&#10;&#10;AI-generated content may be incorrect.">
            <a:extLst>
              <a:ext uri="{FF2B5EF4-FFF2-40B4-BE49-F238E27FC236}">
                <a16:creationId xmlns:a16="http://schemas.microsoft.com/office/drawing/2014/main" id="{23D9AD2C-B440-8450-EEBC-9235D2D0D1C3}"/>
              </a:ext>
            </a:extLst>
          </p:cNvPr>
          <p:cNvPicPr>
            <a:picLocks noChangeAspect="1"/>
          </p:cNvPicPr>
          <p:nvPr/>
        </p:nvPicPr>
        <p:blipFill>
          <a:blip r:embed="rId3"/>
          <a:srcRect t="15898" b="1"/>
          <a:stretch/>
        </p:blipFill>
        <p:spPr>
          <a:xfrm>
            <a:off x="7588012" y="854736"/>
            <a:ext cx="3810000" cy="3204266"/>
          </a:xfrm>
          <a:prstGeom prst="rect">
            <a:avLst/>
          </a:prstGeom>
        </p:spPr>
      </p:pic>
      <p:pic>
        <p:nvPicPr>
          <p:cNvPr id="7" name="Picture 6" descr="A picture containing indoor, wooden, wood&#10;&#10;AI-generated content may be incorrect.">
            <a:extLst>
              <a:ext uri="{FF2B5EF4-FFF2-40B4-BE49-F238E27FC236}">
                <a16:creationId xmlns:a16="http://schemas.microsoft.com/office/drawing/2014/main" id="{CCC67D74-A1F0-435E-8982-9A0A16E0F7C2}"/>
              </a:ext>
            </a:extLst>
          </p:cNvPr>
          <p:cNvPicPr>
            <a:picLocks noChangeAspect="1"/>
          </p:cNvPicPr>
          <p:nvPr/>
        </p:nvPicPr>
        <p:blipFill>
          <a:blip r:embed="rId4"/>
          <a:srcRect t="433" b="-1167"/>
          <a:stretch/>
        </p:blipFill>
        <p:spPr>
          <a:xfrm>
            <a:off x="6280489" y="783818"/>
            <a:ext cx="5139973" cy="5177734"/>
          </a:xfrm>
          <a:prstGeom prst="rect">
            <a:avLst/>
          </a:prstGeom>
        </p:spPr>
      </p:pic>
      <p:sp>
        <p:nvSpPr>
          <p:cNvPr id="8" name="TextBox 7">
            <a:extLst>
              <a:ext uri="{FF2B5EF4-FFF2-40B4-BE49-F238E27FC236}">
                <a16:creationId xmlns:a16="http://schemas.microsoft.com/office/drawing/2014/main" id="{F1F2BD8D-DB22-8756-9455-C57B57062CD4}"/>
              </a:ext>
            </a:extLst>
          </p:cNvPr>
          <p:cNvSpPr txBox="1"/>
          <p:nvPr/>
        </p:nvSpPr>
        <p:spPr>
          <a:xfrm>
            <a:off x="771538" y="2890443"/>
            <a:ext cx="5501967" cy="1569660"/>
          </a:xfrm>
          <a:prstGeom prst="rect">
            <a:avLst/>
          </a:prstGeom>
          <a:noFill/>
        </p:spPr>
        <p:txBody>
          <a:bodyPr wrap="square">
            <a:spAutoFit/>
          </a:bodyPr>
          <a:lstStyle/>
          <a:p>
            <a:r>
              <a:rPr lang="en-US" sz="2400" dirty="0">
                <a:latin typeface="Aptos" panose="020B0004020202020204" pitchFamily="34" charset="0"/>
              </a:rPr>
              <a:t>During the first two years of the Metcalf administration, Treasury returned how much money in Unclaimed Property to Kentucky residents and taxpayers?</a:t>
            </a:r>
          </a:p>
        </p:txBody>
      </p:sp>
      <p:sp>
        <p:nvSpPr>
          <p:cNvPr id="9" name="Rectangle 8">
            <a:extLst>
              <a:ext uri="{FF2B5EF4-FFF2-40B4-BE49-F238E27FC236}">
                <a16:creationId xmlns:a16="http://schemas.microsoft.com/office/drawing/2014/main" id="{FA20FE40-A8B9-BE2A-EA8F-91BBF51190CB}"/>
              </a:ext>
            </a:extLst>
          </p:cNvPr>
          <p:cNvSpPr/>
          <p:nvPr/>
        </p:nvSpPr>
        <p:spPr>
          <a:xfrm>
            <a:off x="731674" y="4364143"/>
            <a:ext cx="8621271" cy="1569660"/>
          </a:xfrm>
          <a:prstGeom prst="rect">
            <a:avLst/>
          </a:prstGeom>
          <a:noFill/>
        </p:spPr>
        <p:txBody>
          <a:bodyPr wrap="none" lIns="91440" tIns="45720" rIns="91440" bIns="45720">
            <a:spAutoFit/>
          </a:bodyPr>
          <a:lstStyle/>
          <a:p>
            <a:pPr algn="ctr"/>
            <a:r>
              <a:rPr lang="en-US" sz="9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r>
              <a:rPr 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82,000,000.00+</a:t>
            </a:r>
            <a:endParaRPr lang="en-US" sz="9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7435732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3000" fill="hold"/>
                                        <p:tgtEl>
                                          <p:spTgt spid="9"/>
                                        </p:tgtEl>
                                        <p:attrNameLst>
                                          <p:attrName>ppt_x</p:attrName>
                                        </p:attrNameLst>
                                      </p:cBhvr>
                                      <p:tavLst>
                                        <p:tav tm="0">
                                          <p:val>
                                            <p:strVal val="0-#ppt_w/2"/>
                                          </p:val>
                                        </p:tav>
                                        <p:tav tm="100000">
                                          <p:val>
                                            <p:strVal val="#ppt_x"/>
                                          </p:val>
                                        </p:tav>
                                      </p:tavLst>
                                    </p:anim>
                                    <p:anim calcmode="lin" valueType="num">
                                      <p:cBhvr additive="base">
                                        <p:cTn id="14" dur="3000" fill="hold"/>
                                        <p:tgtEl>
                                          <p:spTgt spid="9"/>
                                        </p:tgtEl>
                                        <p:attrNameLst>
                                          <p:attrName>ppt_y</p:attrName>
                                        </p:attrNameLst>
                                      </p:cBhvr>
                                      <p:tavLst>
                                        <p:tav tm="0">
                                          <p:val>
                                            <p:strVal val="#ppt_y"/>
                                          </p:val>
                                        </p:tav>
                                        <p:tav tm="100000">
                                          <p:val>
                                            <p:strVal val="#ppt_y"/>
                                          </p:val>
                                        </p:tav>
                                      </p:tavLst>
                                    </p:anim>
                                  </p:childTnLst>
                                </p:cTn>
                              </p:par>
                              <p:par>
                                <p:cTn id="15" presetID="2" presetClass="exit" presetSubtype="2" fill="hold" nodeType="withEffect">
                                  <p:stCondLst>
                                    <p:cond delay="2000"/>
                                  </p:stCondLst>
                                  <p:childTnLst>
                                    <p:anim calcmode="lin" valueType="num">
                                      <p:cBhvr additive="base">
                                        <p:cTn id="16" dur="1750"/>
                                        <p:tgtEl>
                                          <p:spTgt spid="7"/>
                                        </p:tgtEl>
                                        <p:attrNameLst>
                                          <p:attrName>ppt_x</p:attrName>
                                        </p:attrNameLst>
                                      </p:cBhvr>
                                      <p:tavLst>
                                        <p:tav tm="0">
                                          <p:val>
                                            <p:strVal val="ppt_x"/>
                                          </p:val>
                                        </p:tav>
                                        <p:tav tm="100000">
                                          <p:val>
                                            <p:strVal val="1+ppt_w/2"/>
                                          </p:val>
                                        </p:tav>
                                      </p:tavLst>
                                    </p:anim>
                                    <p:anim calcmode="lin" valueType="num">
                                      <p:cBhvr additive="base">
                                        <p:cTn id="17" dur="1750"/>
                                        <p:tgtEl>
                                          <p:spTgt spid="7"/>
                                        </p:tgtEl>
                                        <p:attrNameLst>
                                          <p:attrName>ppt_y</p:attrName>
                                        </p:attrNameLst>
                                      </p:cBhvr>
                                      <p:tavLst>
                                        <p:tav tm="0">
                                          <p:val>
                                            <p:strVal val="ppt_y"/>
                                          </p:val>
                                        </p:tav>
                                        <p:tav tm="100000">
                                          <p:val>
                                            <p:strVal val="ppt_y"/>
                                          </p:val>
                                        </p:tav>
                                      </p:tavLst>
                                    </p:anim>
                                    <p:set>
                                      <p:cBhvr>
                                        <p:cTn id="18" dur="1" fill="hold">
                                          <p:stCondLst>
                                            <p:cond delay="17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FA8799-4DBA-9DA0-4DD9-7EA9E779A869}"/>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132227E2-ACC4-C8EB-0C1C-C23BC86B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192A25DC-7357-7713-C039-BCE40529F7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9EFA2D99-37A5-4A60-25B3-2DA2DBBA4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8A04F5E8-B757-C8A1-018C-7F32202DC048}"/>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4" name="Rectangle 3">
            <a:extLst>
              <a:ext uri="{FF2B5EF4-FFF2-40B4-BE49-F238E27FC236}">
                <a16:creationId xmlns:a16="http://schemas.microsoft.com/office/drawing/2014/main" id="{DD1BD622-86AD-2660-B11F-830B34D8F6F2}"/>
              </a:ext>
            </a:extLst>
          </p:cNvPr>
          <p:cNvSpPr/>
          <p:nvPr/>
        </p:nvSpPr>
        <p:spPr>
          <a:xfrm>
            <a:off x="2928159" y="2554609"/>
            <a:ext cx="5899948" cy="1569660"/>
          </a:xfrm>
          <a:prstGeom prst="rect">
            <a:avLst/>
          </a:prstGeom>
          <a:noFill/>
        </p:spPr>
        <p:txBody>
          <a:bodyPr wrap="none" lIns="91440" tIns="45720" rIns="91440" bIns="45720">
            <a:spAutoFit/>
          </a:bodyPr>
          <a:lstStyle/>
          <a:p>
            <a:pPr algn="ctr"/>
            <a:r>
              <a:rPr lang="en-US" sz="9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Questions?</a:t>
            </a:r>
          </a:p>
        </p:txBody>
      </p:sp>
    </p:spTree>
    <p:extLst>
      <p:ext uri="{BB962C8B-B14F-4D97-AF65-F5344CB8AC3E}">
        <p14:creationId xmlns:p14="http://schemas.microsoft.com/office/powerpoint/2010/main" val="25040209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0-#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FFFABE-070C-4800-6AEC-3FB0A6A041EE}"/>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B3DCF748-9307-CF74-9F19-97A2FEB7D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CC20083F-BFFE-4A9B-F8C7-610D299C3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29077DC5-90F7-4680-881F-91DE830CB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553F0BEF-94AE-B265-4799-E8F9E19D63D7}"/>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7" name="TextBox 6">
            <a:extLst>
              <a:ext uri="{FF2B5EF4-FFF2-40B4-BE49-F238E27FC236}">
                <a16:creationId xmlns:a16="http://schemas.microsoft.com/office/drawing/2014/main" id="{874FAC16-07D2-AA4F-4D50-B69B2FDBD9A4}"/>
              </a:ext>
            </a:extLst>
          </p:cNvPr>
          <p:cNvSpPr txBox="1"/>
          <p:nvPr/>
        </p:nvSpPr>
        <p:spPr>
          <a:xfrm>
            <a:off x="1381885" y="2020824"/>
            <a:ext cx="3733800" cy="2585323"/>
          </a:xfrm>
          <a:prstGeom prst="rect">
            <a:avLst/>
          </a:prstGeom>
          <a:noFill/>
        </p:spPr>
        <p:txBody>
          <a:bodyPr wrap="square" rtlCol="0">
            <a:spAutoFit/>
          </a:bodyPr>
          <a:lstStyle/>
          <a:p>
            <a:r>
              <a:rPr lang="en-US" sz="5400" dirty="0"/>
              <a:t>Thank you for your attention.</a:t>
            </a:r>
          </a:p>
        </p:txBody>
      </p:sp>
      <p:pic>
        <p:nvPicPr>
          <p:cNvPr id="8" name="Picture 7" descr="A person in a suit&#10;&#10;AI-generated content may be incorrect.">
            <a:extLst>
              <a:ext uri="{FF2B5EF4-FFF2-40B4-BE49-F238E27FC236}">
                <a16:creationId xmlns:a16="http://schemas.microsoft.com/office/drawing/2014/main" id="{610FE84D-7454-C892-8E3C-D857A8428F9A}"/>
              </a:ext>
            </a:extLst>
          </p:cNvPr>
          <p:cNvPicPr>
            <a:picLocks noChangeAspect="1"/>
          </p:cNvPicPr>
          <p:nvPr/>
        </p:nvPicPr>
        <p:blipFill>
          <a:blip r:embed="rId3"/>
          <a:stretch>
            <a:fillRect/>
          </a:stretch>
        </p:blipFill>
        <p:spPr>
          <a:xfrm>
            <a:off x="7183392" y="1095535"/>
            <a:ext cx="3733799" cy="4666930"/>
          </a:xfrm>
          <a:prstGeom prst="rect">
            <a:avLst/>
          </a:prstGeom>
        </p:spPr>
      </p:pic>
      <p:cxnSp>
        <p:nvCxnSpPr>
          <p:cNvPr id="10" name="Straight Connector 9">
            <a:extLst>
              <a:ext uri="{FF2B5EF4-FFF2-40B4-BE49-F238E27FC236}">
                <a16:creationId xmlns:a16="http://schemas.microsoft.com/office/drawing/2014/main" id="{CC41ABB7-4E8B-B49F-68B7-FBEFD8902C72}"/>
              </a:ext>
            </a:extLst>
          </p:cNvPr>
          <p:cNvCxnSpPr/>
          <p:nvPr/>
        </p:nvCxnSpPr>
        <p:spPr>
          <a:xfrm>
            <a:off x="6096000" y="1371600"/>
            <a:ext cx="0" cy="426720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0944C73-182B-B1D1-BFB6-7631FC717E27}"/>
              </a:ext>
            </a:extLst>
          </p:cNvPr>
          <p:cNvPicPr>
            <a:picLocks noChangeAspect="1"/>
          </p:cNvPicPr>
          <p:nvPr/>
        </p:nvPicPr>
        <p:blipFill>
          <a:blip r:embed="rId4"/>
          <a:stretch>
            <a:fillRect/>
          </a:stretch>
        </p:blipFill>
        <p:spPr>
          <a:xfrm>
            <a:off x="-504308" y="-45977"/>
            <a:ext cx="13200616" cy="6949953"/>
          </a:xfrm>
          <a:prstGeom prst="rect">
            <a:avLst/>
          </a:prstGeom>
        </p:spPr>
      </p:pic>
    </p:spTree>
    <p:extLst>
      <p:ext uri="{BB962C8B-B14F-4D97-AF65-F5344CB8AC3E}">
        <p14:creationId xmlns:p14="http://schemas.microsoft.com/office/powerpoint/2010/main" val="2387597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nodeType="clickEffect">
                                  <p:stCondLst>
                                    <p:cond delay="0"/>
                                  </p:stCondLst>
                                  <p:childTnLst>
                                    <p:animEffect transition="out" filter="diamond(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8D1CFB-84A5-C977-02CC-DAA8A8416700}"/>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B6B1EA2E-7349-E381-CC5D-4B4A2551D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D99F7FE3-75CE-D922-C71A-8564AFA7C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DA7BAF47-6C72-3903-8F6B-3D44FFC0D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sp>
        <p:nvSpPr>
          <p:cNvPr id="10" name="TextBox 9">
            <a:extLst>
              <a:ext uri="{FF2B5EF4-FFF2-40B4-BE49-F238E27FC236}">
                <a16:creationId xmlns:a16="http://schemas.microsoft.com/office/drawing/2014/main" id="{1BE32978-F21B-7A38-5CB1-BE40E76EA5EB}"/>
              </a:ext>
            </a:extLst>
          </p:cNvPr>
          <p:cNvSpPr txBox="1"/>
          <p:nvPr/>
        </p:nvSpPr>
        <p:spPr>
          <a:xfrm>
            <a:off x="3048828" y="3244334"/>
            <a:ext cx="6097656" cy="369332"/>
          </a:xfrm>
          <a:prstGeom prst="rect">
            <a:avLst/>
          </a:prstGeom>
          <a:noFill/>
        </p:spPr>
        <p:txBody>
          <a:bodyPr wrap="square">
            <a:spAutoFit/>
          </a:bodyPr>
          <a:lstStyle/>
          <a:p>
            <a:r>
              <a:rPr lang="en-US" b="0" dirty="0">
                <a:effectLst/>
              </a:rPr>
              <a:t>  </a:t>
            </a:r>
            <a:endParaRPr lang="en-US" dirty="0"/>
          </a:p>
        </p:txBody>
      </p:sp>
      <p:pic>
        <p:nvPicPr>
          <p:cNvPr id="2" name="Picture 1">
            <a:extLst>
              <a:ext uri="{FF2B5EF4-FFF2-40B4-BE49-F238E27FC236}">
                <a16:creationId xmlns:a16="http://schemas.microsoft.com/office/drawing/2014/main" id="{FEC7E174-CAD9-8334-96DC-2A80C4BDC548}"/>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3" name="TextBox 2">
            <a:extLst>
              <a:ext uri="{FF2B5EF4-FFF2-40B4-BE49-F238E27FC236}">
                <a16:creationId xmlns:a16="http://schemas.microsoft.com/office/drawing/2014/main" id="{D2550952-A1FD-2C71-5C1B-E91A38974EC2}"/>
              </a:ext>
            </a:extLst>
          </p:cNvPr>
          <p:cNvSpPr txBox="1"/>
          <p:nvPr/>
        </p:nvSpPr>
        <p:spPr>
          <a:xfrm>
            <a:off x="749031" y="729574"/>
            <a:ext cx="7119000" cy="646331"/>
          </a:xfrm>
          <a:prstGeom prst="rect">
            <a:avLst/>
          </a:prstGeom>
          <a:noFill/>
        </p:spPr>
        <p:txBody>
          <a:bodyPr wrap="square" rtlCol="0">
            <a:spAutoFit/>
          </a:bodyPr>
          <a:lstStyle/>
          <a:p>
            <a:r>
              <a:rPr lang="en-US" sz="3600" b="1" dirty="0">
                <a:solidFill>
                  <a:schemeClr val="accent1"/>
                </a:solidFill>
              </a:rPr>
              <a:t>What is Unclaimed Property?</a:t>
            </a:r>
          </a:p>
        </p:txBody>
      </p:sp>
      <p:sp>
        <p:nvSpPr>
          <p:cNvPr id="4" name="TextBox 3">
            <a:extLst>
              <a:ext uri="{FF2B5EF4-FFF2-40B4-BE49-F238E27FC236}">
                <a16:creationId xmlns:a16="http://schemas.microsoft.com/office/drawing/2014/main" id="{2E7B8972-D91E-B0D4-B6C9-FB842A2CB21F}"/>
              </a:ext>
            </a:extLst>
          </p:cNvPr>
          <p:cNvSpPr txBox="1"/>
          <p:nvPr/>
        </p:nvSpPr>
        <p:spPr>
          <a:xfrm>
            <a:off x="749031" y="1284151"/>
            <a:ext cx="7485805" cy="923330"/>
          </a:xfrm>
          <a:prstGeom prst="rect">
            <a:avLst/>
          </a:prstGeom>
          <a:noFill/>
        </p:spPr>
        <p:txBody>
          <a:bodyPr wrap="square" rtlCol="0">
            <a:spAutoFit/>
          </a:bodyPr>
          <a:lstStyle/>
          <a:p>
            <a:r>
              <a:rPr lang="en-US" dirty="0"/>
              <a:t>Unclaimed Property (also referred to as abandoned property) includes various assets, like money, securities and even physical property often held by financial institutions, companies and governmental units.</a:t>
            </a:r>
          </a:p>
        </p:txBody>
      </p:sp>
      <p:sp>
        <p:nvSpPr>
          <p:cNvPr id="7" name="TextBox 6">
            <a:extLst>
              <a:ext uri="{FF2B5EF4-FFF2-40B4-BE49-F238E27FC236}">
                <a16:creationId xmlns:a16="http://schemas.microsoft.com/office/drawing/2014/main" id="{1C128B8D-4298-7246-2B38-4B812B567294}"/>
              </a:ext>
            </a:extLst>
          </p:cNvPr>
          <p:cNvSpPr txBox="1"/>
          <p:nvPr/>
        </p:nvSpPr>
        <p:spPr>
          <a:xfrm>
            <a:off x="2995866" y="2346441"/>
            <a:ext cx="8761622" cy="1200329"/>
          </a:xfrm>
          <a:prstGeom prst="rect">
            <a:avLst/>
          </a:prstGeom>
          <a:noFill/>
        </p:spPr>
        <p:txBody>
          <a:bodyPr wrap="square" rtlCol="0">
            <a:spAutoFit/>
          </a:bodyPr>
          <a:lstStyle/>
          <a:p>
            <a:r>
              <a:rPr lang="en-US" sz="3600" b="1" dirty="0">
                <a:solidFill>
                  <a:schemeClr val="accent1"/>
                </a:solidFill>
              </a:rPr>
              <a:t>What are the statutes that govern Unclaimed Property in the Commonwealth?</a:t>
            </a:r>
          </a:p>
        </p:txBody>
      </p:sp>
      <p:sp>
        <p:nvSpPr>
          <p:cNvPr id="11" name="TextBox 10">
            <a:extLst>
              <a:ext uri="{FF2B5EF4-FFF2-40B4-BE49-F238E27FC236}">
                <a16:creationId xmlns:a16="http://schemas.microsoft.com/office/drawing/2014/main" id="{EAF7D9EE-8D20-C32E-E66F-8A42E46FF7B1}"/>
              </a:ext>
            </a:extLst>
          </p:cNvPr>
          <p:cNvSpPr txBox="1"/>
          <p:nvPr/>
        </p:nvSpPr>
        <p:spPr>
          <a:xfrm>
            <a:off x="2995866" y="3515906"/>
            <a:ext cx="8557902" cy="646331"/>
          </a:xfrm>
          <a:prstGeom prst="rect">
            <a:avLst/>
          </a:prstGeom>
          <a:noFill/>
        </p:spPr>
        <p:txBody>
          <a:bodyPr wrap="square" rtlCol="0">
            <a:spAutoFit/>
          </a:bodyPr>
          <a:lstStyle/>
          <a:p>
            <a:r>
              <a:rPr lang="en-US" dirty="0"/>
              <a:t>KRS Chapter 393A governs the administration and reporting of Unclaimed Property in Kentucky.</a:t>
            </a:r>
          </a:p>
        </p:txBody>
      </p:sp>
      <p:sp>
        <p:nvSpPr>
          <p:cNvPr id="14" name="TextBox 13">
            <a:extLst>
              <a:ext uri="{FF2B5EF4-FFF2-40B4-BE49-F238E27FC236}">
                <a16:creationId xmlns:a16="http://schemas.microsoft.com/office/drawing/2014/main" id="{FE328376-2F91-A2D2-B537-AF36AFF1F310}"/>
              </a:ext>
            </a:extLst>
          </p:cNvPr>
          <p:cNvSpPr txBox="1"/>
          <p:nvPr/>
        </p:nvSpPr>
        <p:spPr>
          <a:xfrm>
            <a:off x="690479" y="4212099"/>
            <a:ext cx="8761622" cy="1200329"/>
          </a:xfrm>
          <a:prstGeom prst="rect">
            <a:avLst/>
          </a:prstGeom>
          <a:noFill/>
        </p:spPr>
        <p:txBody>
          <a:bodyPr wrap="square" rtlCol="0">
            <a:spAutoFit/>
          </a:bodyPr>
          <a:lstStyle/>
          <a:p>
            <a:r>
              <a:rPr lang="en-US" sz="3600" b="1" dirty="0">
                <a:solidFill>
                  <a:schemeClr val="accent1"/>
                </a:solidFill>
              </a:rPr>
              <a:t>Who is obligated to report and comply with KRS 393A?</a:t>
            </a:r>
          </a:p>
        </p:txBody>
      </p:sp>
      <p:sp>
        <p:nvSpPr>
          <p:cNvPr id="5" name="TextBox 4">
            <a:extLst>
              <a:ext uri="{FF2B5EF4-FFF2-40B4-BE49-F238E27FC236}">
                <a16:creationId xmlns:a16="http://schemas.microsoft.com/office/drawing/2014/main" id="{3CE7AD37-CBCD-0642-7B85-9B6055D6D51B}"/>
              </a:ext>
            </a:extLst>
          </p:cNvPr>
          <p:cNvSpPr txBox="1"/>
          <p:nvPr/>
        </p:nvSpPr>
        <p:spPr>
          <a:xfrm>
            <a:off x="3048828" y="4731537"/>
            <a:ext cx="7679643" cy="1200329"/>
          </a:xfrm>
          <a:prstGeom prst="rect">
            <a:avLst/>
          </a:prstGeom>
          <a:noFill/>
        </p:spPr>
        <p:txBody>
          <a:bodyPr wrap="square" rtlCol="0">
            <a:spAutoFit/>
          </a:bodyPr>
          <a:lstStyle/>
          <a:p>
            <a:r>
              <a:rPr lang="en-US" sz="7200" dirty="0"/>
              <a:t>Basically, everyone.  </a:t>
            </a:r>
          </a:p>
        </p:txBody>
      </p:sp>
    </p:spTree>
    <p:extLst>
      <p:ext uri="{BB962C8B-B14F-4D97-AF65-F5344CB8AC3E}">
        <p14:creationId xmlns:p14="http://schemas.microsoft.com/office/powerpoint/2010/main" val="219233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6" name="Picture 5" descr="Chart, scatter chart&#10;&#10;AI-generated content may be incorrect.">
            <a:extLst>
              <a:ext uri="{FF2B5EF4-FFF2-40B4-BE49-F238E27FC236}">
                <a16:creationId xmlns:a16="http://schemas.microsoft.com/office/drawing/2014/main" id="{5A787FE6-D844-56FE-F321-14DB8B05359B}"/>
              </a:ext>
            </a:extLst>
          </p:cNvPr>
          <p:cNvPicPr>
            <a:picLocks noChangeAspect="1"/>
          </p:cNvPicPr>
          <p:nvPr/>
        </p:nvPicPr>
        <p:blipFill>
          <a:blip r:embed="rId2"/>
          <a:stretch>
            <a:fillRect/>
          </a:stretch>
        </p:blipFill>
        <p:spPr>
          <a:xfrm>
            <a:off x="798773" y="1145754"/>
            <a:ext cx="10335144" cy="72570694"/>
          </a:xfrm>
          <a:prstGeom prst="rect">
            <a:avLst/>
          </a:prstGeom>
        </p:spPr>
      </p:pic>
      <p:sp>
        <p:nvSpPr>
          <p:cNvPr id="4" name="Rectangle 3">
            <a:extLst>
              <a:ext uri="{FF2B5EF4-FFF2-40B4-BE49-F238E27FC236}">
                <a16:creationId xmlns:a16="http://schemas.microsoft.com/office/drawing/2014/main" id="{DD9ADD41-DBA7-A923-9FBD-94DF06BAE0F9}"/>
              </a:ext>
            </a:extLst>
          </p:cNvPr>
          <p:cNvSpPr/>
          <p:nvPr/>
        </p:nvSpPr>
        <p:spPr>
          <a:xfrm>
            <a:off x="367339" y="6092024"/>
            <a:ext cx="10716835" cy="76597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9F0002A4-8CA9-0ECD-3DB4-1D28EDBED474}"/>
              </a:ext>
            </a:extLst>
          </p:cNvPr>
          <p:cNvPicPr>
            <a:picLocks noChangeAspect="1"/>
          </p:cNvPicPr>
          <p:nvPr/>
        </p:nvPicPr>
        <p:blipFill>
          <a:blip r:embed="rId3"/>
          <a:stretch>
            <a:fillRect/>
          </a:stretch>
        </p:blipFill>
        <p:spPr>
          <a:xfrm>
            <a:off x="7716788" y="6098951"/>
            <a:ext cx="3285509" cy="682849"/>
          </a:xfrm>
          <a:prstGeom prst="rect">
            <a:avLst/>
          </a:prstGeom>
        </p:spPr>
      </p:pic>
      <p:sp>
        <p:nvSpPr>
          <p:cNvPr id="3" name="TextBox 2">
            <a:extLst>
              <a:ext uri="{FF2B5EF4-FFF2-40B4-BE49-F238E27FC236}">
                <a16:creationId xmlns:a16="http://schemas.microsoft.com/office/drawing/2014/main" id="{AA6D8396-256F-2D76-AA83-9C67571430AA}"/>
              </a:ext>
            </a:extLst>
          </p:cNvPr>
          <p:cNvSpPr txBox="1"/>
          <p:nvPr/>
        </p:nvSpPr>
        <p:spPr>
          <a:xfrm>
            <a:off x="588644" y="499423"/>
            <a:ext cx="7119000" cy="646331"/>
          </a:xfrm>
          <a:prstGeom prst="rect">
            <a:avLst/>
          </a:prstGeom>
          <a:noFill/>
        </p:spPr>
        <p:txBody>
          <a:bodyPr wrap="square" rtlCol="0">
            <a:spAutoFit/>
          </a:bodyPr>
          <a:lstStyle/>
          <a:p>
            <a:r>
              <a:rPr lang="en-US" sz="3600" b="1" dirty="0">
                <a:solidFill>
                  <a:schemeClr val="accent1"/>
                </a:solidFill>
              </a:rPr>
              <a:t>Important Definitions:</a:t>
            </a:r>
          </a:p>
        </p:txBody>
      </p:sp>
    </p:spTree>
    <p:extLst>
      <p:ext uri="{BB962C8B-B14F-4D97-AF65-F5344CB8AC3E}">
        <p14:creationId xmlns:p14="http://schemas.microsoft.com/office/powerpoint/2010/main" val="24479340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0"/>
                                        <p:tgtEl>
                                          <p:spTgt spid="6"/>
                                        </p:tgtEl>
                                        <p:attrNameLst>
                                          <p:attrName>ppt_x</p:attrName>
                                        </p:attrNameLst>
                                      </p:cBhvr>
                                      <p:tavLst>
                                        <p:tav tm="0">
                                          <p:val>
                                            <p:strVal val="ppt_x"/>
                                          </p:val>
                                        </p:tav>
                                        <p:tav tm="100000">
                                          <p:val>
                                            <p:strVal val="ppt_x"/>
                                          </p:val>
                                        </p:tav>
                                      </p:tavLst>
                                    </p:anim>
                                    <p:anim calcmode="lin" valueType="num">
                                      <p:cBhvr additive="base">
                                        <p:cTn id="7" dur="5000"/>
                                        <p:tgtEl>
                                          <p:spTgt spid="6"/>
                                        </p:tgtEl>
                                        <p:attrNameLst>
                                          <p:attrName>ppt_y</p:attrName>
                                        </p:attrNameLst>
                                      </p:cBhvr>
                                      <p:tavLst>
                                        <p:tav tm="0">
                                          <p:val>
                                            <p:strVal val="ppt_y"/>
                                          </p:val>
                                        </p:tav>
                                        <p:tav tm="100000">
                                          <p:val>
                                            <p:strVal val="0-ppt_h/2"/>
                                          </p:val>
                                        </p:tav>
                                      </p:tavLst>
                                    </p:anim>
                                    <p:set>
                                      <p:cBhvr>
                                        <p:cTn id="8" dur="1" fill="hold">
                                          <p:stCondLst>
                                            <p:cond delay="4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631224-1AB7-EED2-3DD6-0F951FD45E22}"/>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ED156FA3-0D34-14F5-3B4A-6938B6D24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F00453B7-0CBF-99FB-D5B6-F6BAE898E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E21340F6-7E12-2311-98D8-8B23B1228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5" name="Picture 4">
            <a:extLst>
              <a:ext uri="{FF2B5EF4-FFF2-40B4-BE49-F238E27FC236}">
                <a16:creationId xmlns:a16="http://schemas.microsoft.com/office/drawing/2014/main" id="{8462EA2F-FB39-B2D0-529B-4D52117180A9}"/>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3" name="TextBox 2">
            <a:extLst>
              <a:ext uri="{FF2B5EF4-FFF2-40B4-BE49-F238E27FC236}">
                <a16:creationId xmlns:a16="http://schemas.microsoft.com/office/drawing/2014/main" id="{65426C2C-2FF8-6A86-B35B-79B281E8E942}"/>
              </a:ext>
            </a:extLst>
          </p:cNvPr>
          <p:cNvSpPr txBox="1"/>
          <p:nvPr/>
        </p:nvSpPr>
        <p:spPr>
          <a:xfrm>
            <a:off x="749031" y="729574"/>
            <a:ext cx="7119000" cy="646331"/>
          </a:xfrm>
          <a:prstGeom prst="rect">
            <a:avLst/>
          </a:prstGeom>
          <a:noFill/>
        </p:spPr>
        <p:txBody>
          <a:bodyPr wrap="square" rtlCol="0">
            <a:spAutoFit/>
          </a:bodyPr>
          <a:lstStyle/>
          <a:p>
            <a:r>
              <a:rPr lang="en-US" sz="3600" b="1" dirty="0">
                <a:solidFill>
                  <a:schemeClr val="accent1"/>
                </a:solidFill>
              </a:rPr>
              <a:t>Important Definitions:</a:t>
            </a:r>
          </a:p>
        </p:txBody>
      </p:sp>
      <p:sp>
        <p:nvSpPr>
          <p:cNvPr id="2" name="TextBox 1">
            <a:extLst>
              <a:ext uri="{FF2B5EF4-FFF2-40B4-BE49-F238E27FC236}">
                <a16:creationId xmlns:a16="http://schemas.microsoft.com/office/drawing/2014/main" id="{781C5D5B-E6C9-9D3C-7059-F6BC092F78C5}"/>
              </a:ext>
            </a:extLst>
          </p:cNvPr>
          <p:cNvSpPr txBox="1"/>
          <p:nvPr/>
        </p:nvSpPr>
        <p:spPr>
          <a:xfrm>
            <a:off x="924128" y="1375905"/>
            <a:ext cx="10437778" cy="4524315"/>
          </a:xfrm>
          <a:prstGeom prst="rect">
            <a:avLst/>
          </a:prstGeom>
          <a:noFill/>
        </p:spPr>
        <p:txBody>
          <a:bodyPr wrap="square" rtlCol="0">
            <a:spAutoFit/>
          </a:bodyPr>
          <a:lstStyle/>
          <a:p>
            <a:pPr marL="0" marR="0" algn="just"/>
            <a:r>
              <a:rPr lang="en-US" sz="1800" kern="100" dirty="0">
                <a:effectLst/>
                <a:latin typeface="Aptos" panose="020B0004020202020204" pitchFamily="34" charset="0"/>
                <a:ea typeface="Aptos" panose="020B0004020202020204" pitchFamily="34" charset="0"/>
              </a:rPr>
              <a:t>"</a:t>
            </a:r>
            <a:r>
              <a:rPr lang="en-US" sz="1800" b="1" kern="100" dirty="0">
                <a:effectLst/>
                <a:latin typeface="Aptos" panose="020B0004020202020204" pitchFamily="34" charset="0"/>
                <a:ea typeface="Aptos" panose="020B0004020202020204" pitchFamily="34" charset="0"/>
              </a:rPr>
              <a:t>Apparent owner</a:t>
            </a:r>
            <a:r>
              <a:rPr lang="en-US" sz="1800" kern="100" dirty="0">
                <a:effectLst/>
                <a:latin typeface="Aptos" panose="020B0004020202020204" pitchFamily="34" charset="0"/>
                <a:ea typeface="Aptos" panose="020B0004020202020204" pitchFamily="34" charset="0"/>
              </a:rPr>
              <a:t>" means a person whose name appears on the records of a holder as the owner of property held, issued, or owing by the holder;</a:t>
            </a:r>
          </a:p>
          <a:p>
            <a:pPr marL="0" marR="0" algn="just"/>
            <a:endParaRPr lang="en-US" kern="100" dirty="0">
              <a:latin typeface="Aptos" panose="020B0004020202020204" pitchFamily="34" charset="0"/>
              <a:ea typeface="Times New Roman" panose="02020603050405020304" pitchFamily="18" charset="0"/>
            </a:endParaRPr>
          </a:p>
          <a:p>
            <a:pPr marL="0" marR="0" algn="just"/>
            <a:endParaRPr lang="en-US" kern="100" dirty="0">
              <a:latin typeface="Aptos" panose="020B0004020202020204" pitchFamily="34" charset="0"/>
              <a:ea typeface="Times New Roman" panose="02020603050405020304" pitchFamily="18" charset="0"/>
            </a:endParaRPr>
          </a:p>
          <a:p>
            <a:pPr marL="0" marR="0" algn="just"/>
            <a:r>
              <a:rPr lang="en-US" sz="1800" kern="100" dirty="0">
                <a:effectLst/>
                <a:latin typeface="Aptos" panose="020B0004020202020204" pitchFamily="34" charset="0"/>
                <a:ea typeface="Aptos" panose="020B0004020202020204" pitchFamily="34" charset="0"/>
              </a:rPr>
              <a:t>"</a:t>
            </a:r>
            <a:r>
              <a:rPr lang="en-US" sz="1800" b="1" kern="100" dirty="0">
                <a:effectLst/>
                <a:latin typeface="Aptos" panose="020B0004020202020204" pitchFamily="34" charset="0"/>
                <a:ea typeface="Aptos" panose="020B0004020202020204" pitchFamily="34" charset="0"/>
              </a:rPr>
              <a:t>Owner</a:t>
            </a:r>
            <a:r>
              <a:rPr lang="en-US" sz="1800" kern="100" dirty="0">
                <a:effectLst/>
                <a:latin typeface="Aptos" panose="020B0004020202020204" pitchFamily="34" charset="0"/>
                <a:ea typeface="Aptos" panose="020B0004020202020204" pitchFamily="34" charset="0"/>
              </a:rPr>
              <a:t>":</a:t>
            </a:r>
            <a:endParaRPr lang="en-US" sz="1800" dirty="0">
              <a:effectLst/>
              <a:latin typeface="Times New Roman" panose="02020603050405020304" pitchFamily="18" charset="0"/>
              <a:ea typeface="Times New Roman" panose="02020603050405020304" pitchFamily="18" charset="0"/>
            </a:endParaRPr>
          </a:p>
          <a:p>
            <a:pPr marL="0" marR="0" indent="457200" algn="just"/>
            <a:r>
              <a:rPr lang="en-US" sz="1800" kern="100" dirty="0">
                <a:effectLst/>
                <a:latin typeface="Aptos" panose="020B0004020202020204" pitchFamily="34" charset="0"/>
                <a:ea typeface="Aptos" panose="020B0004020202020204" pitchFamily="34" charset="0"/>
              </a:rPr>
              <a:t>(a) Means a person that has a legal, beneficial, or equitable interest in property subject to this chapter or the person's legal representative when acting on behalf of the owner; and</a:t>
            </a:r>
            <a:endParaRPr lang="en-US" sz="1800" dirty="0">
              <a:effectLst/>
              <a:latin typeface="Times New Roman" panose="02020603050405020304" pitchFamily="18" charset="0"/>
              <a:ea typeface="Times New Roman" panose="02020603050405020304" pitchFamily="18" charset="0"/>
            </a:endParaRPr>
          </a:p>
          <a:p>
            <a:pPr marL="0" marR="0" indent="457200" algn="just"/>
            <a:r>
              <a:rPr lang="en-US" sz="1800" kern="100" dirty="0">
                <a:effectLst/>
                <a:latin typeface="Aptos" panose="020B0004020202020204" pitchFamily="34" charset="0"/>
                <a:ea typeface="Aptos" panose="020B0004020202020204" pitchFamily="34" charset="0"/>
              </a:rPr>
              <a:t>(b) Includes:</a:t>
            </a:r>
            <a:endParaRPr lang="en-US" sz="1800" dirty="0">
              <a:effectLst/>
              <a:latin typeface="Times New Roman" panose="02020603050405020304" pitchFamily="18" charset="0"/>
              <a:ea typeface="Times New Roman" panose="02020603050405020304" pitchFamily="18" charset="0"/>
            </a:endParaRPr>
          </a:p>
          <a:p>
            <a:pPr marL="457200" marR="0" indent="457200" algn="just"/>
            <a:r>
              <a:rPr lang="en-US" sz="1800" kern="100" dirty="0">
                <a:effectLst/>
                <a:latin typeface="Aptos" panose="020B0004020202020204" pitchFamily="34" charset="0"/>
                <a:ea typeface="Aptos" panose="020B0004020202020204" pitchFamily="34" charset="0"/>
              </a:rPr>
              <a:t>1. A depositor, for a deposit;</a:t>
            </a:r>
            <a:endParaRPr lang="en-US" sz="1800" dirty="0">
              <a:effectLst/>
              <a:latin typeface="Times New Roman" panose="02020603050405020304" pitchFamily="18" charset="0"/>
              <a:ea typeface="Times New Roman" panose="02020603050405020304" pitchFamily="18" charset="0"/>
            </a:endParaRPr>
          </a:p>
          <a:p>
            <a:pPr marL="457200" marR="0" indent="457200" algn="just"/>
            <a:r>
              <a:rPr lang="en-US" sz="1800" kern="100" dirty="0">
                <a:effectLst/>
                <a:latin typeface="Aptos" panose="020B0004020202020204" pitchFamily="34" charset="0"/>
                <a:ea typeface="Aptos" panose="020B0004020202020204" pitchFamily="34" charset="0"/>
              </a:rPr>
              <a:t>2. A beneficiary, for a trust other than a deposit in trust;</a:t>
            </a:r>
            <a:endParaRPr lang="en-US" sz="1800" dirty="0">
              <a:effectLst/>
              <a:latin typeface="Times New Roman" panose="02020603050405020304" pitchFamily="18" charset="0"/>
              <a:ea typeface="Times New Roman" panose="02020603050405020304" pitchFamily="18" charset="0"/>
            </a:endParaRPr>
          </a:p>
          <a:p>
            <a:pPr marL="457200" marR="0" indent="457200" algn="just"/>
            <a:r>
              <a:rPr lang="en-US" sz="1800" kern="100" dirty="0">
                <a:effectLst/>
                <a:latin typeface="Aptos" panose="020B0004020202020204" pitchFamily="34" charset="0"/>
                <a:ea typeface="Aptos" panose="020B0004020202020204" pitchFamily="34" charset="0"/>
              </a:rPr>
              <a:t>3. A creditor, claimant, or payee, for other property; and</a:t>
            </a:r>
            <a:endParaRPr lang="en-US" sz="1800" dirty="0">
              <a:effectLst/>
              <a:latin typeface="Times New Roman" panose="02020603050405020304" pitchFamily="18" charset="0"/>
              <a:ea typeface="Times New Roman" panose="02020603050405020304" pitchFamily="18" charset="0"/>
            </a:endParaRPr>
          </a:p>
          <a:p>
            <a:pPr marL="0" marR="0"/>
            <a:r>
              <a:rPr lang="en-US" sz="1800" kern="100" dirty="0">
                <a:effectLst/>
                <a:latin typeface="Aptos" panose="020B0004020202020204" pitchFamily="34" charset="0"/>
                <a:ea typeface="Aptos" panose="020B0004020202020204" pitchFamily="34" charset="0"/>
                <a:cs typeface="Times New Roman" panose="02020603050405020304" pitchFamily="18" charset="0"/>
              </a:rPr>
              <a:t>	4. The lawful bearer of a record that may be used to obtain money, a reward, or a thing of value;</a:t>
            </a:r>
            <a:r>
              <a:rPr lang="en-US" dirty="0">
                <a:effectLst/>
              </a:rPr>
              <a:t> </a:t>
            </a:r>
            <a:r>
              <a:rPr lang="en-US" sz="1800" kern="100" dirty="0">
                <a:effectLst/>
                <a:latin typeface="Aptos" panose="020B0004020202020204" pitchFamily="34" charset="0"/>
                <a:ea typeface="Aptos" panose="020B0004020202020204" pitchFamily="34" charset="0"/>
              </a:rPr>
              <a:t> </a:t>
            </a:r>
          </a:p>
          <a:p>
            <a:pPr marL="0" marR="0"/>
            <a:endParaRPr lang="en-US" kern="100" dirty="0">
              <a:latin typeface="Aptos" panose="020B0004020202020204" pitchFamily="34" charset="0"/>
              <a:ea typeface="Times New Roman" panose="02020603050405020304" pitchFamily="18" charset="0"/>
            </a:endParaRPr>
          </a:p>
          <a:p>
            <a:pPr marL="0" marR="0"/>
            <a:endParaRPr lang="en-US" kern="100" dirty="0">
              <a:latin typeface="Aptos" panose="020B0004020202020204" pitchFamily="34" charset="0"/>
              <a:ea typeface="Times New Roman" panose="02020603050405020304" pitchFamily="18" charset="0"/>
            </a:endParaRPr>
          </a:p>
          <a:p>
            <a:pPr marL="0" marR="0" algn="just"/>
            <a:r>
              <a:rPr lang="en-US" sz="1800" kern="100" dirty="0">
                <a:effectLst/>
                <a:latin typeface="Aptos" panose="020B0004020202020204" pitchFamily="34" charset="0"/>
                <a:ea typeface="Aptos" panose="020B0004020202020204" pitchFamily="34" charset="0"/>
              </a:rPr>
              <a:t>"</a:t>
            </a:r>
            <a:r>
              <a:rPr lang="en-US" sz="1800" b="1" kern="100" dirty="0">
                <a:effectLst/>
                <a:latin typeface="Aptos" panose="020B0004020202020204" pitchFamily="34" charset="0"/>
                <a:ea typeface="Aptos" panose="020B0004020202020204" pitchFamily="34" charset="0"/>
              </a:rPr>
              <a:t>Holder</a:t>
            </a:r>
            <a:r>
              <a:rPr lang="en-US" sz="1800" kern="100" dirty="0">
                <a:effectLst/>
                <a:latin typeface="Aptos" panose="020B0004020202020204" pitchFamily="34" charset="0"/>
                <a:ea typeface="Aptos" panose="020B0004020202020204" pitchFamily="34" charset="0"/>
              </a:rPr>
              <a:t>" means a person obligated to hold for the account of, or to deliver or pay to,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owner, property subject to this chapter;</a:t>
            </a:r>
            <a:r>
              <a:rPr lang="en-US" dirty="0">
                <a:effectLst/>
              </a:rPr>
              <a:t> </a:t>
            </a:r>
            <a:r>
              <a:rPr lang="en-US" sz="1800" kern="100" dirty="0">
                <a:effectLst/>
                <a:latin typeface="Aptos" panose="020B0004020202020204" pitchFamily="34" charset="0"/>
                <a:ea typeface="Aptos" panose="020B0004020202020204" pitchFamily="34" charset="0"/>
              </a:rPr>
              <a:t>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708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E8C352-376C-43A0-10ED-467AA48E7407}"/>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7577F274-DAEF-B0AB-95E7-7DFA5DE4B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3DBEEEA5-E59E-F7B5-0109-6D8B7864D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A8CCFD7A-A3C1-9029-D6F5-4DC7981A7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5" name="Picture 4">
            <a:extLst>
              <a:ext uri="{FF2B5EF4-FFF2-40B4-BE49-F238E27FC236}">
                <a16:creationId xmlns:a16="http://schemas.microsoft.com/office/drawing/2014/main" id="{38B298C8-7644-DB64-E46F-537F43D91B7B}"/>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3" name="TextBox 2">
            <a:extLst>
              <a:ext uri="{FF2B5EF4-FFF2-40B4-BE49-F238E27FC236}">
                <a16:creationId xmlns:a16="http://schemas.microsoft.com/office/drawing/2014/main" id="{7A63CA3F-DA20-67DF-4BEC-14C511E2E6C8}"/>
              </a:ext>
            </a:extLst>
          </p:cNvPr>
          <p:cNvSpPr txBox="1"/>
          <p:nvPr/>
        </p:nvSpPr>
        <p:spPr>
          <a:xfrm>
            <a:off x="749031" y="579927"/>
            <a:ext cx="7119000" cy="646331"/>
          </a:xfrm>
          <a:prstGeom prst="rect">
            <a:avLst/>
          </a:prstGeom>
          <a:noFill/>
        </p:spPr>
        <p:txBody>
          <a:bodyPr wrap="square" rtlCol="0">
            <a:spAutoFit/>
          </a:bodyPr>
          <a:lstStyle/>
          <a:p>
            <a:r>
              <a:rPr lang="en-US" sz="3600" b="1" dirty="0">
                <a:solidFill>
                  <a:schemeClr val="accent1"/>
                </a:solidFill>
              </a:rPr>
              <a:t>Important Definitions:</a:t>
            </a:r>
          </a:p>
        </p:txBody>
      </p:sp>
      <p:sp>
        <p:nvSpPr>
          <p:cNvPr id="2" name="TextBox 1">
            <a:extLst>
              <a:ext uri="{FF2B5EF4-FFF2-40B4-BE49-F238E27FC236}">
                <a16:creationId xmlns:a16="http://schemas.microsoft.com/office/drawing/2014/main" id="{6961AFDE-123A-C048-970F-DB33F39BB3C5}"/>
              </a:ext>
            </a:extLst>
          </p:cNvPr>
          <p:cNvSpPr txBox="1"/>
          <p:nvPr/>
        </p:nvSpPr>
        <p:spPr>
          <a:xfrm>
            <a:off x="669241" y="1204311"/>
            <a:ext cx="10884372" cy="4862870"/>
          </a:xfrm>
          <a:prstGeom prst="rect">
            <a:avLst/>
          </a:prstGeom>
          <a:noFill/>
        </p:spPr>
        <p:txBody>
          <a:bodyPr wrap="square" rtlCol="0">
            <a:spAutoFit/>
          </a:bodyPr>
          <a:lstStyle/>
          <a:p>
            <a:pPr marL="0" marR="0" algn="just"/>
            <a:r>
              <a:rPr lang="en-US" sz="1550" kern="100" dirty="0">
                <a:effectLst/>
                <a:latin typeface="Aptos" panose="020B0004020202020204" pitchFamily="34" charset="0"/>
                <a:ea typeface="Aptos" panose="020B0004020202020204" pitchFamily="34" charset="0"/>
              </a:rPr>
              <a:t>"</a:t>
            </a:r>
            <a:r>
              <a:rPr lang="en-US" sz="1550" b="1" kern="100" dirty="0">
                <a:effectLst/>
                <a:latin typeface="Aptos" panose="020B0004020202020204" pitchFamily="34" charset="0"/>
                <a:ea typeface="Aptos" panose="020B0004020202020204" pitchFamily="34" charset="0"/>
              </a:rPr>
              <a:t>Property</a:t>
            </a:r>
            <a:r>
              <a:rPr lang="en-US" sz="1550" kern="100" dirty="0">
                <a:effectLst/>
                <a:latin typeface="Aptos" panose="020B0004020202020204" pitchFamily="34" charset="0"/>
                <a:ea typeface="Aptos" panose="020B0004020202020204" pitchFamily="34" charset="0"/>
              </a:rPr>
              <a:t>":</a:t>
            </a:r>
            <a:endParaRPr lang="en-US" sz="1550" dirty="0">
              <a:effectLst/>
              <a:latin typeface="Times New Roman" panose="02020603050405020304" pitchFamily="18" charset="0"/>
              <a:ea typeface="Times New Roman" panose="02020603050405020304" pitchFamily="18" charset="0"/>
            </a:endParaRPr>
          </a:p>
          <a:p>
            <a:pPr marL="457200" marR="0" algn="just"/>
            <a:r>
              <a:rPr lang="en-US" sz="1550" kern="100" dirty="0">
                <a:effectLst/>
                <a:latin typeface="Aptos" panose="020B0004020202020204" pitchFamily="34" charset="0"/>
                <a:ea typeface="Aptos" panose="020B0004020202020204" pitchFamily="34" charset="0"/>
              </a:rPr>
              <a:t>(a) Means tangible property described in KRS 393A.080 or a fixed and certain interest in intangible property held, issued, or owed in the course of a holder's business or by a government, governmental subdivision, agency, or instrumentality;</a:t>
            </a:r>
            <a:endParaRPr lang="en-US" sz="1550" dirty="0">
              <a:effectLst/>
              <a:latin typeface="Times New Roman" panose="02020603050405020304" pitchFamily="18" charset="0"/>
              <a:ea typeface="Times New Roman" panose="02020603050405020304" pitchFamily="18" charset="0"/>
            </a:endParaRPr>
          </a:p>
          <a:p>
            <a:pPr marL="457200" marR="0" algn="just"/>
            <a:r>
              <a:rPr lang="en-US" sz="1550" kern="100" dirty="0">
                <a:effectLst/>
                <a:latin typeface="Aptos" panose="020B0004020202020204" pitchFamily="34" charset="0"/>
                <a:ea typeface="Aptos" panose="020B0004020202020204" pitchFamily="34" charset="0"/>
              </a:rPr>
              <a:t>(b) Includes all income from or increments to the property;</a:t>
            </a:r>
            <a:endParaRPr lang="en-US" sz="1550" dirty="0">
              <a:effectLst/>
              <a:latin typeface="Times New Roman" panose="02020603050405020304" pitchFamily="18" charset="0"/>
              <a:ea typeface="Times New Roman" panose="02020603050405020304" pitchFamily="18" charset="0"/>
            </a:endParaRPr>
          </a:p>
          <a:p>
            <a:pPr marL="457200" marR="0" algn="just"/>
            <a:r>
              <a:rPr lang="en-US" sz="1550" kern="100" dirty="0">
                <a:effectLst/>
                <a:latin typeface="Aptos" panose="020B0004020202020204" pitchFamily="34" charset="0"/>
                <a:ea typeface="Aptos" panose="020B0004020202020204" pitchFamily="34" charset="0"/>
              </a:rPr>
              <a:t>(c) Includes:</a:t>
            </a:r>
            <a:endParaRPr lang="en-US" sz="1550" dirty="0">
              <a:effectLst/>
              <a:latin typeface="Times New Roman" panose="02020603050405020304" pitchFamily="18" charset="0"/>
              <a:ea typeface="Times New Roman" panose="02020603050405020304" pitchFamily="18" charset="0"/>
            </a:endParaRPr>
          </a:p>
          <a:p>
            <a:pPr marL="914400" marR="0" algn="just"/>
            <a:r>
              <a:rPr lang="en-US" sz="1550" kern="100" dirty="0">
                <a:effectLst/>
                <a:latin typeface="Aptos" panose="020B0004020202020204" pitchFamily="34" charset="0"/>
                <a:ea typeface="Aptos" panose="020B0004020202020204" pitchFamily="34" charset="0"/>
              </a:rPr>
              <a:t>1. </a:t>
            </a:r>
            <a:r>
              <a:rPr lang="en-US" sz="1550" kern="100" dirty="0">
                <a:effectLst/>
                <a:highlight>
                  <a:srgbClr val="FFFF00"/>
                </a:highlight>
                <a:latin typeface="Aptos" panose="020B0004020202020204" pitchFamily="34" charset="0"/>
                <a:ea typeface="Aptos" panose="020B0004020202020204" pitchFamily="34" charset="0"/>
              </a:rPr>
              <a:t>Money</a:t>
            </a:r>
            <a:r>
              <a:rPr lang="en-US" sz="1550" kern="100" dirty="0">
                <a:effectLst/>
                <a:latin typeface="Aptos" panose="020B0004020202020204" pitchFamily="34" charset="0"/>
                <a:ea typeface="Aptos" panose="020B0004020202020204" pitchFamily="34" charset="0"/>
              </a:rPr>
              <a:t>, virtual currency, </a:t>
            </a:r>
            <a:r>
              <a:rPr lang="en-US" sz="1550" kern="100" dirty="0">
                <a:effectLst/>
                <a:highlight>
                  <a:srgbClr val="FFFF00"/>
                </a:highlight>
                <a:latin typeface="Aptos" panose="020B0004020202020204" pitchFamily="34" charset="0"/>
                <a:ea typeface="Aptos" panose="020B0004020202020204" pitchFamily="34" charset="0"/>
              </a:rPr>
              <a:t>interest</a:t>
            </a:r>
            <a:r>
              <a:rPr lang="en-US" sz="1550" kern="100" dirty="0">
                <a:effectLst/>
                <a:latin typeface="Aptos" panose="020B0004020202020204" pitchFamily="34" charset="0"/>
                <a:ea typeface="Aptos" panose="020B0004020202020204" pitchFamily="34" charset="0"/>
              </a:rPr>
              <a:t>, or a dividend, </a:t>
            </a:r>
            <a:r>
              <a:rPr lang="en-US" sz="1550" kern="100" dirty="0">
                <a:effectLst/>
                <a:highlight>
                  <a:srgbClr val="FFFF00"/>
                </a:highlight>
                <a:latin typeface="Aptos" panose="020B0004020202020204" pitchFamily="34" charset="0"/>
                <a:ea typeface="Aptos" panose="020B0004020202020204" pitchFamily="34" charset="0"/>
              </a:rPr>
              <a:t>check</a:t>
            </a:r>
            <a:r>
              <a:rPr lang="en-US" sz="1550" kern="100" dirty="0">
                <a:effectLst/>
                <a:latin typeface="Aptos" panose="020B0004020202020204" pitchFamily="34" charset="0"/>
                <a:ea typeface="Aptos" panose="020B0004020202020204" pitchFamily="34" charset="0"/>
              </a:rPr>
              <a:t>, draft, deposit, or </a:t>
            </a:r>
            <a:r>
              <a:rPr lang="en-US" sz="1550" kern="100" dirty="0">
                <a:effectLst/>
                <a:highlight>
                  <a:srgbClr val="FFFF00"/>
                </a:highlight>
                <a:latin typeface="Aptos" panose="020B0004020202020204" pitchFamily="34" charset="0"/>
                <a:ea typeface="Aptos" panose="020B0004020202020204" pitchFamily="34" charset="0"/>
              </a:rPr>
              <a:t>payroll card</a:t>
            </a:r>
            <a:r>
              <a:rPr lang="en-US" sz="1550" kern="100" dirty="0">
                <a:effectLst/>
                <a:latin typeface="Aptos" panose="020B0004020202020204" pitchFamily="34" charset="0"/>
                <a:ea typeface="Aptos" panose="020B0004020202020204" pitchFamily="34" charset="0"/>
              </a:rPr>
              <a:t>;</a:t>
            </a:r>
            <a:endParaRPr lang="en-US" sz="1550" dirty="0">
              <a:effectLst/>
              <a:latin typeface="Times New Roman" panose="02020603050405020304" pitchFamily="18" charset="0"/>
              <a:ea typeface="Times New Roman" panose="02020603050405020304" pitchFamily="18" charset="0"/>
            </a:endParaRPr>
          </a:p>
          <a:p>
            <a:pPr marL="914400" marR="0" algn="just"/>
            <a:r>
              <a:rPr lang="en-US" sz="1550" kern="100" dirty="0">
                <a:effectLst/>
                <a:latin typeface="Aptos" panose="020B0004020202020204" pitchFamily="34" charset="0"/>
                <a:ea typeface="Aptos" panose="020B0004020202020204" pitchFamily="34" charset="0"/>
              </a:rPr>
              <a:t>2. </a:t>
            </a:r>
            <a:r>
              <a:rPr lang="en-US" sz="1550" kern="100" dirty="0">
                <a:effectLst/>
                <a:highlight>
                  <a:srgbClr val="FFFF00"/>
                </a:highlight>
                <a:latin typeface="Aptos" panose="020B0004020202020204" pitchFamily="34" charset="0"/>
                <a:ea typeface="Aptos" panose="020B0004020202020204" pitchFamily="34" charset="0"/>
              </a:rPr>
              <a:t>A credit balance</a:t>
            </a:r>
            <a:r>
              <a:rPr lang="en-US" sz="1550" kern="100" dirty="0">
                <a:effectLst/>
                <a:latin typeface="Aptos" panose="020B0004020202020204" pitchFamily="34" charset="0"/>
                <a:ea typeface="Aptos" panose="020B0004020202020204" pitchFamily="34" charset="0"/>
              </a:rPr>
              <a:t>, </a:t>
            </a:r>
            <a:r>
              <a:rPr lang="en-US" sz="1550" kern="100" dirty="0">
                <a:effectLst/>
                <a:highlight>
                  <a:srgbClr val="FFFF00"/>
                </a:highlight>
                <a:latin typeface="Aptos" panose="020B0004020202020204" pitchFamily="34" charset="0"/>
                <a:ea typeface="Aptos" panose="020B0004020202020204" pitchFamily="34" charset="0"/>
              </a:rPr>
              <a:t>customer's overpayment</a:t>
            </a:r>
            <a:r>
              <a:rPr lang="en-US" sz="1550" kern="100" dirty="0">
                <a:effectLst/>
                <a:latin typeface="Aptos" panose="020B0004020202020204" pitchFamily="34" charset="0"/>
                <a:ea typeface="Aptos" panose="020B0004020202020204" pitchFamily="34" charset="0"/>
              </a:rPr>
              <a:t>, stored-value card, security deposit, </a:t>
            </a:r>
            <a:r>
              <a:rPr lang="en-US" sz="1550" kern="100" dirty="0">
                <a:effectLst/>
                <a:highlight>
                  <a:srgbClr val="FFFF00"/>
                </a:highlight>
                <a:latin typeface="Aptos" panose="020B0004020202020204" pitchFamily="34" charset="0"/>
                <a:ea typeface="Aptos" panose="020B0004020202020204" pitchFamily="34" charset="0"/>
              </a:rPr>
              <a:t>refund</a:t>
            </a:r>
            <a:r>
              <a:rPr lang="en-US" sz="1550" kern="100" dirty="0">
                <a:effectLst/>
                <a:latin typeface="Aptos" panose="020B0004020202020204" pitchFamily="34" charset="0"/>
                <a:ea typeface="Aptos" panose="020B0004020202020204" pitchFamily="34" charset="0"/>
              </a:rPr>
              <a:t>, credit memorandum, </a:t>
            </a:r>
            <a:r>
              <a:rPr lang="en-US" sz="1550" kern="100" dirty="0">
                <a:effectLst/>
                <a:highlight>
                  <a:srgbClr val="FFFF00"/>
                </a:highlight>
                <a:latin typeface="Aptos" panose="020B0004020202020204" pitchFamily="34" charset="0"/>
                <a:ea typeface="Aptos" panose="020B0004020202020204" pitchFamily="34" charset="0"/>
              </a:rPr>
              <a:t>unpaid wage</a:t>
            </a:r>
            <a:r>
              <a:rPr lang="en-US" sz="1550" kern="100" dirty="0">
                <a:effectLst/>
                <a:latin typeface="Aptos" panose="020B0004020202020204" pitchFamily="34" charset="0"/>
                <a:ea typeface="Aptos" panose="020B0004020202020204" pitchFamily="34" charset="0"/>
              </a:rPr>
              <a:t>, unused ticket for which the issuer has an obligation to provide a refund, mineral proceeds, or unidentified remittance;</a:t>
            </a:r>
            <a:endParaRPr lang="en-US" sz="1550" dirty="0">
              <a:effectLst/>
              <a:latin typeface="Times New Roman" panose="02020603050405020304" pitchFamily="18" charset="0"/>
              <a:ea typeface="Times New Roman" panose="02020603050405020304" pitchFamily="18" charset="0"/>
            </a:endParaRPr>
          </a:p>
          <a:p>
            <a:pPr marL="914400" marR="0" algn="just"/>
            <a:r>
              <a:rPr lang="en-US" sz="1550" kern="100" dirty="0">
                <a:effectLst/>
                <a:latin typeface="Aptos" panose="020B0004020202020204" pitchFamily="34" charset="0"/>
                <a:ea typeface="Aptos" panose="020B0004020202020204" pitchFamily="34" charset="0"/>
              </a:rPr>
              <a:t>3. </a:t>
            </a:r>
            <a:r>
              <a:rPr lang="en-US" sz="1550" kern="100" dirty="0">
                <a:effectLst/>
                <a:highlight>
                  <a:srgbClr val="FFFF00"/>
                </a:highlight>
                <a:latin typeface="Aptos" panose="020B0004020202020204" pitchFamily="34" charset="0"/>
                <a:ea typeface="Aptos" panose="020B0004020202020204" pitchFamily="34" charset="0"/>
              </a:rPr>
              <a:t>A security</a:t>
            </a:r>
            <a:r>
              <a:rPr lang="en-US" sz="1550" kern="100" dirty="0">
                <a:effectLst/>
                <a:latin typeface="Aptos" panose="020B0004020202020204" pitchFamily="34" charset="0"/>
                <a:ea typeface="Aptos" panose="020B0004020202020204" pitchFamily="34" charset="0"/>
              </a:rPr>
              <a:t>, except for:</a:t>
            </a:r>
            <a:endParaRPr lang="en-US" sz="1550" dirty="0">
              <a:effectLst/>
              <a:latin typeface="Times New Roman" panose="02020603050405020304" pitchFamily="18" charset="0"/>
              <a:ea typeface="Times New Roman" panose="02020603050405020304" pitchFamily="18" charset="0"/>
            </a:endParaRPr>
          </a:p>
          <a:p>
            <a:pPr marL="1371600" marR="0" algn="just"/>
            <a:r>
              <a:rPr lang="en-US" sz="1550" kern="100" dirty="0">
                <a:effectLst/>
                <a:latin typeface="Aptos" panose="020B0004020202020204" pitchFamily="34" charset="0"/>
                <a:ea typeface="Aptos" panose="020B0004020202020204" pitchFamily="34" charset="0"/>
              </a:rPr>
              <a:t>a. A worthless security; or</a:t>
            </a:r>
            <a:endParaRPr lang="en-US" sz="1550" dirty="0">
              <a:effectLst/>
              <a:latin typeface="Times New Roman" panose="02020603050405020304" pitchFamily="18" charset="0"/>
              <a:ea typeface="Times New Roman" panose="02020603050405020304" pitchFamily="18" charset="0"/>
            </a:endParaRPr>
          </a:p>
          <a:p>
            <a:pPr marL="1371600" marR="0" algn="just"/>
            <a:r>
              <a:rPr lang="en-US" sz="1550" kern="100" dirty="0">
                <a:effectLst/>
                <a:latin typeface="Aptos" panose="020B0004020202020204" pitchFamily="34" charset="0"/>
                <a:ea typeface="Aptos" panose="020B0004020202020204" pitchFamily="34" charset="0"/>
              </a:rPr>
              <a:t>b. A security that is subject to a lien, legal hold, or restriction evidenced on the records of the holder or imposed by operation of law, if the lien, legal hold, or restriction restricts the holder's or owner's ability to receive, transfer, sell, or otherwise negotiate the security;</a:t>
            </a:r>
            <a:endParaRPr lang="en-US" sz="1550" dirty="0">
              <a:effectLst/>
              <a:latin typeface="Times New Roman" panose="02020603050405020304" pitchFamily="18" charset="0"/>
              <a:ea typeface="Times New Roman" panose="02020603050405020304" pitchFamily="18" charset="0"/>
            </a:endParaRPr>
          </a:p>
          <a:p>
            <a:pPr marL="914400" marR="0" algn="just"/>
            <a:r>
              <a:rPr lang="en-US" sz="1550" kern="100" dirty="0">
                <a:effectLst/>
                <a:latin typeface="Aptos" panose="020B0004020202020204" pitchFamily="34" charset="0"/>
                <a:ea typeface="Aptos" panose="020B0004020202020204" pitchFamily="34" charset="0"/>
              </a:rPr>
              <a:t>4. </a:t>
            </a:r>
            <a:r>
              <a:rPr lang="en-US" sz="1550" kern="100" dirty="0">
                <a:effectLst/>
                <a:highlight>
                  <a:srgbClr val="FFFF00"/>
                </a:highlight>
                <a:latin typeface="Aptos" panose="020B0004020202020204" pitchFamily="34" charset="0"/>
                <a:ea typeface="Aptos" panose="020B0004020202020204" pitchFamily="34" charset="0"/>
              </a:rPr>
              <a:t>A bond</a:t>
            </a:r>
            <a:r>
              <a:rPr lang="en-US" sz="1550" kern="100" dirty="0">
                <a:effectLst/>
                <a:latin typeface="Aptos" panose="020B0004020202020204" pitchFamily="34" charset="0"/>
                <a:ea typeface="Aptos" panose="020B0004020202020204" pitchFamily="34" charset="0"/>
              </a:rPr>
              <a:t>, debenture, note, or other evidence of indebtedness;	</a:t>
            </a:r>
            <a:endParaRPr lang="en-US" sz="1550" dirty="0">
              <a:effectLst/>
              <a:latin typeface="Times New Roman" panose="02020603050405020304" pitchFamily="18" charset="0"/>
              <a:ea typeface="Times New Roman" panose="02020603050405020304" pitchFamily="18" charset="0"/>
            </a:endParaRPr>
          </a:p>
          <a:p>
            <a:pPr marL="914400" marR="0" algn="just"/>
            <a:r>
              <a:rPr lang="en-US" sz="1550" kern="100" dirty="0">
                <a:effectLst/>
                <a:latin typeface="Aptos" panose="020B0004020202020204" pitchFamily="34" charset="0"/>
                <a:ea typeface="Aptos" panose="020B0004020202020204" pitchFamily="34" charset="0"/>
              </a:rPr>
              <a:t>5. Money deposited to redeem a security, make a distribution, or pay a dividend;</a:t>
            </a:r>
            <a:endParaRPr lang="en-US" sz="1550" dirty="0">
              <a:effectLst/>
              <a:latin typeface="Times New Roman" panose="02020603050405020304" pitchFamily="18" charset="0"/>
              <a:ea typeface="Times New Roman" panose="02020603050405020304" pitchFamily="18" charset="0"/>
            </a:endParaRPr>
          </a:p>
          <a:p>
            <a:pPr marL="914400" marR="0" algn="just"/>
            <a:r>
              <a:rPr lang="en-US" sz="1550" kern="100" dirty="0">
                <a:effectLst/>
                <a:latin typeface="Aptos" panose="020B0004020202020204" pitchFamily="34" charset="0"/>
                <a:ea typeface="Aptos" panose="020B0004020202020204" pitchFamily="34" charset="0"/>
              </a:rPr>
              <a:t>6. </a:t>
            </a:r>
            <a:r>
              <a:rPr lang="en-US" sz="1550" kern="100" dirty="0">
                <a:effectLst/>
                <a:highlight>
                  <a:srgbClr val="FFFF00"/>
                </a:highlight>
                <a:latin typeface="Aptos" panose="020B0004020202020204" pitchFamily="34" charset="0"/>
                <a:ea typeface="Aptos" panose="020B0004020202020204" pitchFamily="34" charset="0"/>
              </a:rPr>
              <a:t>An amount due and payable under an annuity contract or insurance policy</a:t>
            </a:r>
            <a:r>
              <a:rPr lang="en-US" sz="1550" kern="100" dirty="0">
                <a:effectLst/>
                <a:latin typeface="Aptos" panose="020B0004020202020204" pitchFamily="34" charset="0"/>
                <a:ea typeface="Aptos" panose="020B0004020202020204" pitchFamily="34" charset="0"/>
              </a:rPr>
              <a:t>; and</a:t>
            </a:r>
            <a:endParaRPr lang="en-US" sz="1550" dirty="0">
              <a:effectLst/>
              <a:latin typeface="Times New Roman" panose="02020603050405020304" pitchFamily="18" charset="0"/>
              <a:ea typeface="Times New Roman" panose="02020603050405020304" pitchFamily="18" charset="0"/>
            </a:endParaRPr>
          </a:p>
          <a:p>
            <a:pPr marL="914400" marR="0" algn="just"/>
            <a:r>
              <a:rPr lang="en-US" sz="1550" kern="100" dirty="0">
                <a:effectLst/>
                <a:latin typeface="Aptos" panose="020B0004020202020204" pitchFamily="34" charset="0"/>
                <a:ea typeface="Aptos" panose="020B0004020202020204" pitchFamily="34" charset="0"/>
              </a:rPr>
              <a:t>7. </a:t>
            </a:r>
            <a:r>
              <a:rPr lang="en-US" sz="1550" kern="100" dirty="0">
                <a:effectLst/>
                <a:highlight>
                  <a:srgbClr val="FFFF00"/>
                </a:highlight>
                <a:latin typeface="Aptos" panose="020B0004020202020204" pitchFamily="34" charset="0"/>
                <a:ea typeface="Aptos" panose="020B0004020202020204" pitchFamily="34" charset="0"/>
              </a:rPr>
              <a:t>An amount distributable from a trust </a:t>
            </a:r>
            <a:r>
              <a:rPr lang="en-US" sz="1550" kern="100" dirty="0">
                <a:effectLst/>
                <a:latin typeface="Aptos" panose="020B0004020202020204" pitchFamily="34" charset="0"/>
                <a:ea typeface="Aptos" panose="020B0004020202020204" pitchFamily="34" charset="0"/>
              </a:rPr>
              <a:t>or custodial fund established under a plan to provide health, welfare, pension, vacation, severance, retirement, death, stock purchase, profit-sharing, employee-savings, supplemental-unemployment insurance, or a similar benefit; and …</a:t>
            </a:r>
            <a:endParaRPr lang="en-US" sz="155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484428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2BB3A0-B0AE-F028-549C-66FDD94DED11}"/>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AACDC486-81C9-EA4B-5E62-C672D388E1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E212835F-9A19-2A02-FEEC-9B5D6800B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E00963D8-9FE9-8D00-4927-00E4E5834E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CFA37D74-8C63-3EFA-41F3-FE92A19FEC40}"/>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3" name="TextBox 2">
            <a:extLst>
              <a:ext uri="{FF2B5EF4-FFF2-40B4-BE49-F238E27FC236}">
                <a16:creationId xmlns:a16="http://schemas.microsoft.com/office/drawing/2014/main" id="{9143130A-9D52-B01A-9A00-352A09B19C24}"/>
              </a:ext>
            </a:extLst>
          </p:cNvPr>
          <p:cNvSpPr txBox="1"/>
          <p:nvPr/>
        </p:nvSpPr>
        <p:spPr>
          <a:xfrm>
            <a:off x="754623" y="726688"/>
            <a:ext cx="10626739" cy="1415772"/>
          </a:xfrm>
          <a:prstGeom prst="rect">
            <a:avLst/>
          </a:prstGeom>
          <a:noFill/>
        </p:spPr>
        <p:txBody>
          <a:bodyPr wrap="square" rtlCol="0">
            <a:spAutoFit/>
          </a:bodyPr>
          <a:lstStyle/>
          <a:p>
            <a:pPr marL="0" marR="0" algn="just"/>
            <a:r>
              <a:rPr lang="en-US" sz="3200" b="1" kern="100" dirty="0">
                <a:solidFill>
                  <a:schemeClr val="accent1"/>
                </a:solidFill>
                <a:effectLst/>
                <a:latin typeface="Aptos" panose="020B0004020202020204" pitchFamily="34" charset="0"/>
                <a:ea typeface="Aptos" panose="020B0004020202020204" pitchFamily="34" charset="0"/>
              </a:rPr>
              <a:t>When property presumed abandoned. (KRS 393A.040)</a:t>
            </a:r>
            <a:endParaRPr lang="en-US" sz="3200" b="1" dirty="0">
              <a:solidFill>
                <a:schemeClr val="accent1"/>
              </a:solidFill>
              <a:effectLst/>
              <a:latin typeface="Times New Roman" panose="02020603050405020304" pitchFamily="18" charset="0"/>
              <a:ea typeface="Times New Roman" panose="02020603050405020304" pitchFamily="18" charset="0"/>
            </a:endParaRPr>
          </a:p>
          <a:p>
            <a:pPr marL="0" marR="0" algn="just"/>
            <a:r>
              <a:rPr lang="en-US" sz="1800" i="1" kern="100" dirty="0">
                <a:effectLst/>
                <a:latin typeface="Aptos" panose="020B0004020202020204" pitchFamily="34" charset="0"/>
                <a:ea typeface="Aptos" panose="020B0004020202020204" pitchFamily="34" charset="0"/>
              </a:rPr>
              <a:t> </a:t>
            </a:r>
            <a:endParaRPr lang="en-US" sz="1800" i="1" dirty="0">
              <a:effectLst/>
              <a:latin typeface="Times New Roman" panose="02020603050405020304" pitchFamily="18" charset="0"/>
              <a:ea typeface="Times New Roman" panose="02020603050405020304" pitchFamily="18" charset="0"/>
            </a:endParaRPr>
          </a:p>
          <a:p>
            <a:pPr marL="0" marR="0" algn="just"/>
            <a:r>
              <a:rPr lang="en-US" sz="1800" i="1" kern="100" dirty="0">
                <a:effectLst/>
                <a:latin typeface="Aptos" panose="020B0004020202020204" pitchFamily="34" charset="0"/>
                <a:ea typeface="Aptos" panose="020B0004020202020204" pitchFamily="34" charset="0"/>
              </a:rPr>
              <a:t>Property shall be presumed abandoned if it is unclaimed by the apparent owner during the period specified below:</a:t>
            </a:r>
            <a:endParaRPr lang="en-US" sz="1800" i="1" dirty="0">
              <a:effectLst/>
              <a:latin typeface="Times New Roman" panose="02020603050405020304" pitchFamily="18" charset="0"/>
              <a:ea typeface="Times New Roman" panose="02020603050405020304" pitchFamily="18" charset="0"/>
            </a:endParaRPr>
          </a:p>
        </p:txBody>
      </p:sp>
      <p:pic>
        <p:nvPicPr>
          <p:cNvPr id="5" name="Picture 4" descr="Text, letter&#10;&#10;AI-generated content may be incorrect.">
            <a:extLst>
              <a:ext uri="{FF2B5EF4-FFF2-40B4-BE49-F238E27FC236}">
                <a16:creationId xmlns:a16="http://schemas.microsoft.com/office/drawing/2014/main" id="{04A7073E-B1CB-00E9-B453-4E8EE67CCA69}"/>
              </a:ext>
            </a:extLst>
          </p:cNvPr>
          <p:cNvPicPr>
            <a:picLocks noChangeAspect="1"/>
          </p:cNvPicPr>
          <p:nvPr/>
        </p:nvPicPr>
        <p:blipFill>
          <a:blip r:embed="rId3"/>
          <a:srcRect l="11334" t="16686" r="11245" b="16864"/>
          <a:stretch/>
        </p:blipFill>
        <p:spPr>
          <a:xfrm>
            <a:off x="861747" y="2670797"/>
            <a:ext cx="5505694" cy="2448906"/>
          </a:xfrm>
          <a:prstGeom prst="rect">
            <a:avLst/>
          </a:prstGeom>
        </p:spPr>
      </p:pic>
      <p:sp>
        <p:nvSpPr>
          <p:cNvPr id="6" name="TextBox 5">
            <a:extLst>
              <a:ext uri="{FF2B5EF4-FFF2-40B4-BE49-F238E27FC236}">
                <a16:creationId xmlns:a16="http://schemas.microsoft.com/office/drawing/2014/main" id="{5D3CF4E7-E42D-2043-55E2-EEA5DF859772}"/>
              </a:ext>
            </a:extLst>
          </p:cNvPr>
          <p:cNvSpPr txBox="1"/>
          <p:nvPr/>
        </p:nvSpPr>
        <p:spPr>
          <a:xfrm>
            <a:off x="1441125" y="2880537"/>
            <a:ext cx="3597460" cy="1938992"/>
          </a:xfrm>
          <a:prstGeom prst="rect">
            <a:avLst/>
          </a:prstGeom>
          <a:noFill/>
        </p:spPr>
        <p:txBody>
          <a:bodyPr wrap="none" rtlCol="0">
            <a:spAutoFit/>
          </a:bodyPr>
          <a:lstStyle/>
          <a:p>
            <a:r>
              <a:rPr lang="en-US" sz="4000" dirty="0">
                <a:latin typeface="Bookman Old Style" panose="02050604050505020204" pitchFamily="18" charset="0"/>
              </a:rPr>
              <a:t>Money Order:</a:t>
            </a:r>
          </a:p>
          <a:p>
            <a:endParaRPr lang="en-US" sz="4000" dirty="0">
              <a:latin typeface="Bookman Old Style" panose="02050604050505020204" pitchFamily="18" charset="0"/>
            </a:endParaRPr>
          </a:p>
          <a:p>
            <a:r>
              <a:rPr lang="en-US" sz="4000" dirty="0">
                <a:latin typeface="Bookman Old Style" panose="02050604050505020204" pitchFamily="18" charset="0"/>
              </a:rPr>
              <a:t>7 Years</a:t>
            </a:r>
          </a:p>
        </p:txBody>
      </p:sp>
    </p:spTree>
    <p:extLst>
      <p:ext uri="{BB962C8B-B14F-4D97-AF65-F5344CB8AC3E}">
        <p14:creationId xmlns:p14="http://schemas.microsoft.com/office/powerpoint/2010/main" val="39210553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63" presetClass="path" presetSubtype="0" accel="50000" decel="50000" fill="hold" nodeType="withEffect">
                                  <p:stCondLst>
                                    <p:cond delay="0"/>
                                  </p:stCondLst>
                                  <p:childTnLst>
                                    <p:animMotion origin="layout" path="M -4.375E-6 -4.07407E-6 L 0.40482 -4.07407E-6 " pathEditMode="relative" rAng="0" ptsTypes="AA">
                                      <p:cBhvr>
                                        <p:cTn id="10" dur="1250" fill="hold"/>
                                        <p:tgtEl>
                                          <p:spTgt spid="5"/>
                                        </p:tgtEl>
                                        <p:attrNameLst>
                                          <p:attrName>ppt_x</p:attrName>
                                          <p:attrName>ppt_y</p:attrName>
                                        </p:attrNameLst>
                                      </p:cBhvr>
                                      <p:rCtr x="2023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971C02-FA1B-577B-8652-C1BDF509111E}"/>
            </a:ext>
          </a:extLst>
        </p:cNvPr>
        <p:cNvGrpSpPr/>
        <p:nvPr/>
      </p:nvGrpSpPr>
      <p:grpSpPr>
        <a:xfrm>
          <a:off x="0" y="0"/>
          <a:ext cx="0" cy="0"/>
          <a:chOff x="0" y="0"/>
          <a:chExt cx="0" cy="0"/>
        </a:xfrm>
      </p:grpSpPr>
      <p:sp>
        <p:nvSpPr>
          <p:cNvPr id="23" name="Freeform 6">
            <a:extLst>
              <a:ext uri="{FF2B5EF4-FFF2-40B4-BE49-F238E27FC236}">
                <a16:creationId xmlns:a16="http://schemas.microsoft.com/office/drawing/2014/main" id="{691F2A94-8964-4468-35C5-15CDB36F0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B5B563B3-470A-C730-874F-19A317007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Rectangle 26">
            <a:extLst>
              <a:ext uri="{FF2B5EF4-FFF2-40B4-BE49-F238E27FC236}">
                <a16:creationId xmlns:a16="http://schemas.microsoft.com/office/drawing/2014/main" id="{26557C3E-065A-15EE-A49A-9A5B12B86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987E8BE8-F83F-178B-75E3-57D450C3669C}"/>
              </a:ext>
            </a:extLst>
          </p:cNvPr>
          <p:cNvPicPr>
            <a:picLocks noChangeAspect="1"/>
          </p:cNvPicPr>
          <p:nvPr/>
        </p:nvPicPr>
        <p:blipFill>
          <a:blip r:embed="rId2"/>
          <a:stretch>
            <a:fillRect/>
          </a:stretch>
        </p:blipFill>
        <p:spPr>
          <a:xfrm>
            <a:off x="7716788" y="6098951"/>
            <a:ext cx="3285509" cy="682849"/>
          </a:xfrm>
          <a:prstGeom prst="rect">
            <a:avLst/>
          </a:prstGeom>
        </p:spPr>
      </p:pic>
      <p:sp>
        <p:nvSpPr>
          <p:cNvPr id="3" name="TextBox 2">
            <a:extLst>
              <a:ext uri="{FF2B5EF4-FFF2-40B4-BE49-F238E27FC236}">
                <a16:creationId xmlns:a16="http://schemas.microsoft.com/office/drawing/2014/main" id="{036E8F19-538A-CA7C-81C7-204F8A48C270}"/>
              </a:ext>
            </a:extLst>
          </p:cNvPr>
          <p:cNvSpPr txBox="1"/>
          <p:nvPr/>
        </p:nvSpPr>
        <p:spPr>
          <a:xfrm>
            <a:off x="754623" y="726688"/>
            <a:ext cx="10626739" cy="1477328"/>
          </a:xfrm>
          <a:prstGeom prst="rect">
            <a:avLst/>
          </a:prstGeom>
          <a:noFill/>
        </p:spPr>
        <p:txBody>
          <a:bodyPr wrap="square" rtlCol="0">
            <a:spAutoFit/>
          </a:bodyPr>
          <a:lstStyle/>
          <a:p>
            <a:pPr marL="0" marR="0" algn="just"/>
            <a:r>
              <a:rPr lang="en-US" sz="3200" b="1" kern="100" dirty="0">
                <a:solidFill>
                  <a:schemeClr val="accent1"/>
                </a:solidFill>
                <a:effectLst/>
                <a:latin typeface="Aptos" panose="020B0004020202020204" pitchFamily="34" charset="0"/>
                <a:ea typeface="Aptos" panose="020B0004020202020204" pitchFamily="34" charset="0"/>
              </a:rPr>
              <a:t>When Property </a:t>
            </a:r>
            <a:r>
              <a:rPr lang="en-US" sz="3200" b="1" kern="100" dirty="0">
                <a:solidFill>
                  <a:schemeClr val="accent1"/>
                </a:solidFill>
                <a:latin typeface="Aptos" panose="020B0004020202020204" pitchFamily="34" charset="0"/>
                <a:ea typeface="Aptos" panose="020B0004020202020204" pitchFamily="34" charset="0"/>
              </a:rPr>
              <a:t>P</a:t>
            </a:r>
            <a:r>
              <a:rPr lang="en-US" sz="3200" b="1" kern="100" dirty="0">
                <a:solidFill>
                  <a:schemeClr val="accent1"/>
                </a:solidFill>
                <a:effectLst/>
                <a:latin typeface="Aptos" panose="020B0004020202020204" pitchFamily="34" charset="0"/>
                <a:ea typeface="Aptos" panose="020B0004020202020204" pitchFamily="34" charset="0"/>
              </a:rPr>
              <a:t>resumed </a:t>
            </a:r>
            <a:r>
              <a:rPr lang="en-US" sz="3200" b="1" kern="100" dirty="0">
                <a:solidFill>
                  <a:schemeClr val="accent1"/>
                </a:solidFill>
                <a:latin typeface="Aptos" panose="020B0004020202020204" pitchFamily="34" charset="0"/>
                <a:ea typeface="Aptos" panose="020B0004020202020204" pitchFamily="34" charset="0"/>
              </a:rPr>
              <a:t>A</a:t>
            </a:r>
            <a:r>
              <a:rPr lang="en-US" sz="3200" b="1" kern="100" dirty="0">
                <a:solidFill>
                  <a:schemeClr val="accent1"/>
                </a:solidFill>
                <a:effectLst/>
                <a:latin typeface="Aptos" panose="020B0004020202020204" pitchFamily="34" charset="0"/>
                <a:ea typeface="Aptos" panose="020B0004020202020204" pitchFamily="34" charset="0"/>
              </a:rPr>
              <a:t>bandoned (KRS 393A.040)</a:t>
            </a:r>
            <a:endParaRPr lang="en-US" sz="3200" b="1" dirty="0">
              <a:solidFill>
                <a:schemeClr val="accent1"/>
              </a:solidFill>
              <a:effectLst/>
              <a:latin typeface="Times New Roman" panose="02020603050405020304" pitchFamily="18" charset="0"/>
              <a:ea typeface="Times New Roman" panose="02020603050405020304" pitchFamily="18" charset="0"/>
            </a:endParaRPr>
          </a:p>
          <a:p>
            <a:pPr marL="0" marR="0" algn="just"/>
            <a:r>
              <a:rPr lang="en-US" sz="1800" kern="100" dirty="0">
                <a:effectLst/>
                <a:latin typeface="Aptos" panose="020B0004020202020204" pitchFamily="34" charset="0"/>
                <a:ea typeface="Aptos" panose="020B0004020202020204" pitchFamily="34" charset="0"/>
              </a:rPr>
              <a:t> </a:t>
            </a:r>
            <a:endParaRPr lang="en-US" sz="1800" dirty="0">
              <a:effectLst/>
              <a:latin typeface="Times New Roman" panose="02020603050405020304" pitchFamily="18" charset="0"/>
              <a:ea typeface="Times New Roman" panose="02020603050405020304" pitchFamily="18" charset="0"/>
            </a:endParaRPr>
          </a:p>
          <a:p>
            <a:pPr marL="0" marR="0" algn="just"/>
            <a:r>
              <a:rPr lang="en-US" sz="2000" kern="100" dirty="0">
                <a:effectLst/>
                <a:latin typeface="Aptos" panose="020B0004020202020204" pitchFamily="34" charset="0"/>
                <a:ea typeface="Aptos" panose="020B0004020202020204" pitchFamily="34" charset="0"/>
              </a:rPr>
              <a:t>Property shall be presumed abandoned if it is unclaimed by the apparent owner during the period specified below:</a:t>
            </a:r>
            <a:endParaRPr lang="en-US" sz="2000" dirty="0">
              <a:effectLst/>
              <a:latin typeface="Times New Roman" panose="02020603050405020304" pitchFamily="18" charset="0"/>
              <a:ea typeface="Times New Roman" panose="02020603050405020304" pitchFamily="18" charset="0"/>
            </a:endParaRPr>
          </a:p>
        </p:txBody>
      </p:sp>
      <p:pic>
        <p:nvPicPr>
          <p:cNvPr id="5" name="Picture 4" descr="Text&#10;&#10;AI-generated content may be incorrect.">
            <a:extLst>
              <a:ext uri="{FF2B5EF4-FFF2-40B4-BE49-F238E27FC236}">
                <a16:creationId xmlns:a16="http://schemas.microsoft.com/office/drawing/2014/main" id="{7CBEBE5D-9981-9D0A-3494-6D85987DC6F7}"/>
              </a:ext>
            </a:extLst>
          </p:cNvPr>
          <p:cNvPicPr>
            <a:picLocks noChangeAspect="1"/>
          </p:cNvPicPr>
          <p:nvPr/>
        </p:nvPicPr>
        <p:blipFill>
          <a:blip r:embed="rId3"/>
          <a:stretch>
            <a:fillRect/>
          </a:stretch>
        </p:blipFill>
        <p:spPr>
          <a:xfrm>
            <a:off x="1150013" y="3131417"/>
            <a:ext cx="2788941" cy="2028321"/>
          </a:xfrm>
          <a:prstGeom prst="rect">
            <a:avLst/>
          </a:prstGeom>
        </p:spPr>
      </p:pic>
      <p:pic>
        <p:nvPicPr>
          <p:cNvPr id="7" name="Picture 6" descr="Shape&#10;&#10;AI-generated content may be incorrect.">
            <a:extLst>
              <a:ext uri="{FF2B5EF4-FFF2-40B4-BE49-F238E27FC236}">
                <a16:creationId xmlns:a16="http://schemas.microsoft.com/office/drawing/2014/main" id="{138D575C-4EF8-2FFD-D9A9-459EA522CC0D}"/>
              </a:ext>
            </a:extLst>
          </p:cNvPr>
          <p:cNvPicPr>
            <a:picLocks noChangeAspect="1"/>
          </p:cNvPicPr>
          <p:nvPr/>
        </p:nvPicPr>
        <p:blipFill>
          <a:blip r:embed="rId4"/>
          <a:stretch>
            <a:fillRect/>
          </a:stretch>
        </p:blipFill>
        <p:spPr>
          <a:xfrm>
            <a:off x="4506876" y="2413001"/>
            <a:ext cx="2788941" cy="1855913"/>
          </a:xfrm>
          <a:prstGeom prst="rect">
            <a:avLst/>
          </a:prstGeom>
        </p:spPr>
      </p:pic>
      <p:pic>
        <p:nvPicPr>
          <p:cNvPr id="9" name="Picture 8" descr="Text&#10;&#10;AI-generated content may be incorrect.">
            <a:extLst>
              <a:ext uri="{FF2B5EF4-FFF2-40B4-BE49-F238E27FC236}">
                <a16:creationId xmlns:a16="http://schemas.microsoft.com/office/drawing/2014/main" id="{4CF54CD6-7CDB-34CE-A72E-D73477BA6F03}"/>
              </a:ext>
            </a:extLst>
          </p:cNvPr>
          <p:cNvPicPr>
            <a:picLocks noChangeAspect="1"/>
          </p:cNvPicPr>
          <p:nvPr/>
        </p:nvPicPr>
        <p:blipFill>
          <a:blip r:embed="rId5"/>
          <a:stretch>
            <a:fillRect/>
          </a:stretch>
        </p:blipFill>
        <p:spPr>
          <a:xfrm>
            <a:off x="7860719" y="3075071"/>
            <a:ext cx="3242387" cy="1855912"/>
          </a:xfrm>
          <a:prstGeom prst="rect">
            <a:avLst/>
          </a:prstGeom>
        </p:spPr>
      </p:pic>
      <p:sp>
        <p:nvSpPr>
          <p:cNvPr id="10" name="TextBox 9">
            <a:extLst>
              <a:ext uri="{FF2B5EF4-FFF2-40B4-BE49-F238E27FC236}">
                <a16:creationId xmlns:a16="http://schemas.microsoft.com/office/drawing/2014/main" id="{2A4ADE1D-E93E-C339-1BFF-9035DD3AFE5C}"/>
              </a:ext>
            </a:extLst>
          </p:cNvPr>
          <p:cNvSpPr txBox="1"/>
          <p:nvPr/>
        </p:nvSpPr>
        <p:spPr>
          <a:xfrm>
            <a:off x="1747456" y="5242522"/>
            <a:ext cx="2788941" cy="646331"/>
          </a:xfrm>
          <a:prstGeom prst="rect">
            <a:avLst/>
          </a:prstGeom>
          <a:noFill/>
        </p:spPr>
        <p:txBody>
          <a:bodyPr wrap="square" rtlCol="0">
            <a:spAutoFit/>
          </a:bodyPr>
          <a:lstStyle/>
          <a:p>
            <a:r>
              <a:rPr lang="en-US" sz="3600" dirty="0"/>
              <a:t>3 Years</a:t>
            </a:r>
          </a:p>
        </p:txBody>
      </p:sp>
      <p:sp>
        <p:nvSpPr>
          <p:cNvPr id="11" name="TextBox 10">
            <a:extLst>
              <a:ext uri="{FF2B5EF4-FFF2-40B4-BE49-F238E27FC236}">
                <a16:creationId xmlns:a16="http://schemas.microsoft.com/office/drawing/2014/main" id="{327552E9-2E36-9881-CCE0-0429F5F4882D}"/>
              </a:ext>
            </a:extLst>
          </p:cNvPr>
          <p:cNvSpPr txBox="1"/>
          <p:nvPr/>
        </p:nvSpPr>
        <p:spPr>
          <a:xfrm>
            <a:off x="5118781" y="4691928"/>
            <a:ext cx="1533630" cy="646331"/>
          </a:xfrm>
          <a:prstGeom prst="rect">
            <a:avLst/>
          </a:prstGeom>
          <a:noFill/>
        </p:spPr>
        <p:txBody>
          <a:bodyPr wrap="square" rtlCol="0">
            <a:spAutoFit/>
          </a:bodyPr>
          <a:lstStyle/>
          <a:p>
            <a:r>
              <a:rPr lang="en-US" sz="3600" dirty="0"/>
              <a:t>3 Years</a:t>
            </a:r>
          </a:p>
        </p:txBody>
      </p:sp>
      <p:sp>
        <p:nvSpPr>
          <p:cNvPr id="12" name="TextBox 11">
            <a:extLst>
              <a:ext uri="{FF2B5EF4-FFF2-40B4-BE49-F238E27FC236}">
                <a16:creationId xmlns:a16="http://schemas.microsoft.com/office/drawing/2014/main" id="{07F23924-8234-5C70-F417-0EF214FB6972}"/>
              </a:ext>
            </a:extLst>
          </p:cNvPr>
          <p:cNvSpPr txBox="1"/>
          <p:nvPr/>
        </p:nvSpPr>
        <p:spPr>
          <a:xfrm>
            <a:off x="8749245" y="5238263"/>
            <a:ext cx="2788941" cy="646331"/>
          </a:xfrm>
          <a:prstGeom prst="rect">
            <a:avLst/>
          </a:prstGeom>
          <a:noFill/>
        </p:spPr>
        <p:txBody>
          <a:bodyPr wrap="square" rtlCol="0">
            <a:spAutoFit/>
          </a:bodyPr>
          <a:lstStyle/>
          <a:p>
            <a:r>
              <a:rPr lang="en-US" sz="3600" dirty="0"/>
              <a:t>3 Years</a:t>
            </a:r>
          </a:p>
        </p:txBody>
      </p:sp>
      <p:sp>
        <p:nvSpPr>
          <p:cNvPr id="4" name="TextBox 3">
            <a:extLst>
              <a:ext uri="{FF2B5EF4-FFF2-40B4-BE49-F238E27FC236}">
                <a16:creationId xmlns:a16="http://schemas.microsoft.com/office/drawing/2014/main" id="{E5E2CEE6-E9E3-2E28-8434-8BBD87925145}"/>
              </a:ext>
            </a:extLst>
          </p:cNvPr>
          <p:cNvSpPr txBox="1"/>
          <p:nvPr/>
        </p:nvSpPr>
        <p:spPr>
          <a:xfrm>
            <a:off x="4228488" y="4291818"/>
            <a:ext cx="3753299" cy="400110"/>
          </a:xfrm>
          <a:prstGeom prst="rect">
            <a:avLst/>
          </a:prstGeom>
          <a:noFill/>
        </p:spPr>
        <p:txBody>
          <a:bodyPr wrap="square" rtlCol="0">
            <a:spAutoFit/>
          </a:bodyPr>
          <a:lstStyle/>
          <a:p>
            <a:r>
              <a:rPr lang="en-US" sz="2000" dirty="0"/>
              <a:t>Debt of a business association</a:t>
            </a:r>
          </a:p>
        </p:txBody>
      </p:sp>
      <p:sp>
        <p:nvSpPr>
          <p:cNvPr id="6" name="TextBox 5">
            <a:extLst>
              <a:ext uri="{FF2B5EF4-FFF2-40B4-BE49-F238E27FC236}">
                <a16:creationId xmlns:a16="http://schemas.microsoft.com/office/drawing/2014/main" id="{E6C7EC6D-5826-50B7-CE61-8E3396F0CD58}"/>
              </a:ext>
            </a:extLst>
          </p:cNvPr>
          <p:cNvSpPr txBox="1"/>
          <p:nvPr/>
        </p:nvSpPr>
        <p:spPr>
          <a:xfrm>
            <a:off x="1562467" y="2340747"/>
            <a:ext cx="2788941" cy="707886"/>
          </a:xfrm>
          <a:prstGeom prst="rect">
            <a:avLst/>
          </a:prstGeom>
          <a:noFill/>
        </p:spPr>
        <p:txBody>
          <a:bodyPr wrap="square" rtlCol="0">
            <a:spAutoFit/>
          </a:bodyPr>
          <a:lstStyle/>
          <a:p>
            <a:r>
              <a:rPr lang="en-US" sz="2000" dirty="0"/>
              <a:t>State, Municipal or Bearer bond</a:t>
            </a:r>
          </a:p>
        </p:txBody>
      </p:sp>
      <p:sp>
        <p:nvSpPr>
          <p:cNvPr id="8" name="TextBox 7">
            <a:extLst>
              <a:ext uri="{FF2B5EF4-FFF2-40B4-BE49-F238E27FC236}">
                <a16:creationId xmlns:a16="http://schemas.microsoft.com/office/drawing/2014/main" id="{5B73FA98-F1B9-6935-2C12-C151FA9F84E2}"/>
              </a:ext>
            </a:extLst>
          </p:cNvPr>
          <p:cNvSpPr txBox="1"/>
          <p:nvPr/>
        </p:nvSpPr>
        <p:spPr>
          <a:xfrm>
            <a:off x="8767238" y="2567736"/>
            <a:ext cx="1429348" cy="400110"/>
          </a:xfrm>
          <a:prstGeom prst="rect">
            <a:avLst/>
          </a:prstGeom>
          <a:noFill/>
        </p:spPr>
        <p:txBody>
          <a:bodyPr wrap="square" rtlCol="0">
            <a:spAutoFit/>
          </a:bodyPr>
          <a:lstStyle/>
          <a:p>
            <a:r>
              <a:rPr lang="en-US" sz="2000" dirty="0"/>
              <a:t>Payroll card</a:t>
            </a:r>
          </a:p>
        </p:txBody>
      </p:sp>
    </p:spTree>
    <p:extLst>
      <p:ext uri="{BB962C8B-B14F-4D97-AF65-F5344CB8AC3E}">
        <p14:creationId xmlns:p14="http://schemas.microsoft.com/office/powerpoint/2010/main" val="25615642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5B560E5EB9EBD4BBA31DCFD17F4A12E" ma:contentTypeVersion="4" ma:contentTypeDescription="Create a new document." ma:contentTypeScope="" ma:versionID="be1dbb02212850feca13d905186d575d">
  <xsd:schema xmlns:xsd="http://www.w3.org/2001/XMLSchema" xmlns:xs="http://www.w3.org/2001/XMLSchema" xmlns:p="http://schemas.microsoft.com/office/2006/metadata/properties" xmlns:ns2="c9d7368c-114e-46a7-b962-3c4f2a2674e0" targetNamespace="http://schemas.microsoft.com/office/2006/metadata/properties" ma:root="true" ma:fieldsID="7021fc03af3cf0e5117d8a215e2a30b7" ns2:_="">
    <xsd:import namespace="c9d7368c-114e-46a7-b962-3c4f2a2674e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d7368c-114e-46a7-b962-3c4f2a2674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40B677-5474-44B1-91CB-C45D1E78BBBA}">
  <ds:schemaRefs>
    <ds:schemaRef ds:uri="http://schemas.microsoft.com/sharepoint/v3/contenttype/forms"/>
  </ds:schemaRefs>
</ds:datastoreItem>
</file>

<file path=customXml/itemProps2.xml><?xml version="1.0" encoding="utf-8"?>
<ds:datastoreItem xmlns:ds="http://schemas.openxmlformats.org/officeDocument/2006/customXml" ds:itemID="{F348826F-A773-429B-992F-B84E0C75C344}">
  <ds:schemaRefs>
    <ds:schemaRef ds:uri="http://schemas.microsoft.com/office/2006/metadata/properties"/>
    <ds:schemaRef ds:uri="http://schemas.microsoft.com/office/2006/documentManagement/types"/>
    <ds:schemaRef ds:uri="http://purl.org/dc/dcmitype/"/>
    <ds:schemaRef ds:uri="http://schemas.openxmlformats.org/package/2006/metadata/core-properties"/>
    <ds:schemaRef ds:uri="http://www.w3.org/XML/1998/namespace"/>
    <ds:schemaRef ds:uri="http://schemas.microsoft.com/office/infopath/2007/PartnerControls"/>
    <ds:schemaRef ds:uri="c9d7368c-114e-46a7-b962-3c4f2a2674e0"/>
    <ds:schemaRef ds:uri="http://purl.org/dc/terms/"/>
    <ds:schemaRef ds:uri="http://purl.org/dc/elements/1.1/"/>
  </ds:schemaRefs>
</ds:datastoreItem>
</file>

<file path=customXml/itemProps3.xml><?xml version="1.0" encoding="utf-8"?>
<ds:datastoreItem xmlns:ds="http://schemas.openxmlformats.org/officeDocument/2006/customXml" ds:itemID="{6D1E2C94-8ECA-4401-8DE5-CAABA06B9B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d7368c-114e-46a7-b962-3c4f2a2674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44598</TotalTime>
  <Words>3581</Words>
  <Application>Microsoft Office PowerPoint</Application>
  <PresentationFormat>Widescreen</PresentationFormat>
  <Paragraphs>284</Paragraphs>
  <Slides>35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Aptos</vt:lpstr>
      <vt:lpstr>Arial</vt:lpstr>
      <vt:lpstr>Bookman Old Style</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Frey</dc:creator>
  <cp:lastModifiedBy>Gullette, Robert L (Treasury)</cp:lastModifiedBy>
  <cp:revision>222</cp:revision>
  <cp:lastPrinted>2026-01-30T18:37:56Z</cp:lastPrinted>
  <dcterms:created xsi:type="dcterms:W3CDTF">2021-09-16T13:16:22Z</dcterms:created>
  <dcterms:modified xsi:type="dcterms:W3CDTF">2026-02-02T15:58:48Z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0x010100D5B560E5EB9EBD4BBA31DCFD17F4A12E</vt:lpwstr>
  </property>
</Properties>
</file>